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EA94A0C1-AB11-409C-9378-FF17A70B232E}" type="datetimeFigureOut">
              <a:rPr lang="tr-TR" smtClean="0"/>
              <a:pPr/>
              <a:t>16.6.2020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D70E2AA-5A1E-4A21-BB3B-12E4DAE890F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A94A0C1-AB11-409C-9378-FF17A70B232E}" type="datetimeFigureOut">
              <a:rPr lang="tr-TR" smtClean="0"/>
              <a:pPr/>
              <a:t>16.6.2020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D70E2AA-5A1E-4A21-BB3B-12E4DAE890F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A94A0C1-AB11-409C-9378-FF17A70B232E}" type="datetimeFigureOut">
              <a:rPr lang="tr-TR" smtClean="0"/>
              <a:pPr/>
              <a:t>16.6.2020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D70E2AA-5A1E-4A21-BB3B-12E4DAE890F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A94A0C1-AB11-409C-9378-FF17A70B232E}" type="datetimeFigureOut">
              <a:rPr lang="tr-TR" smtClean="0"/>
              <a:pPr/>
              <a:t>16.6.2020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D70E2AA-5A1E-4A21-BB3B-12E4DAE890F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EA94A0C1-AB11-409C-9378-FF17A70B232E}" type="datetimeFigureOut">
              <a:rPr lang="tr-TR" smtClean="0"/>
              <a:pPr/>
              <a:t>16.6.2020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D70E2AA-5A1E-4A21-BB3B-12E4DAE890F0}"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EA94A0C1-AB11-409C-9378-FF17A70B232E}" type="datetimeFigureOut">
              <a:rPr lang="tr-TR" smtClean="0"/>
              <a:pPr/>
              <a:t>16.6.2020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D70E2AA-5A1E-4A21-BB3B-12E4DAE890F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EA94A0C1-AB11-409C-9378-FF17A70B232E}" type="datetimeFigureOut">
              <a:rPr lang="tr-TR" smtClean="0"/>
              <a:pPr/>
              <a:t>16.6.2020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9D70E2AA-5A1E-4A21-BB3B-12E4DAE890F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EA94A0C1-AB11-409C-9378-FF17A70B232E}" type="datetimeFigureOut">
              <a:rPr lang="tr-TR" smtClean="0"/>
              <a:pPr/>
              <a:t>16.6.2020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9D70E2AA-5A1E-4A21-BB3B-12E4DAE890F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A94A0C1-AB11-409C-9378-FF17A70B232E}" type="datetimeFigureOut">
              <a:rPr lang="tr-TR" smtClean="0"/>
              <a:pPr/>
              <a:t>16.6.2020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9D70E2AA-5A1E-4A21-BB3B-12E4DAE890F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A94A0C1-AB11-409C-9378-FF17A70B232E}" type="datetimeFigureOut">
              <a:rPr lang="tr-TR" smtClean="0"/>
              <a:pPr/>
              <a:t>16.6.2020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D70E2AA-5A1E-4A21-BB3B-12E4DAE890F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A94A0C1-AB11-409C-9378-FF17A70B232E}" type="datetimeFigureOut">
              <a:rPr lang="tr-TR" smtClean="0"/>
              <a:pPr/>
              <a:t>16.6.2020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D70E2AA-5A1E-4A21-BB3B-12E4DAE890F0}"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94A0C1-AB11-409C-9378-FF17A70B232E}" type="datetimeFigureOut">
              <a:rPr lang="tr-TR" smtClean="0"/>
              <a:pPr/>
              <a:t>16.6.2020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70E2AA-5A1E-4A21-BB3B-12E4DAE890F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10. HAFTA</a:t>
            </a:r>
            <a:endParaRPr lang="tr-TR" dirty="0"/>
          </a:p>
        </p:txBody>
      </p:sp>
      <p:sp>
        <p:nvSpPr>
          <p:cNvPr id="3" name="2 Alt Başlık"/>
          <p:cNvSpPr>
            <a:spLocks noGrp="1"/>
          </p:cNvSpPr>
          <p:nvPr>
            <p:ph type="subTitle" idx="1"/>
          </p:nvPr>
        </p:nvSpPr>
        <p:spPr/>
        <p:txBody>
          <a:bodyPr/>
          <a:lstStyle/>
          <a:p>
            <a:r>
              <a:rPr lang="tr-TR" dirty="0" smtClean="0"/>
              <a:t>Genç Osmanlılar Muhalefeti ve Birinci </a:t>
            </a:r>
            <a:r>
              <a:rPr lang="tr-TR" smtClean="0"/>
              <a:t>Meşrutiyet’e Doğru</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smtClean="0"/>
              <a:t>Hersek isyanıyla başlayan ve Bulgar isyanıyla devam eden Doğu Krizi Avrupa kamuoyunda Türk karşıtı rüzgârlar estirip Radikal Liberal siyasi çevrelerin geleneksel </a:t>
            </a:r>
            <a:r>
              <a:rPr lang="tr-TR" dirty="0" err="1" smtClean="0"/>
              <a:t>Palmerstoncu</a:t>
            </a:r>
            <a:r>
              <a:rPr lang="tr-TR" dirty="0" smtClean="0"/>
              <a:t> siyasanın terk edilmesine yönelik telkin ve çağrılarına ivme kazandırmışken Osmanlı iç siyasetinde de sular durulmuyordu.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10000"/>
          </a:bodyPr>
          <a:lstStyle/>
          <a:p>
            <a:pPr algn="just"/>
            <a:r>
              <a:rPr lang="tr-TR" dirty="0" smtClean="0"/>
              <a:t>Doğu Krizinin zirve yaptığı sıralarda 1876 yılında İstanbul’da medrese </a:t>
            </a:r>
            <a:r>
              <a:rPr lang="tr-TR" dirty="0"/>
              <a:t>öğrencileri </a:t>
            </a:r>
            <a:r>
              <a:rPr lang="tr-TR" dirty="0" smtClean="0"/>
              <a:t>ayaklanarak Sultan </a:t>
            </a:r>
            <a:r>
              <a:rPr lang="tr-TR" dirty="0"/>
              <a:t>Abdülaziz’den </a:t>
            </a:r>
            <a:r>
              <a:rPr lang="tr-TR" dirty="0" smtClean="0"/>
              <a:t>krizin yönetilmesinde başarısız olduğunu savundukları sadrazamın </a:t>
            </a:r>
            <a:r>
              <a:rPr lang="tr-TR" dirty="0"/>
              <a:t>ve şeyhülislâm’ın görevden alınmasını talep </a:t>
            </a:r>
            <a:r>
              <a:rPr lang="tr-TR" dirty="0" smtClean="0"/>
              <a:t>ettiler. Sadrazam </a:t>
            </a:r>
            <a:r>
              <a:rPr lang="tr-TR" dirty="0" err="1"/>
              <a:t>Mahmud</a:t>
            </a:r>
            <a:r>
              <a:rPr lang="tr-TR" dirty="0"/>
              <a:t> Nedim </a:t>
            </a:r>
            <a:r>
              <a:rPr lang="tr-TR" dirty="0" smtClean="0"/>
              <a:t>Paşa ve şeyhülislam Sultan </a:t>
            </a:r>
            <a:r>
              <a:rPr lang="tr-TR" dirty="0"/>
              <a:t>tarafından azledilince, </a:t>
            </a:r>
            <a:r>
              <a:rPr lang="tr-TR" dirty="0" smtClean="0"/>
              <a:t>Genç Osmanlılar muhalefetine mensup ya da bu hareketle ilişki içinde olan ve usul-ü meşveret yani meşruti monarşi sistemine geçilmesini ülkeyi içinde bulunduğu kargaşa ve krizden çıkarabilecek çare olarak gören kimi paşalar için hükümette yer alma fırsatı doğmuş oldu.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pPr algn="just"/>
            <a:r>
              <a:rPr lang="tr-TR" dirty="0" smtClean="0"/>
              <a:t>Osmanlı İmparatorluğu’nda ortaya çıkmış modern </a:t>
            </a:r>
            <a:r>
              <a:rPr lang="tr-TR" dirty="0"/>
              <a:t>anlamda ilk muhalefet </a:t>
            </a:r>
            <a:r>
              <a:rPr lang="tr-TR" dirty="0" smtClean="0"/>
              <a:t>olarak </a:t>
            </a:r>
            <a:r>
              <a:rPr lang="tr-TR" dirty="0"/>
              <a:t>kabul </a:t>
            </a:r>
            <a:r>
              <a:rPr lang="tr-TR" dirty="0" smtClean="0"/>
              <a:t>edilen Genç Osmanlılar hareketi Namık Kemal, Ali </a:t>
            </a:r>
            <a:r>
              <a:rPr lang="tr-TR" dirty="0" err="1" smtClean="0"/>
              <a:t>Suavi</a:t>
            </a:r>
            <a:r>
              <a:rPr lang="tr-TR" dirty="0" smtClean="0"/>
              <a:t>, Ziya Bey gibi isimlerin de dahil olduğu ve 1867’den itibaren Tanzimatçı Paşalara yönelik yoğun bir eleştiri faaliyetini basın yoluyla yürütmekte olan bir gruptu. İmparatorluğun kurtuluşu için tek çarenin parlamentolu </a:t>
            </a:r>
            <a:r>
              <a:rPr lang="tr-TR" dirty="0" err="1" smtClean="0"/>
              <a:t>monarşik</a:t>
            </a:r>
            <a:r>
              <a:rPr lang="tr-TR" dirty="0"/>
              <a:t> </a:t>
            </a:r>
            <a:r>
              <a:rPr lang="tr-TR" dirty="0" smtClean="0"/>
              <a:t>sisteme geçilmesi olduğunu, bu sayede hem ayrılıkçı hareketlerin hem de Avrupa’dan gelen imparatorluğun iç işlerine yönelik müdahalelerin son bulacağını savunmaktaydılar.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pPr algn="just"/>
            <a:r>
              <a:rPr lang="tr-TR" dirty="0"/>
              <a:t>Genç Osmanlıların oluşumu, esasında, Tanzimat sonrası </a:t>
            </a:r>
            <a:r>
              <a:rPr lang="tr-TR" dirty="0" smtClean="0"/>
              <a:t>yükselişe geçen </a:t>
            </a:r>
            <a:r>
              <a:rPr lang="tr-TR" dirty="0" err="1" smtClean="0"/>
              <a:t>politiko</a:t>
            </a:r>
            <a:r>
              <a:rPr lang="tr-TR" dirty="0" smtClean="0"/>
              <a:t>-bürokratik </a:t>
            </a:r>
            <a:r>
              <a:rPr lang="tr-TR" dirty="0"/>
              <a:t>elitlerin </a:t>
            </a:r>
            <a:r>
              <a:rPr lang="tr-TR" dirty="0" smtClean="0"/>
              <a:t>Âli ve </a:t>
            </a:r>
            <a:r>
              <a:rPr lang="tr-TR" dirty="0" err="1" smtClean="0"/>
              <a:t>Fuad</a:t>
            </a:r>
            <a:r>
              <a:rPr lang="tr-TR" dirty="0" smtClean="0"/>
              <a:t> Paşa gibi temsilcilerinin siyasetin ve iktidarın üzerinde monopol kurmalarına yönelik tepkiye dayanır. İktidardan dışlanmış ancak gerek ailevi bağlantıları gerekse de kariyerleri bakımından devlete hizmete endeksli kulluk anlayışını sürdürmekte olan Genç Osmanlılar hareketine mensup elitler aslında kıyasıya eleştirdikleri Tanzimatçı devlet adamlarınınkine benzer  kaygılara ve tahayyüllere sahiptirler. </a:t>
            </a:r>
            <a:endParaRPr lang="tr-TR" dirty="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20000"/>
          </a:bodyPr>
          <a:lstStyle/>
          <a:p>
            <a:pPr algn="just"/>
            <a:r>
              <a:rPr lang="tr-TR" dirty="0" smtClean="0"/>
              <a:t>1876’da Sadrazam </a:t>
            </a:r>
            <a:r>
              <a:rPr lang="tr-TR" dirty="0" err="1" smtClean="0"/>
              <a:t>Mahmud</a:t>
            </a:r>
            <a:r>
              <a:rPr lang="tr-TR" dirty="0" smtClean="0"/>
              <a:t> Nedim Paşa’nın softa ayaklanması sonrası azledilmesi sayesinde hükümete girme şansı bulmuş olan paşalar arasında yer alan eski Tuna Valisi </a:t>
            </a:r>
            <a:r>
              <a:rPr lang="tr-TR" dirty="0" err="1" smtClean="0"/>
              <a:t>Midhat</a:t>
            </a:r>
            <a:r>
              <a:rPr lang="tr-TR" dirty="0" smtClean="0"/>
              <a:t> Paşa da Genç Osmanlı olarak bilinen bir isimdi ve bir an önce parlamentolu sisteme geçilmesi taraftarıydı. </a:t>
            </a:r>
            <a:r>
              <a:rPr lang="tr-TR" dirty="0" err="1" smtClean="0"/>
              <a:t>Midhat</a:t>
            </a:r>
            <a:r>
              <a:rPr lang="tr-TR" dirty="0" smtClean="0"/>
              <a:t> Paşa kendisiyle birlikte hareket eden Hüseyin </a:t>
            </a:r>
            <a:r>
              <a:rPr lang="tr-TR" dirty="0"/>
              <a:t>Avni Paşa, Mütercim </a:t>
            </a:r>
            <a:r>
              <a:rPr lang="tr-TR" dirty="0" err="1"/>
              <a:t>Rüşdü</a:t>
            </a:r>
            <a:r>
              <a:rPr lang="tr-TR" dirty="0"/>
              <a:t> Paşa, Hayrullah </a:t>
            </a:r>
            <a:r>
              <a:rPr lang="tr-TR" dirty="0" smtClean="0"/>
              <a:t>Efendi gibi Meşruiyet yanlısı olduğu bilinen figürlerle 1876 yılının Mayısı’nda </a:t>
            </a:r>
            <a:r>
              <a:rPr lang="tr-TR" dirty="0"/>
              <a:t>bir darbe ile </a:t>
            </a:r>
            <a:r>
              <a:rPr lang="tr-TR" dirty="0" smtClean="0"/>
              <a:t>Sultan Abdülaziz’i </a:t>
            </a:r>
            <a:r>
              <a:rPr lang="tr-TR" dirty="0"/>
              <a:t>tahttan </a:t>
            </a:r>
            <a:r>
              <a:rPr lang="tr-TR" dirty="0" smtClean="0"/>
              <a:t>indirecek ve yerine Genç Osmanlı muhalefetine sempatisi ile bilinen </a:t>
            </a:r>
            <a:r>
              <a:rPr lang="tr-TR" dirty="0"/>
              <a:t>Şehzade </a:t>
            </a:r>
            <a:r>
              <a:rPr lang="tr-TR" dirty="0" err="1"/>
              <a:t>Murad’ı</a:t>
            </a:r>
            <a:r>
              <a:rPr lang="tr-TR" dirty="0"/>
              <a:t>, V. </a:t>
            </a:r>
            <a:r>
              <a:rPr lang="tr-TR" dirty="0" err="1"/>
              <a:t>Murad</a:t>
            </a:r>
            <a:r>
              <a:rPr lang="tr-TR" dirty="0"/>
              <a:t> </a:t>
            </a:r>
            <a:r>
              <a:rPr lang="tr-TR" dirty="0" smtClean="0"/>
              <a:t>adıyla tahta çıkaracaktır.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pPr algn="just"/>
            <a:r>
              <a:rPr lang="tr-TR" dirty="0" smtClean="0"/>
              <a:t>Sultan Abdülaziz’in hal edilmesi sonrası </a:t>
            </a:r>
            <a:r>
              <a:rPr lang="tr-TR" dirty="0" err="1" smtClean="0"/>
              <a:t>Midhat</a:t>
            </a:r>
            <a:r>
              <a:rPr lang="tr-TR" dirty="0" smtClean="0"/>
              <a:t> Paşa ile birlikte hareket eden grubun içinde parlamentolu sisteme geçişin zamanlaması konusunda anlaşmazlıklar baş göstermiştir. Hüseyin Avni Paşa henüz koşulların olgunlaşmadığını savunurken </a:t>
            </a:r>
            <a:r>
              <a:rPr lang="tr-TR" dirty="0" err="1" smtClean="0"/>
              <a:t>Midhat</a:t>
            </a:r>
            <a:r>
              <a:rPr lang="tr-TR" dirty="0" smtClean="0"/>
              <a:t> Paşa hiç vakit kaybedilmemesi taraftarıydı. </a:t>
            </a:r>
            <a:r>
              <a:rPr lang="tr-TR" dirty="0"/>
              <a:t>Grubun her iki kesimi için de esas birleştirici unsur, iktidarın </a:t>
            </a:r>
            <a:r>
              <a:rPr lang="tr-TR" dirty="0" err="1"/>
              <a:t>Bab</a:t>
            </a:r>
            <a:r>
              <a:rPr lang="tr-TR" dirty="0"/>
              <a:t>-ı Âli’de kalması, sarayın </a:t>
            </a:r>
            <a:r>
              <a:rPr lang="tr-TR" dirty="0" smtClean="0"/>
              <a:t>konumunun salt </a:t>
            </a:r>
            <a:r>
              <a:rPr lang="tr-TR" dirty="0"/>
              <a:t>sembolik bir güce sahip olmakla </a:t>
            </a:r>
            <a:r>
              <a:rPr lang="tr-TR" dirty="0" smtClean="0"/>
              <a:t>sınırlandırılması konusunda hem fikir olmalarıydı.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smtClean="0"/>
              <a:t>Grup içindeki anlaşmazlık devam ederken meşrutiyet yanlısı paşalar toplantı halindeyken </a:t>
            </a:r>
            <a:r>
              <a:rPr lang="tr-TR" dirty="0" err="1" smtClean="0"/>
              <a:t>Bab</a:t>
            </a:r>
            <a:r>
              <a:rPr lang="tr-TR" dirty="0" smtClean="0"/>
              <a:t>-ı Âli’ye yapılan ve tarihimizde </a:t>
            </a:r>
            <a:r>
              <a:rPr lang="tr-TR" dirty="0" err="1" smtClean="0"/>
              <a:t>Çerkes</a:t>
            </a:r>
            <a:r>
              <a:rPr lang="tr-TR" dirty="0" smtClean="0"/>
              <a:t> Hasan Vakası olarak bilinen silahlı bir saldırı Hüseyin </a:t>
            </a:r>
            <a:r>
              <a:rPr lang="tr-TR" dirty="0" err="1" smtClean="0"/>
              <a:t>Avi</a:t>
            </a:r>
            <a:r>
              <a:rPr lang="tr-TR" dirty="0" smtClean="0"/>
              <a:t> Paşa’nın ölümüyle sonuçlanınca </a:t>
            </a:r>
            <a:r>
              <a:rPr lang="tr-TR" dirty="0" err="1" smtClean="0"/>
              <a:t>Midhat</a:t>
            </a:r>
            <a:r>
              <a:rPr lang="tr-TR" dirty="0" smtClean="0"/>
              <a:t> Paşa rakipsiz kalmış ve bir an önce parlamentolu sisteme geçilmesi gerektiği yönündeki görüş baskın hale gelmiştir.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459</Words>
  <Application>Microsoft Office PowerPoint</Application>
  <PresentationFormat>Ekran Gösterisi (4:3)</PresentationFormat>
  <Paragraphs>9</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10. HAFTA</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HAFTA</dc:title>
  <dc:creator>nc</dc:creator>
  <cp:lastModifiedBy>nc</cp:lastModifiedBy>
  <cp:revision>7</cp:revision>
  <dcterms:created xsi:type="dcterms:W3CDTF">2020-06-16T14:17:58Z</dcterms:created>
  <dcterms:modified xsi:type="dcterms:W3CDTF">2020-06-16T15:14:48Z</dcterms:modified>
</cp:coreProperties>
</file>