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12"/>
  </p:notesMasterIdLst>
  <p:sldIdLst>
    <p:sldId id="257" r:id="rId2"/>
    <p:sldId id="26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87" autoAdjust="0"/>
  </p:normalViewPr>
  <p:slideViewPr>
    <p:cSldViewPr>
      <p:cViewPr>
        <p:scale>
          <a:sx n="120" d="100"/>
          <a:sy n="120" d="100"/>
        </p:scale>
        <p:origin x="-1374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794B46-6D86-47A4-AE76-6017C0C2F9B9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A3E816-EAF6-4B27-A46A-265D602A730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5123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59280"/>
            <a:ext cx="6400800" cy="12954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801112"/>
            <a:ext cx="9144000" cy="932688"/>
          </a:xfrm>
          <a:prstGeom prst="rect">
            <a:avLst/>
          </a:prstGeom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762000"/>
          </a:xfrm>
        </p:spPr>
        <p:txBody>
          <a:bodyPr>
            <a:normAutofit/>
          </a:bodyPr>
          <a:lstStyle>
            <a:lvl1pPr marL="0" indent="0" algn="ctr">
              <a:buNone/>
              <a:defRPr sz="200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white"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white"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209041"/>
            <a:ext cx="1295400" cy="431800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400" y="1219199"/>
            <a:ext cx="5181600" cy="4267201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1600" y="2438400"/>
            <a:ext cx="6400800" cy="3048001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3410267"/>
            <a:ext cx="6248400" cy="1456373"/>
          </a:xfrm>
        </p:spPr>
        <p:txBody>
          <a:bodyPr anchor="t">
            <a:normAutofit/>
          </a:bodyPr>
          <a:lstStyle>
            <a:lvl1pPr algn="ctr">
              <a:defRPr sz="3600" b="0" i="0" cap="all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800" y="1503680"/>
            <a:ext cx="6248400" cy="1566862"/>
          </a:xfrm>
        </p:spPr>
        <p:txBody>
          <a:bodyPr anchor="b"/>
          <a:lstStyle>
            <a:lvl1pPr marL="0" indent="0" algn="ctr">
              <a:buNone/>
              <a:defRPr sz="2000" b="0" i="1"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pic>
        <p:nvPicPr>
          <p:cNvPr id="8" name="Picture 7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2684462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3716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4"/>
          </p:nvPr>
        </p:nvSpPr>
        <p:spPr>
          <a:xfrm>
            <a:off x="4648200" y="2438400"/>
            <a:ext cx="3124200" cy="3124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pic>
        <p:nvPicPr>
          <p:cNvPr id="9" name="Picture 8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flourish2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3716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8200" y="2819400"/>
            <a:ext cx="3124200" cy="2743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62201"/>
            <a:ext cx="3125788" cy="451338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2359152"/>
            <a:ext cx="3127375" cy="448056"/>
          </a:xfrm>
        </p:spPr>
        <p:txBody>
          <a:bodyPr anchor="b"/>
          <a:lstStyle>
            <a:lvl1pPr marL="0" indent="0" algn="ctr">
              <a:buNone/>
              <a:defRPr sz="1800" b="1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pic>
        <p:nvPicPr>
          <p:cNvPr id="7" name="Picture 6" descr="flourish2.png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lum bright="-14000"/>
          </a:blip>
          <a:stretch>
            <a:fillRect/>
          </a:stretch>
        </p:blipFill>
        <p:spPr>
          <a:xfrm>
            <a:off x="0" y="1618488"/>
            <a:ext cx="9144000" cy="93268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1" y="1676400"/>
            <a:ext cx="2819399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1" y="2275840"/>
            <a:ext cx="2819399" cy="290576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371600" y="1676400"/>
            <a:ext cx="3276600" cy="350520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que 9"/>
          <p:cNvSpPr/>
          <p:nvPr/>
        </p:nvSpPr>
        <p:spPr>
          <a:xfrm>
            <a:off x="1463040" y="1847088"/>
            <a:ext cx="3090672" cy="3090672"/>
          </a:xfrm>
          <a:prstGeom prst="plaque">
            <a:avLst>
              <a:gd name="adj" fmla="val 8438"/>
            </a:avLst>
          </a:prstGeom>
          <a:noFill/>
          <a:ln w="9525">
            <a:solidFill>
              <a:schemeClr val="tx2">
                <a:alpha val="17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0" y="1676400"/>
            <a:ext cx="2819400" cy="599440"/>
          </a:xfrm>
        </p:spPr>
        <p:txBody>
          <a:bodyPr anchor="b">
            <a:noAutofit/>
          </a:bodyPr>
          <a:lstStyle>
            <a:lvl1pPr algn="ctr">
              <a:defRPr sz="1700" b="1" cap="all" spc="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1905000"/>
            <a:ext cx="2971800" cy="2971800"/>
          </a:xfrm>
          <a:prstGeom prst="plaque">
            <a:avLst>
              <a:gd name="adj" fmla="val 8341"/>
            </a:avLst>
          </a:prstGeom>
          <a:solidFill>
            <a:schemeClr val="bg1">
              <a:lumMod val="95000"/>
              <a:alpha val="35000"/>
            </a:schemeClr>
          </a:solidFill>
          <a:ln w="98425" cmpd="thinThick">
            <a:noFill/>
            <a:bevel/>
          </a:ln>
        </p:spPr>
        <p:txBody>
          <a:bodyPr>
            <a:normAutofit/>
          </a:bodyPr>
          <a:lstStyle>
            <a:lvl1pPr marL="0" indent="0" algn="ctr">
              <a:buNone/>
              <a:defRPr sz="1800" baseline="0">
                <a:solidFill>
                  <a:schemeClr val="tx2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0" y="2276856"/>
            <a:ext cx="2819400" cy="2875280"/>
          </a:xfrm>
        </p:spPr>
        <p:txBody>
          <a:bodyPr/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window3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6858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057400"/>
            <a:ext cx="6400800" cy="3429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white">
          <a:xfrm>
            <a:off x="304800" y="6356350"/>
            <a:ext cx="2133600" cy="365125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/>
          <a:lstStyle>
            <a:lvl1pPr algn="l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55F3D52-6AAD-4110-984B-0F72BB199C7E}" type="datetimeFigureOut">
              <a:rPr lang="tr-TR" smtClean="0"/>
              <a:t>13.01.2020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white">
          <a:xfrm>
            <a:off x="2971800" y="6356350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white">
          <a:xfrm>
            <a:off x="6675120" y="636422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baseline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</a:lstStyle>
          <a:p>
            <a:fld id="{B1A5D156-37C0-4A65-9F99-B6D9F9493670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600" kern="1200" cap="all" spc="300" baseline="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0" indent="-274320" algn="l" defTabSz="914400" rtl="0" eaLnBrk="1" latinLnBrk="0" hangingPunct="1">
        <a:lnSpc>
          <a:spcPct val="150000"/>
        </a:lnSpc>
        <a:spcBef>
          <a:spcPct val="20000"/>
        </a:spcBef>
        <a:buClrTx/>
        <a:buFont typeface="Wingdings" pitchFamily="2" charset="2"/>
        <a:buChar char="v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Tx/>
        <a:buFont typeface="Arial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tr-TR" sz="4000" dirty="0" smtClean="0">
                <a:latin typeface="Garamond" panose="02020404030301010803" pitchFamily="18" charset="0"/>
              </a:rPr>
              <a:t>ULS219 </a:t>
            </a:r>
            <a:r>
              <a:rPr lang="tr-TR" sz="4000" dirty="0">
                <a:latin typeface="Garamond" panose="02020404030301010803" pitchFamily="18" charset="0"/>
              </a:rPr>
              <a:t/>
            </a:r>
            <a:br>
              <a:rPr lang="tr-TR" sz="4000" dirty="0">
                <a:latin typeface="Garamond" panose="02020404030301010803" pitchFamily="18" charset="0"/>
              </a:rPr>
            </a:br>
            <a:r>
              <a:rPr lang="tr-TR" sz="4000" dirty="0" err="1">
                <a:latin typeface="Garamond" panose="02020404030301010803" pitchFamily="18" charset="0"/>
              </a:rPr>
              <a:t>UluslararasI</a:t>
            </a:r>
            <a:r>
              <a:rPr lang="tr-TR" sz="4000" dirty="0">
                <a:latin typeface="Garamond" panose="02020404030301010803" pitchFamily="18" charset="0"/>
              </a:rPr>
              <a:t> </a:t>
            </a:r>
            <a:r>
              <a:rPr lang="tr-TR" sz="4000" dirty="0" err="1" smtClean="0">
                <a:latin typeface="Garamond" panose="02020404030301010803" pitchFamily="18" charset="0"/>
              </a:rPr>
              <a:t>Polİtİka</a:t>
            </a:r>
            <a:r>
              <a:rPr lang="tr-TR" sz="4000" dirty="0" smtClean="0">
                <a:latin typeface="Garamond" panose="02020404030301010803" pitchFamily="18" charset="0"/>
              </a:rPr>
              <a:t>-I</a:t>
            </a:r>
            <a:endParaRPr lang="tr-TR" sz="4000" dirty="0"/>
          </a:p>
        </p:txBody>
      </p:sp>
      <p:sp>
        <p:nvSpPr>
          <p:cNvPr id="3" name="İçerik Yer Tutucusu 2"/>
          <p:cNvSpPr>
            <a:spLocks noGrp="1"/>
          </p:cNvSpPr>
          <p:nvPr>
            <p:ph type="subTitle" idx="1"/>
          </p:nvPr>
        </p:nvSpPr>
        <p:spPr>
          <a:xfrm>
            <a:off x="1371600" y="3429000"/>
            <a:ext cx="6400800" cy="1944216"/>
          </a:xfrm>
        </p:spPr>
        <p:txBody>
          <a:bodyPr>
            <a:normAutofit/>
          </a:bodyPr>
          <a:lstStyle/>
          <a:p>
            <a:endParaRPr lang="tr-TR" i="0" dirty="0" smtClean="0">
              <a:latin typeface="Garamond" panose="02020404030301010803" pitchFamily="18" charset="0"/>
            </a:endParaRPr>
          </a:p>
          <a:p>
            <a:r>
              <a:rPr lang="tr-TR" i="0" dirty="0" smtClean="0">
                <a:latin typeface="Garamond" panose="02020404030301010803" pitchFamily="18" charset="0"/>
              </a:rPr>
              <a:t>Atay </a:t>
            </a:r>
            <a:r>
              <a:rPr lang="tr-TR" i="0" dirty="0">
                <a:latin typeface="Garamond" panose="02020404030301010803" pitchFamily="18" charset="0"/>
              </a:rPr>
              <a:t>Akdevelioğlu</a:t>
            </a:r>
          </a:p>
          <a:p>
            <a:r>
              <a:rPr lang="tr-TR" i="0" dirty="0">
                <a:latin typeface="Garamond" panose="02020404030301010803" pitchFamily="18" charset="0"/>
              </a:rPr>
              <a:t>Ankara Ü. Siyasal Bilgiler F.</a:t>
            </a:r>
          </a:p>
          <a:p>
            <a:pPr indent="0" algn="ctr">
              <a:buNone/>
            </a:pPr>
            <a:endParaRPr lang="tr-TR" sz="1000" dirty="0" smtClean="0"/>
          </a:p>
        </p:txBody>
      </p:sp>
    </p:spTree>
    <p:extLst>
      <p:ext uri="{BB962C8B-B14F-4D97-AF65-F5344CB8AC3E}">
        <p14:creationId xmlns:p14="http://schemas.microsoft.com/office/powerpoint/2010/main" val="132342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err="1" smtClean="0"/>
              <a:t>UluslararasI</a:t>
            </a:r>
            <a:r>
              <a:rPr lang="tr-TR" sz="2000" dirty="0" smtClean="0"/>
              <a:t> </a:t>
            </a:r>
            <a:r>
              <a:rPr lang="tr-TR" sz="2000" cap="none" dirty="0" err="1" smtClean="0"/>
              <a:t>İLİŞKİLE</a:t>
            </a:r>
            <a:r>
              <a:rPr lang="tr-TR" sz="2000" dirty="0" err="1" smtClean="0"/>
              <a:t>r</a:t>
            </a:r>
            <a:r>
              <a:rPr lang="tr-TR" sz="2000" dirty="0" smtClean="0"/>
              <a:t> </a:t>
            </a:r>
            <a:r>
              <a:rPr lang="tr-TR" sz="2000" dirty="0" err="1" smtClean="0"/>
              <a:t>Teorİlerİ</a:t>
            </a:r>
            <a:r>
              <a:rPr lang="tr-TR" sz="2000" dirty="0" smtClean="0"/>
              <a:t/>
            </a:r>
            <a:br>
              <a:rPr lang="tr-TR" sz="2000" dirty="0" smtClean="0"/>
            </a:br>
            <a:r>
              <a:rPr lang="tr-TR" sz="2000" cap="none" dirty="0" smtClean="0"/>
              <a:t>Kavramlar</a:t>
            </a:r>
            <a:endParaRPr lang="tr-TR" sz="2000" cap="none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tr-TR" sz="1600" dirty="0"/>
              <a:t>Yüksek politika: genelde savunma ve dış politika ve özellikle devletin varlığının devamı konularını ifade etmek için kullanılan birincil öneme sahip sorun alanları</a:t>
            </a:r>
          </a:p>
          <a:p>
            <a:pPr algn="just"/>
            <a:r>
              <a:rPr lang="tr-TR" sz="1600" dirty="0"/>
              <a:t>Düşük politika: Dış veya iç politika alanında olsun, devletin hayati ulusal çıkarlarının </a:t>
            </a:r>
            <a:endParaRPr lang="tr-TR" sz="1600" dirty="0" smtClean="0"/>
          </a:p>
          <a:p>
            <a:pPr algn="just"/>
            <a:r>
              <a:rPr lang="tr-TR" sz="1600" dirty="0"/>
              <a:t>Dengesiz kalkınma: Kar, rekabet ve ekonomik sömürü arayışından kaynaklanana baskılar nedeniyle kapitalist ekonomide endüstri, ekonomik sektörler ve ülkelerin farklı oranlarda gelişme </a:t>
            </a:r>
            <a:r>
              <a:rPr lang="tr-TR" sz="1600" dirty="0" smtClean="0"/>
              <a:t>eğilimi ilgilendirmediği </a:t>
            </a:r>
            <a:r>
              <a:rPr lang="tr-TR" sz="1600" dirty="0"/>
              <a:t>düşünülen sorun alanları.</a:t>
            </a:r>
            <a:endParaRPr lang="tr-TR" sz="1600" dirty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4611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4000" smtClean="0"/>
              <a:t>VIII</a:t>
            </a:r>
            <a:r>
              <a:rPr lang="tr-TR" sz="4000" dirty="0" smtClean="0"/>
              <a:t>. </a:t>
            </a:r>
            <a:r>
              <a:rPr lang="tr-TR" sz="4000" dirty="0"/>
              <a:t>hafta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0" algn="ctr">
              <a:buNone/>
            </a:pPr>
            <a:endParaRPr lang="tr-TR" sz="2000" dirty="0" smtClean="0">
              <a:latin typeface="+mj-lt"/>
            </a:endParaRPr>
          </a:p>
          <a:p>
            <a:pPr indent="0" algn="ctr">
              <a:buNone/>
            </a:pPr>
            <a:r>
              <a:rPr lang="tr-TR" sz="4000" dirty="0" smtClean="0">
                <a:latin typeface="+mj-lt"/>
              </a:rPr>
              <a:t>Uluslararası İlişkiler Teorileri-I</a:t>
            </a:r>
            <a:endParaRPr lang="tr-TR" sz="1700" dirty="0" smtClean="0">
              <a:latin typeface="+mj-lt"/>
            </a:endParaRPr>
          </a:p>
          <a:p>
            <a:pPr indent="0" algn="ctr">
              <a:buNone/>
            </a:pPr>
            <a:endParaRPr lang="tr-TR" sz="1700" dirty="0">
              <a:latin typeface="+mj-lt"/>
            </a:endParaRPr>
          </a:p>
          <a:p>
            <a:pPr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1400" dirty="0">
                <a:latin typeface="+mj-lt"/>
              </a:rPr>
              <a:t>Zorunlu Okuma: Andrew </a:t>
            </a:r>
            <a:r>
              <a:rPr lang="tr-TR" sz="1400" dirty="0" err="1">
                <a:latin typeface="+mj-lt"/>
              </a:rPr>
              <a:t>Heywood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‘‘</a:t>
            </a:r>
            <a:r>
              <a:rPr lang="tr-TR" sz="1400" dirty="0">
                <a:latin typeface="+mj-lt"/>
              </a:rPr>
              <a:t>3</a:t>
            </a:r>
            <a:r>
              <a:rPr lang="tr-TR" sz="1400" dirty="0" smtClean="0">
                <a:latin typeface="+mj-lt"/>
              </a:rPr>
              <a:t>. </a:t>
            </a:r>
            <a:r>
              <a:rPr lang="tr-TR" sz="1400" dirty="0">
                <a:latin typeface="+mj-lt"/>
              </a:rPr>
              <a:t>Bölüm: </a:t>
            </a:r>
            <a:r>
              <a:rPr lang="tr-TR" sz="1400" dirty="0" smtClean="0">
                <a:latin typeface="+mj-lt"/>
              </a:rPr>
              <a:t>Küresel Siyaset Teorileri’’, </a:t>
            </a:r>
            <a:r>
              <a:rPr lang="tr-TR" sz="1400" i="1" dirty="0">
                <a:latin typeface="+mj-lt"/>
              </a:rPr>
              <a:t>Küresel Siyaset</a:t>
            </a:r>
            <a:r>
              <a:rPr lang="tr-TR" sz="1400" dirty="0">
                <a:latin typeface="+mj-lt"/>
              </a:rPr>
              <a:t>, </a:t>
            </a:r>
            <a:r>
              <a:rPr lang="tr-TR" sz="1400" dirty="0" smtClean="0">
                <a:latin typeface="+mj-lt"/>
              </a:rPr>
              <a:t>çev</a:t>
            </a:r>
            <a:r>
              <a:rPr lang="tr-TR" sz="1400" dirty="0">
                <a:latin typeface="+mj-lt"/>
              </a:rPr>
              <a:t>. N. Uslu ve H. Özdemir, Ankara, Adres Yayınları, 2013, s. </a:t>
            </a:r>
            <a:r>
              <a:rPr lang="tr-TR" sz="1400" dirty="0" smtClean="0">
                <a:latin typeface="+mj-lt"/>
              </a:rPr>
              <a:t>85-117.</a:t>
            </a:r>
            <a:endParaRPr lang="tr-TR" sz="1400" dirty="0">
              <a:latin typeface="+mj-lt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3378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371600" y="1295400"/>
            <a:ext cx="6400800" cy="765448"/>
          </a:xfrm>
        </p:spPr>
        <p:txBody>
          <a:bodyPr>
            <a:normAutofit/>
          </a:bodyPr>
          <a:lstStyle/>
          <a:p>
            <a:pPr indent="0"/>
            <a:r>
              <a:rPr lang="tr-TR" sz="2000" dirty="0">
                <a:latin typeface="Garamond" panose="02020404030301010803" pitchFamily="18" charset="0"/>
              </a:rPr>
              <a:t>Büyük </a:t>
            </a:r>
            <a:r>
              <a:rPr lang="tr-TR" sz="2000" dirty="0" err="1">
                <a:latin typeface="Garamond" panose="02020404030301010803" pitchFamily="18" charset="0"/>
              </a:rPr>
              <a:t>tartIşmalar</a:t>
            </a:r>
            <a:endParaRPr lang="tr-TR" sz="2000" cap="none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Birinci Büyük Tartışma</a:t>
            </a:r>
            <a:endParaRPr lang="tr-TR" dirty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endParaRPr lang="tr-TR" sz="1600" dirty="0" smtClean="0">
              <a:latin typeface="Garamond" panose="02020404030301010803" pitchFamily="18" charset="0"/>
            </a:endParaRP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İdealizm ile Realizm arasında yaşanmış ve </a:t>
            </a:r>
            <a:r>
              <a:rPr lang="tr-TR" sz="1600" dirty="0" smtClean="0"/>
              <a:t>1930’lardan 1950’lere kadar canlı kalmıştır.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Realistlerin İdealist olarak adlandırdıkları liberal </a:t>
            </a:r>
            <a:r>
              <a:rPr lang="tr-TR" sz="1600" dirty="0" err="1" smtClean="0"/>
              <a:t>enternasyonalistlerin</a:t>
            </a:r>
            <a:r>
              <a:rPr lang="tr-TR" sz="1600" dirty="0" smtClean="0"/>
              <a:t> barışçı işbirliği olasılığı vurgusuna karşı, Realistlerin güç politikası anlayışı hakim olmuştur.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5239026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2000" dirty="0"/>
              <a:t/>
            </a:r>
            <a:br>
              <a:rPr lang="tr-TR" sz="2000" dirty="0"/>
            </a:br>
            <a:r>
              <a:rPr lang="tr-TR" sz="2200" dirty="0" smtClean="0">
                <a:latin typeface="Garamond" panose="02020404030301010803" pitchFamily="18" charset="0"/>
              </a:rPr>
              <a:t>Büyük </a:t>
            </a:r>
            <a:r>
              <a:rPr lang="tr-TR" sz="2200" dirty="0" err="1" smtClean="0">
                <a:latin typeface="Garamond" panose="02020404030301010803" pitchFamily="18" charset="0"/>
              </a:rPr>
              <a:t>tartIşmalar</a:t>
            </a:r>
            <a:endParaRPr lang="tr-TR" sz="22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İkinci </a:t>
            </a:r>
            <a:r>
              <a:rPr lang="tr-TR" dirty="0">
                <a:latin typeface="Garamond" panose="02020404030301010803" pitchFamily="18" charset="0"/>
              </a:rPr>
              <a:t>Büyük Tartışma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 smtClean="0"/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/>
              <a:t>- </a:t>
            </a:r>
            <a:r>
              <a:rPr lang="tr-TR" sz="1700" dirty="0" err="1" smtClean="0"/>
              <a:t>Davranışsalcılar</a:t>
            </a:r>
            <a:r>
              <a:rPr lang="tr-TR" sz="1700" dirty="0" smtClean="0"/>
              <a:t> </a:t>
            </a:r>
            <a:r>
              <a:rPr lang="tr-TR" sz="1700" dirty="0"/>
              <a:t>ile </a:t>
            </a:r>
            <a:r>
              <a:rPr lang="tr-TR" sz="1700" dirty="0" err="1" smtClean="0"/>
              <a:t>Gelenekselciler</a:t>
            </a:r>
            <a:r>
              <a:rPr lang="tr-TR" sz="1700" dirty="0" smtClean="0"/>
              <a:t> arasında 1960’larda yaşanmıştır</a:t>
            </a:r>
            <a:r>
              <a:rPr lang="tr-TR" sz="1700" dirty="0"/>
              <a:t>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700" dirty="0" smtClean="0"/>
              <a:t>- </a:t>
            </a:r>
            <a:r>
              <a:rPr lang="tr-TR" sz="1700" dirty="0" err="1"/>
              <a:t>Davranışsalcıların</a:t>
            </a:r>
            <a:r>
              <a:rPr lang="tr-TR" sz="1700" dirty="0"/>
              <a:t> fen bilimlerine dair bazı yöntemleri uygulama çabası sonuçsuz kalmış </a:t>
            </a:r>
            <a:r>
              <a:rPr lang="tr-TR" sz="1700" dirty="0" smtClean="0"/>
              <a:t>ve </a:t>
            </a:r>
            <a:r>
              <a:rPr lang="tr-TR" sz="1700" dirty="0" err="1" smtClean="0"/>
              <a:t>Davranışsalcıların</a:t>
            </a:r>
            <a:r>
              <a:rPr lang="tr-TR" sz="1700" dirty="0" smtClean="0"/>
              <a:t> Uluslararası İlişkiler disiplininde objektif yasalar gerçekleştirmenin mümkün olduğuna dair iddiaları, </a:t>
            </a:r>
            <a:r>
              <a:rPr lang="tr-TR" sz="1700" dirty="0" err="1" smtClean="0"/>
              <a:t>Gelenekselciler</a:t>
            </a:r>
            <a:r>
              <a:rPr lang="tr-TR" sz="1700" dirty="0" smtClean="0"/>
              <a:t> tarafından çürütülmüştür.</a:t>
            </a:r>
          </a:p>
          <a:p>
            <a:pPr indent="0" algn="just">
              <a:spcBef>
                <a:spcPts val="0"/>
              </a:spcBef>
              <a:buNone/>
            </a:pPr>
            <a:endParaRPr lang="tr-TR" sz="1700" dirty="0"/>
          </a:p>
        </p:txBody>
      </p:sp>
    </p:spTree>
    <p:extLst>
      <p:ext uri="{BB962C8B-B14F-4D97-AF65-F5344CB8AC3E}">
        <p14:creationId xmlns:p14="http://schemas.microsoft.com/office/powerpoint/2010/main" val="1977242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Büyük </a:t>
            </a:r>
            <a:r>
              <a:rPr lang="tr-TR" sz="2000" dirty="0" err="1">
                <a:latin typeface="Garamond" panose="02020404030301010803" pitchFamily="18" charset="0"/>
              </a:rPr>
              <a:t>tartIşmalar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Üçüncü </a:t>
            </a:r>
            <a:r>
              <a:rPr lang="tr-TR" dirty="0">
                <a:latin typeface="Garamond" panose="02020404030301010803" pitchFamily="18" charset="0"/>
              </a:rPr>
              <a:t>Büyük Tartışma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Marksistler </a:t>
            </a:r>
            <a:r>
              <a:rPr lang="tr-TR" sz="1600" dirty="0"/>
              <a:t>ile </a:t>
            </a:r>
            <a:r>
              <a:rPr lang="tr-TR" sz="1600" dirty="0" smtClean="0"/>
              <a:t>Realistler </a:t>
            </a:r>
            <a:r>
              <a:rPr lang="tr-TR" sz="1600" dirty="0"/>
              <a:t>arasında yaşanmış ve </a:t>
            </a:r>
            <a:r>
              <a:rPr lang="tr-TR" sz="1600" dirty="0" smtClean="0"/>
              <a:t>1970’lerden 1980’lere </a:t>
            </a:r>
            <a:r>
              <a:rPr lang="tr-TR" sz="1600" dirty="0"/>
              <a:t>kadar canlı kalmıştır.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/>
              <a:t>- </a:t>
            </a:r>
            <a:r>
              <a:rPr lang="tr-TR" sz="1600" dirty="0" smtClean="0"/>
              <a:t>Marksistlerin uluslararası ilişkileri ekonomik ilişkiler üzerinden ele alması ve devlet yerine ekonomik sınıflara odaklanmaları, Realistlerce benimsenmemiştir.</a:t>
            </a:r>
            <a:endParaRPr lang="tr-TR" sz="1600" dirty="0"/>
          </a:p>
          <a:p>
            <a:pPr indent="0">
              <a:spcBef>
                <a:spcPts val="0"/>
              </a:spcBef>
              <a:buNone/>
            </a:pPr>
            <a:r>
              <a:rPr lang="tr-TR" sz="1700" dirty="0" smtClean="0">
                <a:latin typeface="Garamond" panose="02020404030301010803" pitchFamily="18" charset="0"/>
              </a:rPr>
              <a:t>- Bu tartışmanın en büyük katkısı, Bağımlılık Ekolü başta olmak üzere, ekonomi-politiğe dair alanların disiplin içine girmesidir.</a:t>
            </a:r>
            <a:endParaRPr lang="tr-TR" sz="1400" dirty="0" smtClean="0"/>
          </a:p>
        </p:txBody>
      </p:sp>
    </p:spTree>
    <p:extLst>
      <p:ext uri="{BB962C8B-B14F-4D97-AF65-F5344CB8AC3E}">
        <p14:creationId xmlns:p14="http://schemas.microsoft.com/office/powerpoint/2010/main" val="133537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>
                <a:latin typeface="Garamond" panose="02020404030301010803" pitchFamily="18" charset="0"/>
              </a:rPr>
              <a:t>Büyük </a:t>
            </a:r>
            <a:r>
              <a:rPr lang="tr-TR" sz="2000" dirty="0" err="1">
                <a:latin typeface="Garamond" panose="02020404030301010803" pitchFamily="18" charset="0"/>
              </a:rPr>
              <a:t>tartIşmalar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Dördüncü </a:t>
            </a:r>
            <a:r>
              <a:rPr lang="tr-TR" dirty="0">
                <a:latin typeface="Garamond" panose="02020404030301010803" pitchFamily="18" charset="0"/>
              </a:rPr>
              <a:t>Büyük Tartışma</a:t>
            </a:r>
          </a:p>
          <a:p>
            <a:pPr indent="0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Pozitivistler ile post-pozitivistler arasında 1980’lerden İtibaren Başlayan ve günümüzde de devam eden asıl kırılmadır. Teori ile gerçeklik arasında kurulan ilişkiye dair eleştiriler üzerinden gelişen bu tartışma sonucunda; sosyal </a:t>
            </a:r>
            <a:r>
              <a:rPr lang="tr-TR" sz="1600" dirty="0" err="1" smtClean="0">
                <a:latin typeface="Garamond" panose="02020404030301010803" pitchFamily="18" charset="0"/>
              </a:rPr>
              <a:t>inşacılık</a:t>
            </a:r>
            <a:r>
              <a:rPr lang="tr-TR" sz="1600" dirty="0" smtClean="0">
                <a:latin typeface="Garamond" panose="02020404030301010803" pitchFamily="18" charset="0"/>
              </a:rPr>
              <a:t>, eleştirel teori, post-yapısalcılık, post-sömürgecilik, </a:t>
            </a:r>
            <a:r>
              <a:rPr lang="tr-TR" sz="1600" dirty="0" err="1" smtClean="0">
                <a:latin typeface="Garamond" panose="02020404030301010803" pitchFamily="18" charset="0"/>
              </a:rPr>
              <a:t>feminizim</a:t>
            </a:r>
            <a:r>
              <a:rPr lang="tr-TR" sz="1600" dirty="0" smtClean="0">
                <a:latin typeface="Garamond" panose="02020404030301010803" pitchFamily="18" charset="0"/>
              </a:rPr>
              <a:t>, yeşil siyaset gibi yeni veya yeniden ele alınan yaklaşımlar, Uluslararası İlişkiler disiplini içinde yer edinmiştir.</a:t>
            </a:r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7667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err="1" smtClean="0"/>
              <a:t>Realİzm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>
              <a:spcBef>
                <a:spcPts val="0"/>
              </a:spcBef>
            </a:pPr>
            <a:r>
              <a:rPr lang="tr-TR" dirty="0" smtClean="0">
                <a:latin typeface="Garamond" panose="02020404030301010803" pitchFamily="18" charset="0"/>
              </a:rPr>
              <a:t>Klasik Realistler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</a:t>
            </a:r>
            <a:r>
              <a:rPr lang="tr-TR" sz="1600" dirty="0" err="1" smtClean="0">
                <a:latin typeface="Garamond" panose="02020404030301010803" pitchFamily="18" charset="0"/>
              </a:rPr>
              <a:t>Thucydides</a:t>
            </a:r>
            <a:r>
              <a:rPr lang="tr-TR" sz="1600" dirty="0" smtClean="0">
                <a:latin typeface="Garamond" panose="02020404030301010803" pitchFamily="18" charset="0"/>
              </a:rPr>
              <a:t>, Sun </a:t>
            </a:r>
            <a:r>
              <a:rPr lang="tr-TR" sz="1600" dirty="0" err="1" smtClean="0">
                <a:latin typeface="Garamond" panose="02020404030301010803" pitchFamily="18" charset="0"/>
              </a:rPr>
              <a:t>Tzu</a:t>
            </a:r>
            <a:r>
              <a:rPr lang="tr-TR" sz="1600" dirty="0" smtClean="0">
                <a:latin typeface="Garamond" panose="02020404030301010803" pitchFamily="18" charset="0"/>
              </a:rPr>
              <a:t>, </a:t>
            </a:r>
            <a:r>
              <a:rPr lang="tr-TR" sz="1600" dirty="0" err="1" smtClean="0">
                <a:latin typeface="Garamond" panose="02020404030301010803" pitchFamily="18" charset="0"/>
              </a:rPr>
              <a:t>Machiavelli</a:t>
            </a:r>
            <a:r>
              <a:rPr lang="tr-TR" sz="1600" dirty="0" smtClean="0">
                <a:latin typeface="Garamond" panose="02020404030301010803" pitchFamily="18" charset="0"/>
              </a:rPr>
              <a:t>, </a:t>
            </a:r>
            <a:r>
              <a:rPr lang="tr-TR" sz="1600" dirty="0" err="1" smtClean="0">
                <a:latin typeface="Garamond" panose="02020404030301010803" pitchFamily="18" charset="0"/>
              </a:rPr>
              <a:t>Hobbes</a:t>
            </a:r>
            <a:r>
              <a:rPr lang="tr-TR" sz="1600" dirty="0" smtClean="0">
                <a:latin typeface="Garamond" panose="02020404030301010803" pitchFamily="18" charset="0"/>
              </a:rPr>
              <a:t> gibi isimler, Realizmin fikirsel mirasını oluşturur.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>
                <a:latin typeface="Garamond" panose="02020404030301010803" pitchFamily="18" charset="0"/>
              </a:rPr>
              <a:t>- Uluslararası politikanın en belirgin özelliğinin güç politikası olduğunu ve bu nedenle de barışçı işbirliğinden ziyade çatışmanın belirgin karakter olduğunu ileri sürerler.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 smtClean="0"/>
              <a:t>- İnsan doğasına vurgu yaparlar ve bu doğanın kötücül özellikleri nedeniyle devletlerin de benzer tutum takındıklarını iddia ederler.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032634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2000" dirty="0" err="1"/>
              <a:t>Realİzm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0"/>
              </a:spcBef>
            </a:pPr>
            <a:r>
              <a:rPr lang="tr-TR" dirty="0">
                <a:latin typeface="Garamond" panose="02020404030301010803" pitchFamily="18" charset="0"/>
              </a:rPr>
              <a:t>Klasik Realistler</a:t>
            </a:r>
          </a:p>
          <a:p>
            <a:pPr indent="0" algn="just">
              <a:spcBef>
                <a:spcPts val="0"/>
              </a:spcBef>
              <a:buNone/>
            </a:pPr>
            <a:r>
              <a:rPr lang="tr-TR" sz="1600" dirty="0">
                <a:latin typeface="Garamond" panose="02020404030301010803" pitchFamily="18" charset="0"/>
              </a:rPr>
              <a:t>- </a:t>
            </a:r>
            <a:r>
              <a:rPr lang="tr-TR" sz="1600" dirty="0" smtClean="0">
                <a:latin typeface="Garamond" panose="02020404030301010803" pitchFamily="18" charset="0"/>
              </a:rPr>
              <a:t>Devletleri temel ve hatta biricik aktörler olarak görürler.</a:t>
            </a:r>
            <a:endParaRPr lang="tr-TR" sz="1600" dirty="0"/>
          </a:p>
          <a:p>
            <a:pPr indent="0">
              <a:buNone/>
            </a:pPr>
            <a:r>
              <a:rPr lang="tr-TR" sz="1600" dirty="0" smtClean="0"/>
              <a:t>- Uluslararası alanın devletler arasındaki güç dağılımın sonucu olduğuna inanırlar.</a:t>
            </a:r>
          </a:p>
          <a:p>
            <a:pPr indent="0">
              <a:buNone/>
            </a:pPr>
            <a:r>
              <a:rPr lang="tr-TR" sz="1600" dirty="0" smtClean="0"/>
              <a:t>- Devletlerin kendi başının çaresine bakma zorunluluğunda olduklarını düşündüklerinden, güvenliği tüm konuların üzerinde tutarlar. </a:t>
            </a:r>
            <a:r>
              <a:rPr lang="tr-TR" sz="1600" dirty="0" err="1" smtClean="0"/>
              <a:t>Bekâ</a:t>
            </a:r>
            <a:r>
              <a:rPr lang="tr-TR" sz="1600" dirty="0" smtClean="0"/>
              <a:t> sorununun tüm devletler için her daim güncel olduğunu iddia ederler.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901596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tr-TR" sz="2000" dirty="0" err="1"/>
              <a:t>UluslararasI</a:t>
            </a:r>
            <a:r>
              <a:rPr lang="tr-TR" sz="2000" dirty="0"/>
              <a:t> </a:t>
            </a:r>
            <a:r>
              <a:rPr lang="tr-TR" sz="2000" cap="none" dirty="0" err="1"/>
              <a:t>İLİŞKİLE</a:t>
            </a:r>
            <a:r>
              <a:rPr lang="tr-TR" sz="2000" dirty="0" err="1"/>
              <a:t>r</a:t>
            </a:r>
            <a:r>
              <a:rPr lang="tr-TR" sz="2000" dirty="0"/>
              <a:t> </a:t>
            </a:r>
            <a:r>
              <a:rPr lang="tr-TR" sz="2000" dirty="0" err="1"/>
              <a:t>Teorİlerİ</a:t>
            </a:r>
            <a:r>
              <a:rPr lang="tr-TR" sz="2000" dirty="0"/>
              <a:t/>
            </a:r>
            <a:br>
              <a:rPr lang="tr-TR" sz="2000" dirty="0"/>
            </a:br>
            <a:r>
              <a:rPr lang="tr-TR" sz="2000" cap="none" dirty="0"/>
              <a:t>Kavramlar</a:t>
            </a:r>
            <a:endParaRPr lang="tr-TR" sz="2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1600" dirty="0"/>
              <a:t>Güvenlik ikilemi: Bir devletin savunma nedeniyle askeri gücünü artırmasının diğer devletler tarafından her zaman saldırgan olarak yorumlanma eğilimi taşımasından doğan ikilem</a:t>
            </a:r>
            <a:r>
              <a:rPr lang="tr-TR" sz="1600" dirty="0" smtClean="0"/>
              <a:t>.</a:t>
            </a:r>
          </a:p>
          <a:p>
            <a:pPr algn="just"/>
            <a:r>
              <a:rPr lang="tr-TR" sz="1600" dirty="0"/>
              <a:t>Göreceli kazanç: Devletlerin aralarındaki fayda ve yetenek dağılımında yansımalarını bulan ve birbirleri karşısındaki </a:t>
            </a:r>
            <a:r>
              <a:rPr lang="tr-TR" sz="1600" dirty="0" smtClean="0"/>
              <a:t>konumu.</a:t>
            </a:r>
            <a:endParaRPr lang="tr-TR" sz="1600" dirty="0"/>
          </a:p>
          <a:p>
            <a:pPr algn="just"/>
            <a:r>
              <a:rPr lang="tr-TR" sz="1600" dirty="0"/>
              <a:t>Hukukun üstünlüğü: Bütün eylem ve davranışları kapsayacak bir çerçeve oluşturma anlamında yönetenlerin hukuki olması gerektiği ilkesi.</a:t>
            </a:r>
          </a:p>
        </p:txBody>
      </p:sp>
    </p:spTree>
    <p:extLst>
      <p:ext uri="{BB962C8B-B14F-4D97-AF65-F5344CB8AC3E}">
        <p14:creationId xmlns:p14="http://schemas.microsoft.com/office/powerpoint/2010/main" val="200852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a Tasarımı">
  <a:themeElements>
    <a:clrScheme name="Moda Tasarımı">
      <a:dk1>
        <a:sysClr val="windowText" lastClr="000000"/>
      </a:dk1>
      <a:lt1>
        <a:sysClr val="window" lastClr="FFFFFF"/>
      </a:lt1>
      <a:dk2>
        <a:srgbClr val="37302A"/>
      </a:dk2>
      <a:lt2>
        <a:srgbClr val="D0CCB9"/>
      </a:lt2>
      <a:accent1>
        <a:srgbClr val="9E8E5C"/>
      </a:accent1>
      <a:accent2>
        <a:srgbClr val="A09781"/>
      </a:accent2>
      <a:accent3>
        <a:srgbClr val="85776D"/>
      </a:accent3>
      <a:accent4>
        <a:srgbClr val="AEAFA9"/>
      </a:accent4>
      <a:accent5>
        <a:srgbClr val="8D878B"/>
      </a:accent5>
      <a:accent6>
        <a:srgbClr val="6B6149"/>
      </a:accent6>
      <a:hlink>
        <a:srgbClr val="B6A272"/>
      </a:hlink>
      <a:folHlink>
        <a:srgbClr val="8A784F"/>
      </a:folHlink>
    </a:clrScheme>
    <a:fontScheme name="Smokin">
      <a:maj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aramond"/>
        <a:ea typeface=""/>
        <a:cs typeface=""/>
        <a:font script="Grek" typeface="Constantia"/>
        <a:font script="Cyrl" typeface="Constantia"/>
        <a:font script="Jpan" typeface="ＭＳ Ｐ明朝"/>
        <a:font script="Hang" typeface="궁서"/>
        <a:font script="Hans" typeface="仿宋"/>
        <a:font script="Hant" typeface="標楷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oda Tasarımı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8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50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twoPt" dir="tl"/>
          </a:scene3d>
          <a:sp3d prstMaterial="flat">
            <a:bevelT w="19050" h="3175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0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100000" r="100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200000"/>
              </a:schemeClr>
              <a:schemeClr val="phClr">
                <a:tint val="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Couture</Template>
  <TotalTime>686</TotalTime>
  <Words>497</Words>
  <Application>Microsoft Office PowerPoint</Application>
  <PresentationFormat>Ekran Gösterisi (4:3)</PresentationFormat>
  <Paragraphs>45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Moda Tasarımı</vt:lpstr>
      <vt:lpstr>ULS219  UluslararasI Polİtİka-I</vt:lpstr>
      <vt:lpstr>VIII. hafta</vt:lpstr>
      <vt:lpstr>Büyük tartIşmalar</vt:lpstr>
      <vt:lpstr> Büyük tartIşmalar</vt:lpstr>
      <vt:lpstr>Büyük tartIşmalar</vt:lpstr>
      <vt:lpstr>Büyük tartIşmalar</vt:lpstr>
      <vt:lpstr>Realİzm</vt:lpstr>
      <vt:lpstr>Realİzm</vt:lpstr>
      <vt:lpstr>UluslararasI İLİŞKİLEr Teorİlerİ Kavramlar</vt:lpstr>
      <vt:lpstr>UluslararasI İLİŞKİLEr Teorİlerİ Kavramlar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ULS219 Uluslararası Politika-I</dc:title>
  <dc:creator>AA</dc:creator>
  <cp:lastModifiedBy>AA</cp:lastModifiedBy>
  <cp:revision>174</cp:revision>
  <dcterms:created xsi:type="dcterms:W3CDTF">2018-02-05T17:47:31Z</dcterms:created>
  <dcterms:modified xsi:type="dcterms:W3CDTF">2020-01-13T01:14:49Z</dcterms:modified>
</cp:coreProperties>
</file>