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28" y="-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C0935-6D1A-4CC5-883B-40D583A3C5B2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90A4F-F5F3-4A22-B353-0CB90A566B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298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510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66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52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06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99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3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74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80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09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016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2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4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52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635895" y="1875309"/>
            <a:ext cx="2180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BÖLÜM 2</a:t>
            </a:r>
            <a:endParaRPr lang="tr-TR" sz="4000" b="1" u="sng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858887" y="2583210"/>
            <a:ext cx="3734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Newton’un Hareket Yasaları</a:t>
            </a:r>
          </a:p>
        </p:txBody>
      </p:sp>
    </p:spTree>
    <p:extLst>
      <p:ext uri="{BB962C8B-B14F-4D97-AF65-F5344CB8AC3E}">
        <p14:creationId xmlns:p14="http://schemas.microsoft.com/office/powerpoint/2010/main" val="14944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5753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tr-TR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ÜTLE </a:t>
            </a:r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EYLEMSİZLİK: NEWTON’UN BİRİNCİ YASASI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16599" y="1995686"/>
            <a:ext cx="9026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/>
              <a:t>Durmakta olan bir cisim durmaya, hareket halinde olan bir cisim </a:t>
            </a:r>
            <a:r>
              <a:rPr lang="tr-TR" sz="1400" b="1" dirty="0" smtClean="0"/>
              <a:t>ise sabit </a:t>
            </a:r>
            <a:r>
              <a:rPr lang="tr-TR" sz="1400" b="1" dirty="0"/>
              <a:t>hızla hareketine devam eder.</a:t>
            </a:r>
          </a:p>
          <a:p>
            <a:endParaRPr lang="tr-TR" sz="1600" dirty="0" smtClean="0"/>
          </a:p>
          <a:p>
            <a:endParaRPr lang="tr-TR" sz="1600" dirty="0"/>
          </a:p>
          <a:p>
            <a:r>
              <a:rPr lang="tr-TR" sz="1600" dirty="0" smtClean="0"/>
              <a:t>Yukarıdaki</a:t>
            </a:r>
            <a:r>
              <a:rPr lang="tr-TR" sz="1600" dirty="0"/>
              <a:t>, </a:t>
            </a:r>
            <a:r>
              <a:rPr lang="tr-TR" sz="1600" b="1" dirty="0"/>
              <a:t>Newton’un birinci yasası</a:t>
            </a:r>
            <a:r>
              <a:rPr lang="tr-TR" sz="1600" dirty="0"/>
              <a:t>nın ve bir cismin </a:t>
            </a:r>
            <a:r>
              <a:rPr lang="tr-TR" sz="1600" b="1" dirty="0"/>
              <a:t>eylemsizliğinin </a:t>
            </a:r>
            <a:r>
              <a:rPr lang="tr-TR" sz="1600" dirty="0" smtClean="0"/>
              <a:t>ifadesidir. Eylemsizlik</a:t>
            </a:r>
            <a:r>
              <a:rPr lang="tr-TR" sz="1600" dirty="0"/>
              <a:t>, cisimlerin </a:t>
            </a:r>
            <a:endParaRPr lang="tr-TR" sz="1600" dirty="0" smtClean="0"/>
          </a:p>
          <a:p>
            <a:r>
              <a:rPr lang="tr-TR" sz="1600" dirty="0" smtClean="0"/>
              <a:t>hareketteki </a:t>
            </a:r>
            <a:r>
              <a:rPr lang="tr-TR" sz="1600" dirty="0"/>
              <a:t>değişimlere karşı koymasıdır. Kütle (dört </a:t>
            </a:r>
            <a:r>
              <a:rPr lang="tr-TR" sz="1600" dirty="0" smtClean="0"/>
              <a:t>temel ölçüden </a:t>
            </a:r>
            <a:r>
              <a:rPr lang="tr-TR" sz="1600" dirty="0"/>
              <a:t>biri) bir cismin sahip olduğu eylemsizliğin ölçüsüdür.</a:t>
            </a:r>
          </a:p>
        </p:txBody>
      </p:sp>
    </p:spTree>
    <p:extLst>
      <p:ext uri="{BB962C8B-B14F-4D97-AF65-F5344CB8AC3E}">
        <p14:creationId xmlns:p14="http://schemas.microsoft.com/office/powerpoint/2010/main" val="27051801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3071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NEWTON’UN </a:t>
            </a:r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İKİNCİ YASASI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7" y="1563638"/>
            <a:ext cx="830387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Bir cisim diğerinden daha fazla eylemsizliğe sahipse, aynı ivmeye sahip </a:t>
            </a:r>
            <a:r>
              <a:rPr lang="tr-TR" sz="1400" dirty="0" smtClean="0"/>
              <a:t>olmaları için </a:t>
            </a:r>
            <a:r>
              <a:rPr lang="tr-TR" sz="1400" dirty="0"/>
              <a:t>eylemsizliği daha az olan cisme daha çok kuvvet uygulamak gerekir.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Bir cismin ivmesinin </a:t>
            </a:r>
            <a:r>
              <a:rPr lang="tr-TR" sz="1400" dirty="0"/>
              <a:t>5 m/s2 olduğunu varsayınız.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Uygulamanız </a:t>
            </a:r>
            <a:r>
              <a:rPr lang="tr-TR" sz="1400" dirty="0"/>
              <a:t>gereken kuvvet cismin </a:t>
            </a:r>
            <a:r>
              <a:rPr lang="tr-TR" sz="1400" dirty="0" smtClean="0"/>
              <a:t>kütlesine bağlıdır.</a:t>
            </a:r>
          </a:p>
          <a:p>
            <a:endParaRPr lang="tr-TR" sz="1400" dirty="0"/>
          </a:p>
          <a:p>
            <a:r>
              <a:rPr lang="tr-TR" sz="1400" dirty="0" smtClean="0"/>
              <a:t>Yani</a:t>
            </a:r>
            <a:r>
              <a:rPr lang="tr-TR" sz="1400" dirty="0"/>
              <a:t>, a cisminin kütlesi b cisminden iki kat fazla ise, her ikisinin aynı </a:t>
            </a:r>
            <a:r>
              <a:rPr lang="tr-TR" sz="1400" dirty="0" smtClean="0"/>
              <a:t>ivmeye sahip </a:t>
            </a:r>
            <a:r>
              <a:rPr lang="tr-TR" sz="1400" dirty="0"/>
              <a:t>olması için a cismine b’ye uyguladığınız kuvvetin iki katını uygulamalısınız.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Aynı şekilde </a:t>
            </a:r>
            <a:r>
              <a:rPr lang="tr-TR" sz="1400" dirty="0"/>
              <a:t>kütlesi üç katıysa, kuvvet de üç kat olmalıdır.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Görüyoruz </a:t>
            </a:r>
            <a:r>
              <a:rPr lang="tr-TR" sz="1400" dirty="0"/>
              <a:t>ki, verilen </a:t>
            </a:r>
            <a:r>
              <a:rPr lang="tr-TR" sz="1400" dirty="0" smtClean="0"/>
              <a:t>kütleye göre</a:t>
            </a:r>
            <a:r>
              <a:rPr lang="tr-TR" sz="1400" dirty="0"/>
              <a:t>, ivme uygulanan kuvvetle orantılıdır.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93222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6073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NEWTON’UN </a:t>
            </a:r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İKİNCİ YASASINDA KULLANILAN BİRİMLER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40947" y="2427734"/>
            <a:ext cx="8303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Kütle için kilogram ve ivme için m/s2 kullandığımızda kuvvet için kullanılan </a:t>
            </a:r>
            <a:r>
              <a:rPr lang="tr-TR" sz="1400" dirty="0" smtClean="0"/>
              <a:t>birim </a:t>
            </a:r>
            <a:r>
              <a:rPr lang="tr-TR" sz="1400" b="1" dirty="0" err="1" smtClean="0"/>
              <a:t>newton</a:t>
            </a:r>
            <a:r>
              <a:rPr lang="tr-TR" sz="1400" b="1" dirty="0" smtClean="0"/>
              <a:t> </a:t>
            </a:r>
            <a:r>
              <a:rPr lang="tr-TR" sz="1400" dirty="0"/>
              <a:t>(N)’ </a:t>
            </a:r>
            <a:r>
              <a:rPr lang="tr-TR" sz="1400" dirty="0" smtClean="0"/>
              <a:t>dur.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47031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2090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KÜTLE </a:t>
            </a:r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AĞIRLIK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40947" y="1779662"/>
            <a:ext cx="83038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Kütlesi 1 kg olan bir cismin 9.8 m/s2 ivmeyle hareket ettiğini varsayalım.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Bu durumda artık </a:t>
            </a:r>
            <a:r>
              <a:rPr lang="tr-TR" sz="1400" dirty="0"/>
              <a:t>biliyorsunuz ki bu cismi ivmelendiren kuvvet 9.8 N olmalıdır.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Buradaki 9.8 </a:t>
            </a:r>
            <a:r>
              <a:rPr lang="tr-TR" sz="1400" dirty="0"/>
              <a:t>m/s2 ’</a:t>
            </a:r>
            <a:r>
              <a:rPr lang="tr-TR" sz="1400" dirty="0" err="1"/>
              <a:t>lik</a:t>
            </a:r>
            <a:r>
              <a:rPr lang="tr-TR" sz="1400" dirty="0"/>
              <a:t> ivme, yeryüzüne yakın bir yerde serbest bırakılan bir cismin </a:t>
            </a:r>
            <a:r>
              <a:rPr lang="tr-TR" sz="1400" dirty="0" smtClean="0"/>
              <a:t>ivmesidir (önceki </a:t>
            </a:r>
            <a:r>
              <a:rPr lang="tr-TR" sz="1400" dirty="0"/>
              <a:t>bölümde bahsedilen yerçekimi ivmesi).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Bu </a:t>
            </a:r>
            <a:r>
              <a:rPr lang="tr-TR" sz="1400" dirty="0"/>
              <a:t>sebeple, 1 kg’lık bir cisme etki </a:t>
            </a:r>
            <a:r>
              <a:rPr lang="tr-TR" sz="1400" dirty="0" smtClean="0"/>
              <a:t>eden yerçekimi </a:t>
            </a:r>
            <a:r>
              <a:rPr lang="tr-TR" sz="1400" dirty="0"/>
              <a:t>kuvveti 9.8 </a:t>
            </a:r>
            <a:r>
              <a:rPr lang="tr-TR" sz="1400" dirty="0" err="1"/>
              <a:t>N’dur</a:t>
            </a:r>
            <a:r>
              <a:rPr lang="tr-TR" sz="1400" dirty="0"/>
              <a:t>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Yani</a:t>
            </a:r>
            <a:r>
              <a:rPr lang="tr-TR" sz="1400" dirty="0"/>
              <a:t>, 1 kg’lık bir cismin 9.8 </a:t>
            </a:r>
            <a:r>
              <a:rPr lang="tr-TR" sz="1400" dirty="0" err="1"/>
              <a:t>newton</a:t>
            </a:r>
            <a:r>
              <a:rPr lang="tr-TR" sz="1400" dirty="0"/>
              <a:t> ağırlığında </a:t>
            </a:r>
            <a:r>
              <a:rPr lang="tr-TR" sz="1400" dirty="0" smtClean="0"/>
              <a:t>olduğunu söyleriz</a:t>
            </a:r>
            <a:r>
              <a:rPr lang="tr-TR" sz="1400" dirty="0"/>
              <a:t>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6820766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LİMİT HIZ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4199" y="2213620"/>
            <a:ext cx="83038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Gerçekte, düşen cisimler 9.8 m/s2 ile ivme kazanmaya </a:t>
            </a:r>
            <a:r>
              <a:rPr lang="tr-TR" sz="1400" dirty="0" smtClean="0"/>
              <a:t>devam etmezler.</a:t>
            </a:r>
          </a:p>
          <a:p>
            <a:endParaRPr lang="tr-TR" sz="1400" dirty="0"/>
          </a:p>
          <a:p>
            <a:r>
              <a:rPr lang="tr-TR" sz="1400" dirty="0" smtClean="0"/>
              <a:t>Devamlı </a:t>
            </a:r>
            <a:r>
              <a:rPr lang="tr-TR" sz="1400" dirty="0"/>
              <a:t>olarak aynı oranda hız kazanmalarını </a:t>
            </a:r>
            <a:r>
              <a:rPr lang="tr-TR" sz="1400" dirty="0" smtClean="0"/>
              <a:t>engelleyen hava </a:t>
            </a:r>
            <a:r>
              <a:rPr lang="tr-TR" sz="1400" dirty="0"/>
              <a:t>direnci vardır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Cismin </a:t>
            </a:r>
            <a:r>
              <a:rPr lang="tr-TR" sz="1400" dirty="0"/>
              <a:t>ivmesi, cisme etki eden bileşke </a:t>
            </a:r>
            <a:r>
              <a:rPr lang="tr-TR" sz="1400" dirty="0" smtClean="0"/>
              <a:t>kuvvete bağlıdır</a:t>
            </a:r>
            <a:r>
              <a:rPr lang="tr-TR" sz="1400" dirty="0"/>
              <a:t>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93368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5959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İVMELENME </a:t>
            </a:r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SIRASINDA NEWTON’UN ÜÇÜNCÜ YASASI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4198" y="1779662"/>
            <a:ext cx="83038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Üçüncü yasaya göre X cismi tarafından Y cismine uygulanan </a:t>
            </a:r>
            <a:r>
              <a:rPr lang="tr-TR" sz="1400" i="1" dirty="0"/>
              <a:t>her bir </a:t>
            </a:r>
            <a:r>
              <a:rPr lang="tr-TR" sz="1400" dirty="0"/>
              <a:t>kuvvet </a:t>
            </a:r>
            <a:r>
              <a:rPr lang="tr-TR" sz="1400" dirty="0" smtClean="0"/>
              <a:t>için, karşılığında </a:t>
            </a:r>
            <a:r>
              <a:rPr lang="tr-TR" sz="1400" dirty="0"/>
              <a:t>Y cisminin X cismine uyguladığı eşit bir zıt kuvvet vardır.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Bunu doğru kabul </a:t>
            </a:r>
            <a:r>
              <a:rPr lang="tr-TR" sz="1400" dirty="0"/>
              <a:t>ettiğimizde, elmanın ağırlığına karşılık eşit ve zıt bir kuvvet olmalıdır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Bu karşıt kuvvetin </a:t>
            </a:r>
            <a:r>
              <a:rPr lang="tr-TR" sz="1400" dirty="0"/>
              <a:t>ne olduğunu görmek için, elmaya bu yerçekimi kuvvetini neyin </a:t>
            </a:r>
            <a:r>
              <a:rPr lang="tr-TR" sz="1400" dirty="0" smtClean="0"/>
              <a:t>uyguladığını sormamız </a:t>
            </a:r>
            <a:r>
              <a:rPr lang="tr-TR" sz="1400" dirty="0"/>
              <a:t>gerekir.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Yanıt </a:t>
            </a:r>
            <a:r>
              <a:rPr lang="tr-TR" sz="1400" dirty="0"/>
              <a:t>Dünya’dır! Bu sebeple, tepki kuvveti, elma ve Dünya </a:t>
            </a:r>
            <a:r>
              <a:rPr lang="tr-TR" sz="1400" dirty="0" smtClean="0"/>
              <a:t>arasındaki yerçekimi </a:t>
            </a:r>
            <a:r>
              <a:rPr lang="tr-TR" sz="1400" dirty="0"/>
              <a:t>kuvvetidir.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Yerçekimi </a:t>
            </a:r>
            <a:r>
              <a:rPr lang="tr-TR" sz="1400" dirty="0"/>
              <a:t>kuvvetini elma ve Dünya arasında gerilmiş bir ip </a:t>
            </a:r>
            <a:r>
              <a:rPr lang="tr-TR" sz="1400" dirty="0" smtClean="0"/>
              <a:t>olarak düşünün</a:t>
            </a:r>
            <a:r>
              <a:rPr lang="tr-TR" sz="1400" dirty="0"/>
              <a:t>. Elmayı aşağı çeken ve Dünya’yı yukarı çeken bir kuvvet vardır.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96016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BÖLÜM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BÖLÜM1</Template>
  <TotalTime>16</TotalTime>
  <Words>394</Words>
  <Application>Microsoft Office PowerPoint</Application>
  <PresentationFormat>Ekran Gösterisi (16:9)</PresentationFormat>
  <Paragraphs>48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BÖLÜM1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Taliha</dc:creator>
  <cp:lastModifiedBy>Taliha</cp:lastModifiedBy>
  <cp:revision>3</cp:revision>
  <dcterms:created xsi:type="dcterms:W3CDTF">2017-01-30T07:15:59Z</dcterms:created>
  <dcterms:modified xsi:type="dcterms:W3CDTF">2017-01-31T08:00:15Z</dcterms:modified>
</cp:coreProperties>
</file>