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3" r:id="rId6"/>
    <p:sldId id="259" r:id="rId7"/>
    <p:sldId id="260" r:id="rId8"/>
    <p:sldId id="261" r:id="rId9"/>
    <p:sldId id="264" r:id="rId10"/>
    <p:sldId id="262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573016"/>
            <a:ext cx="7200800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Gerontolojik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Sosyal Hizmet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Öğretim Üyesi: Prof. Dr. Emine ÖZMETE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3200" smtClean="0"/>
              <a:t>Barınma hizmetleri-kurumsal bakım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Hablemitoğlu</a:t>
            </a:r>
            <a:r>
              <a:rPr lang="tr-TR" dirty="0"/>
              <a:t>, Ş., </a:t>
            </a:r>
            <a:r>
              <a:rPr lang="tr-TR" dirty="0" err="1"/>
              <a:t>Özmete</a:t>
            </a:r>
            <a:r>
              <a:rPr lang="tr-TR" dirty="0"/>
              <a:t>, E., 2010.  Yaşlı Refahı:  Yaşlılar İçin Sosyal Hizmet. Kilit Yayınları,  Ankara</a:t>
            </a:r>
          </a:p>
          <a:p>
            <a:r>
              <a:rPr lang="tr-TR" dirty="0"/>
              <a:t>Koşar, N. 1996. Sosyal Hizmetlerde Yaşlı Refahı Alanı. Şafak Matbaacılık.  Ankara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7781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Yaşlı bireyler;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/>
              <a:t>• </a:t>
            </a:r>
            <a:r>
              <a:rPr lang="tr-TR" sz="2800" dirty="0"/>
              <a:t>Aile ve toplum tarafından desteklenmeli, ihtiyacı olanlara uygun bakım hizmetleri verilmelidir. </a:t>
            </a:r>
            <a:endParaRPr lang="tr-TR" sz="2800" dirty="0" smtClean="0"/>
          </a:p>
          <a:p>
            <a:pPr algn="just"/>
            <a:r>
              <a:rPr lang="tr-TR" sz="2800" dirty="0" smtClean="0"/>
              <a:t>• </a:t>
            </a:r>
            <a:r>
              <a:rPr lang="tr-TR" sz="2800" dirty="0"/>
              <a:t>Her toplumun kültürel değerler sistemine uygun biçimde korunmalı ve gözetilmelidirler. </a:t>
            </a:r>
            <a:endParaRPr lang="tr-TR" sz="2800" dirty="0" smtClean="0"/>
          </a:p>
          <a:p>
            <a:pPr algn="just"/>
            <a:r>
              <a:rPr lang="tr-TR" sz="2800" dirty="0" smtClean="0"/>
              <a:t>• </a:t>
            </a:r>
            <a:r>
              <a:rPr lang="tr-TR" sz="2800" dirty="0"/>
              <a:t>Asgari düzeyde fiziksel, zihinsel ve ruhsal iyiliği kazandıracak, sürdürecek sağlık bakımına sahip olmalıdırlar. </a:t>
            </a:r>
            <a:endParaRPr lang="tr-TR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dirty="0"/>
              <a:t>• Yaşamlarını kendi başlarına sürdürebilecekleri, ihtiyaç duyduklarında korunabilecekleri ve bakılabilecekleri çeşitli sosyal hizmetlere ve yasal düzenlemeler yapılmalıdır. </a:t>
            </a:r>
            <a:endParaRPr lang="tr-TR" sz="32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• İnsana yakışır ve güvenli bir ortamda, sosyal ve zihinsel yönden desteklenecekleri, kendilerini geliştirebilecekleri, koruma ve rehabilitasyon hizmeti alabilecekleri, uygun kurumsal bakım modellerinden yararlanmalıdırlar. </a:t>
            </a:r>
          </a:p>
        </p:txBody>
      </p:sp>
    </p:spTree>
    <p:extLst>
      <p:ext uri="{BB962C8B-B14F-4D97-AF65-F5344CB8AC3E}">
        <p14:creationId xmlns:p14="http://schemas.microsoft.com/office/powerpoint/2010/main" val="3659372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• Bir huzurevi ya da rehabilitasyon merkezinde yaşamaları durumunda; ihtiyaçlarına, inançlarına, haysiyetlerine, özel yaşamlarına (mahremiyetlerine), bakımları ve yaşam biçimleri hakkında kendi kararlarını vermelerine tam olarak saygı görmelidirler. İnsan haklarından ve temel özgürlüklerden tam olarak yararlanmalıdırlar. </a:t>
            </a:r>
          </a:p>
        </p:txBody>
      </p:sp>
    </p:spTree>
    <p:extLst>
      <p:ext uri="{BB962C8B-B14F-4D97-AF65-F5344CB8AC3E}">
        <p14:creationId xmlns:p14="http://schemas.microsoft.com/office/powerpoint/2010/main" val="3122442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800" dirty="0"/>
              <a:t>Türkiye’de yaşlılar için doğrudan boş zamanları değerlendirmeye yönelik hizmetler, kurumsal bakım modeli kapsamında yürütülmemekle birlikte; Ülkemizde ilk uygulama “Yaşlı Kulübü” olmuştur. </a:t>
            </a:r>
            <a:r>
              <a:rPr lang="tr-TR" sz="2800" dirty="0" smtClean="0"/>
              <a:t>İlk </a:t>
            </a:r>
            <a:r>
              <a:rPr lang="tr-TR" sz="2800" dirty="0"/>
              <a:t>Yaşlı Kulübü 1991 yılında </a:t>
            </a:r>
            <a:r>
              <a:rPr lang="tr-TR" sz="2800" dirty="0" smtClean="0"/>
              <a:t>İl </a:t>
            </a:r>
            <a:r>
              <a:rPr lang="tr-TR" sz="2800" dirty="0"/>
              <a:t>Sosyal Hizmetler Müdürlüğü’nün girişimi ile Tokat’ta açılmış, yöre yaşlılarının sosyal yoksunluklarını gidermek amacı ile </a:t>
            </a:r>
            <a:r>
              <a:rPr lang="tr-TR" sz="2800" dirty="0" err="1"/>
              <a:t>rekreasyonel</a:t>
            </a:r>
            <a:r>
              <a:rPr lang="tr-TR" sz="2800" dirty="0"/>
              <a:t> etkinliklerde bulunulmuş; ancak </a:t>
            </a:r>
            <a:r>
              <a:rPr lang="tr-TR" sz="2800" dirty="0" smtClean="0"/>
              <a:t>sürdürülememiştir </a:t>
            </a:r>
          </a:p>
          <a:p>
            <a:pPr marL="0" indent="0" algn="just">
              <a:buNone/>
            </a:pPr>
            <a:r>
              <a:rPr lang="tr-TR" dirty="0" smtClean="0"/>
              <a:t>(</a:t>
            </a:r>
            <a:r>
              <a:rPr lang="tr-TR" dirty="0"/>
              <a:t>http://www.sosyalhizmetuzmani.org/ yaslibakim2.htm).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 Kırsal alanda ve gecekondu bölgelerinde yaşlı bakımı, toplu taşıma olanakları ve yaşlılara yönelik çeşitli programlar ile sosyal hizmetlere talep artacaktır. </a:t>
            </a:r>
            <a:endParaRPr lang="tr-TR" sz="3200" dirty="0" smtClean="0"/>
          </a:p>
          <a:p>
            <a:pPr algn="just"/>
            <a:endParaRPr lang="tr-TR" sz="3200" dirty="0"/>
          </a:p>
          <a:p>
            <a:pPr algn="just"/>
            <a:r>
              <a:rPr lang="tr-TR" sz="3200" dirty="0" smtClean="0"/>
              <a:t>Bu </a:t>
            </a:r>
            <a:r>
              <a:rPr lang="tr-TR" sz="3200" dirty="0"/>
              <a:t>da ülke ekonomisinde giderek büyüyen bir baskı oluşturacaktır.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/>
              <a:t>Hem </a:t>
            </a:r>
            <a:r>
              <a:rPr lang="tr-TR" sz="2800" dirty="0"/>
              <a:t>ailedeki yaşlı bireylerin hem de ailelerinin yaşlı bakımı konusundaki ihtiyaçları ve bağımlılık düzeylerine ilişkin anlayış geliştirmek,  </a:t>
            </a:r>
          </a:p>
          <a:p>
            <a:pPr algn="just"/>
            <a:r>
              <a:rPr lang="tr-TR" sz="2800" dirty="0"/>
              <a:t>Y</a:t>
            </a:r>
            <a:r>
              <a:rPr lang="tr-TR" sz="2800" dirty="0" smtClean="0"/>
              <a:t>aşlı </a:t>
            </a:r>
            <a:r>
              <a:rPr lang="tr-TR" sz="2800" dirty="0"/>
              <a:t>bireye bakım veren yakın aile bireyleri ve kurumsal destek hizmetleri ile birlikte çalışma sorumluluğunu benimsemek,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Yaşlı bireylere müdahale yöntemleri konusunda beceri kazanmak;  </a:t>
            </a:r>
          </a:p>
          <a:p>
            <a:r>
              <a:rPr lang="tr-TR" sz="3200" dirty="0"/>
              <a:t>Yaşlı ayrımcılığı ile mücadele ederek yaşlılar için verilen hizmetlerin geliştirilmesinde etkili olmaktır. </a:t>
            </a:r>
          </a:p>
        </p:txBody>
      </p:sp>
    </p:spTree>
    <p:extLst>
      <p:ext uri="{BB962C8B-B14F-4D97-AF65-F5344CB8AC3E}">
        <p14:creationId xmlns:p14="http://schemas.microsoft.com/office/powerpoint/2010/main" val="1225299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</TotalTime>
  <Words>347</Words>
  <Application>Microsoft Office PowerPoint</Application>
  <PresentationFormat>Ekran Gösterisi (4:3)</PresentationFormat>
  <Paragraphs>24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Yaşlı bireyler;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14</cp:revision>
  <dcterms:created xsi:type="dcterms:W3CDTF">2017-04-26T08:36:58Z</dcterms:created>
  <dcterms:modified xsi:type="dcterms:W3CDTF">2020-05-02T06:47:44Z</dcterms:modified>
</cp:coreProperties>
</file>