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92" r:id="rId7"/>
    <p:sldId id="28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12</a:t>
            </a:r>
            <a:r>
              <a:rPr lang="tr-TR" dirty="0" smtClean="0"/>
              <a:t>. 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a:t>Türkiye Cumhuriyeti Anayasası’nın 56. maddesine göre: </a:t>
            </a:r>
          </a:p>
          <a:p>
            <a:pPr marL="0" indent="0">
              <a:buNone/>
            </a:pPr>
            <a:endParaRPr lang="tr-TR" dirty="0"/>
          </a:p>
          <a:p>
            <a:pPr marL="0" indent="0">
              <a:buNone/>
            </a:pPr>
            <a:r>
              <a:rPr lang="tr-TR" b="1" dirty="0">
                <a:solidFill>
                  <a:srgbClr val="FF0000"/>
                </a:solidFill>
              </a:rPr>
              <a:t>	“Herkes, sağlıklı ve dengeli bir çevre hakkına 	sahiptir. </a:t>
            </a:r>
          </a:p>
          <a:p>
            <a:pPr marL="0" indent="0">
              <a:buNone/>
            </a:pPr>
            <a:endParaRPr lang="tr-TR" b="1" dirty="0">
              <a:solidFill>
                <a:srgbClr val="FF0000"/>
              </a:solidFill>
            </a:endParaRPr>
          </a:p>
          <a:p>
            <a:pPr marL="0" indent="0">
              <a:buNone/>
            </a:pPr>
            <a:r>
              <a:rPr lang="tr-TR" b="1" dirty="0">
                <a:solidFill>
                  <a:srgbClr val="FF0000"/>
                </a:solidFill>
              </a:rPr>
              <a:t>	«Çevreyi geliştirmek, çevre sağlığını 	korumak ve çevre kirlenmesini önlemek, 	devletin ve vatandaşların görevidir.”  </a:t>
            </a:r>
          </a:p>
          <a:p>
            <a:pPr marL="0" indent="0">
              <a:buNone/>
            </a:pPr>
            <a:endParaRPr lang="tr-TR" dirty="0"/>
          </a:p>
          <a:p>
            <a:pPr marL="0" indent="0">
              <a:buNone/>
            </a:pPr>
            <a:r>
              <a:rPr lang="tr-TR" dirty="0"/>
              <a:t>Anayasa hükmü çerçevesinde bireyler, çevre hakkının yararlanıcısı olmakla birlikte, bu hakkın gerçekleşmesi konusunda ödevli kılınmışlardır.</a:t>
            </a:r>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dirty="0"/>
              <a:t>Bu çerçevede çevre hukukunun amacı, insan eylemleri tarafından tahrip edilen çevrenin bozulmasını önlemek, bozulan çevrenin eski haline getirilmesini sağlamak ve çevrenin geliştirilmesi için insan eylemlerini sınırlamak ya da engellemektir. </a:t>
            </a:r>
            <a:endParaRPr lang="tr-TR" dirty="0">
              <a:latin typeface="Arial Black" pitchFamily="34" charset="0"/>
              <a:cs typeface="Arial" charset="0"/>
            </a:endParaRP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r>
              <a:rPr lang="tr-TR" dirty="0"/>
              <a:t>Çevre hukukunun bağımsız bir hukuk dalı olarak ortaya çıkması yeni olsa da, çevrenin hukuksal yollarla korunmasına ilişkin kurallara eski zamanlarda da rastlanmaktadır. </a:t>
            </a:r>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dirty="0"/>
              <a:t>Roma hukukunda “birisinin komşusunun havasını kirletmesine ilişkin olarak geliştirilmiş özel kurallar”  ya da İngiltere’de kömürün açık ocaklarda yakılmasının yasaklanmasına ilişkin 1306 yılındaki Kral Fermanı gibi, çevrenin hukuk yoluyla korunmasına ilişkin örnekler bulma olanağı vardır. 1306 ‘da çıkarılan Kral Fermanı’na aykırı hareket edenler, önce para cezasına çarptırılmakta, tekrar aynı fiili işleyenlerin fırını yıktırılmaktaydı. </a:t>
            </a: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Bütün bu önlemlere karşın açık ocaklarda kömür yakılması durumunda ilgililer idam cezası ile cezalandırılmaktaydı. 19. yüzyıldan başlayarak birçok Avrupa ülkesinde doğal kaynak kullanımı konusunda çeşitli hukuksal düzenlemelerin yapıldığı da bilinmektedir. </a:t>
            </a:r>
          </a:p>
          <a:p>
            <a:endParaRPr lang="tr-TR" dirty="0"/>
          </a:p>
        </p:txBody>
      </p:sp>
    </p:spTree>
    <p:extLst>
      <p:ext uri="{BB962C8B-B14F-4D97-AF65-F5344CB8AC3E}">
        <p14:creationId xmlns:p14="http://schemas.microsoft.com/office/powerpoint/2010/main" val="2825502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92500" lnSpcReduction="20000"/>
          </a:bodyPr>
          <a:lstStyle/>
          <a:p>
            <a:r>
              <a:rPr lang="tr-TR" dirty="0"/>
              <a:t>Aydın AYBAY, “Çevre ve Hukuk”, </a:t>
            </a:r>
            <a:r>
              <a:rPr lang="tr-TR" u="sng" dirty="0"/>
              <a:t>İnsan Çevre Toplum</a:t>
            </a:r>
            <a:r>
              <a:rPr lang="tr-TR" dirty="0"/>
              <a:t>, Yayına Hazırlayan: Ruşen KELEŞ, İmge Kitabevi, Ankara, 1992, s. 219</a:t>
            </a:r>
            <a:r>
              <a:rPr lang="tr-TR" dirty="0" smtClean="0"/>
              <a:t>.</a:t>
            </a:r>
            <a:endParaRPr lang="tr-TR" dirty="0" smtClean="0"/>
          </a:p>
          <a:p>
            <a:r>
              <a:rPr lang="tr-TR" dirty="0" smtClean="0"/>
              <a:t>Keleş</a:t>
            </a:r>
            <a:r>
              <a:rPr lang="tr-TR" dirty="0"/>
              <a:t>, Ruşen (2013), 100 Soruda Çevre, Yakın Kitabevi Yayınları, İzmir.</a:t>
            </a:r>
          </a:p>
          <a:p>
            <a:pPr>
              <a:spcAft>
                <a:spcPts val="0"/>
              </a:spcAft>
              <a:defRPr/>
            </a:pPr>
            <a:r>
              <a:rPr lang="tr-TR" dirty="0" err="1"/>
              <a:t>Bo</a:t>
            </a:r>
            <a:r>
              <a:rPr lang="tr-TR" dirty="0"/>
              <a:t> Johnson THEUTENBERG, “</a:t>
            </a:r>
            <a:r>
              <a:rPr lang="tr-TR" dirty="0" err="1"/>
              <a:t>The</a:t>
            </a:r>
            <a:r>
              <a:rPr lang="tr-TR" dirty="0"/>
              <a:t> International </a:t>
            </a:r>
            <a:r>
              <a:rPr lang="tr-TR" dirty="0" err="1"/>
              <a:t>Law</a:t>
            </a:r>
            <a:r>
              <a:rPr lang="tr-TR" dirty="0"/>
              <a:t> of </a:t>
            </a:r>
            <a:r>
              <a:rPr lang="tr-TR" dirty="0" err="1"/>
              <a:t>the</a:t>
            </a:r>
            <a:r>
              <a:rPr lang="tr-TR" dirty="0"/>
              <a:t> Environment”, </a:t>
            </a:r>
            <a:r>
              <a:rPr lang="tr-TR" u="sng" dirty="0" err="1"/>
              <a:t>The</a:t>
            </a:r>
            <a:r>
              <a:rPr lang="tr-TR" u="sng" dirty="0"/>
              <a:t> </a:t>
            </a:r>
            <a:r>
              <a:rPr lang="tr-TR" u="sng" dirty="0" err="1"/>
              <a:t>Future</a:t>
            </a:r>
            <a:r>
              <a:rPr lang="tr-TR" u="sng" dirty="0"/>
              <a:t> of International </a:t>
            </a:r>
            <a:r>
              <a:rPr lang="tr-TR" u="sng" dirty="0" err="1"/>
              <a:t>Law</a:t>
            </a:r>
            <a:r>
              <a:rPr lang="tr-TR" u="sng" dirty="0"/>
              <a:t> of </a:t>
            </a:r>
            <a:r>
              <a:rPr lang="tr-TR" u="sng" dirty="0" err="1"/>
              <a:t>the</a:t>
            </a:r>
            <a:r>
              <a:rPr lang="tr-TR" u="sng" dirty="0"/>
              <a:t> Environment,</a:t>
            </a:r>
            <a:r>
              <a:rPr lang="tr-TR" dirty="0"/>
              <a:t> ED. </a:t>
            </a:r>
            <a:r>
              <a:rPr lang="tr-TR" dirty="0" err="1"/>
              <a:t>René</a:t>
            </a:r>
            <a:r>
              <a:rPr lang="tr-TR" dirty="0"/>
              <a:t> Jean DUPUY, </a:t>
            </a:r>
            <a:r>
              <a:rPr lang="tr-TR" dirty="0" err="1"/>
              <a:t>Martinus</a:t>
            </a:r>
            <a:r>
              <a:rPr lang="tr-TR" dirty="0"/>
              <a:t> </a:t>
            </a:r>
            <a:r>
              <a:rPr lang="tr-TR" dirty="0" err="1"/>
              <a:t>Nijhoff</a:t>
            </a:r>
            <a:r>
              <a:rPr lang="tr-TR" dirty="0"/>
              <a:t> </a:t>
            </a:r>
            <a:r>
              <a:rPr lang="tr-TR" dirty="0" err="1"/>
              <a:t>Publishers</a:t>
            </a:r>
            <a:r>
              <a:rPr lang="tr-TR" dirty="0"/>
              <a:t>, Dordrecht/Boston, 1985, s. 233.</a:t>
            </a:r>
          </a:p>
          <a:p>
            <a:pPr>
              <a:spcAft>
                <a:spcPts val="0"/>
              </a:spcAft>
              <a:defRPr/>
            </a:pPr>
            <a:r>
              <a:rPr lang="tr-TR" dirty="0"/>
              <a:t>Fehmi YAVUZ &amp; Ruşen KELEŞ, </a:t>
            </a:r>
            <a:r>
              <a:rPr lang="tr-TR" u="sng" dirty="0"/>
              <a:t>Çevre Sorunları</a:t>
            </a:r>
            <a:r>
              <a:rPr lang="tr-TR" dirty="0"/>
              <a:t>,  Ankara Üniversitesi Siyasal Bilgiler Fakültesi Yayınları, Ankara, 1985, s. 52.</a:t>
            </a:r>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87</TotalTime>
  <Words>274</Words>
  <Application>Microsoft Office PowerPoint</Application>
  <PresentationFormat>Ekran Gösterisi (4:3)</PresentationFormat>
  <Paragraphs>22</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Arial Black</vt:lpstr>
      <vt:lpstr>Calisto MT</vt:lpstr>
      <vt:lpstr>Mistral</vt:lpstr>
      <vt:lpstr>Wingdings 2</vt:lpstr>
      <vt:lpstr>Travelogue</vt:lpstr>
      <vt:lpstr>ÇEVRE POLİTİKALARI 12. Hafta</vt:lpstr>
      <vt:lpstr>Çevre</vt:lpstr>
      <vt:lpstr>Çevre</vt:lpstr>
      <vt:lpstr>Çevre</vt:lpstr>
      <vt:lpstr>Çevre</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24</cp:revision>
  <dcterms:created xsi:type="dcterms:W3CDTF">2014-03-19T06:29:54Z</dcterms:created>
  <dcterms:modified xsi:type="dcterms:W3CDTF">2019-11-29T12:56:12Z</dcterms:modified>
</cp:coreProperties>
</file>