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8" r:id="rId15"/>
    <p:sldId id="279" r:id="rId16"/>
    <p:sldId id="27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العاشرة</a:t>
            </a:r>
            <a:r>
              <a:rPr lang="tr-TR" sz="4900" b="1" dirty="0" smtClean="0"/>
              <a:t/>
            </a:r>
            <a:br>
              <a:rPr lang="tr-TR" sz="4900" b="1" dirty="0" smtClean="0"/>
            </a:br>
            <a:r>
              <a:rPr lang="tr-TR" sz="4900" b="1" dirty="0" smtClean="0"/>
              <a:t>I0.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lnSpcReduction="10000"/>
          </a:bodyPr>
          <a:lstStyle/>
          <a:p>
            <a:pPr algn="ctr"/>
            <a:r>
              <a:rPr lang="ar-SA" sz="4000" b="1" dirty="0" smtClean="0"/>
              <a:t>الأسماء الموصولة</a:t>
            </a:r>
            <a:endParaRPr lang="tr-TR" sz="4400" b="1" dirty="0"/>
          </a:p>
          <a:p>
            <a:pPr algn="ctr">
              <a:lnSpc>
                <a:spcPct val="150000"/>
              </a:lnSpc>
              <a:spcBef>
                <a:spcPts val="1200"/>
              </a:spcBef>
              <a:spcAft>
                <a:spcPts val="1200"/>
              </a:spcAft>
            </a:pPr>
            <a:r>
              <a:rPr lang="tr-TR" sz="3600" b="1" i="1" dirty="0" smtClean="0"/>
              <a:t>İSM-İ MEVSÛL</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أَلَنَا مَدَارِسُ نَحْوِيَّةٌ؟</a:t>
            </a:r>
            <a:endParaRPr lang="tr-TR" dirty="0"/>
          </a:p>
        </p:txBody>
      </p:sp>
      <p:sp>
        <p:nvSpPr>
          <p:cNvPr id="3" name="2 İçerik Yer Tutucusu"/>
          <p:cNvSpPr>
            <a:spLocks noGrp="1"/>
          </p:cNvSpPr>
          <p:nvPr>
            <p:ph idx="1"/>
          </p:nvPr>
        </p:nvSpPr>
        <p:spPr/>
        <p:txBody>
          <a:bodyPr/>
          <a:lstStyle/>
          <a:p>
            <a:pPr marL="0" indent="0" algn="r" rtl="1">
              <a:buNone/>
            </a:pPr>
            <a:r>
              <a:rPr lang="ar-SA" dirty="0" smtClean="0"/>
              <a:t>لَقَدْ حَلاَ لِلدَّارِسينَ في عَصْرِنَا كَلِمَةُ "المدْرَسَة" فَذَهَبوا بِهَا مَذْهَباً قَدْ لا يُرْضِي العِلْمَ. إنَّ هَذِهِ "الكَلِمَةَ" العَرَبِيَّةَ قَدْ عَرَفْنَاهَا كَلِمَةً تَارِيخِيَّةً اسْتَعْمَلَهَا المسْلِمونَ في عُصُورِ حَضَارَتِهِمْ فَكَانَ مِن ذلِكَ المدْرَسَةُ النِّظَامِيَّةُ في بَغْدَادَ، فَالمدَارِسُ النِّظَامِيَّةُ في أَمْصَارٍ أُخْرَى، فَالمدْرَسَةُ المسْتَنْصِرِيَّةُ وَمَدَارِسُ بِلادِ الشَّامِ وَمَدَارِسُ مِصْرَ وَالمدَرِسُ الأُخْرَى في سَائِرِ البِلادِ الإسْلامِيَّةِ. وَهَذه المدَارِسُ مَدَارِسُ حَقيقِيَّةٌ يَنْتَسِبُ إليْهَا طُلَّابُ العِلْمِ فَيَدْرُسُونَ العُلومَ المخْتَلِفَةَ.</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lnSpcReduction="10000"/>
          </a:bodyPr>
          <a:lstStyle/>
          <a:p>
            <a:pPr algn="r">
              <a:buNone/>
            </a:pPr>
            <a:r>
              <a:rPr lang="ar-SA" dirty="0" smtClean="0"/>
              <a:t>ثُمَّ جَاءَ العَصْرُ الحَديثُ فَصارَ العَرَبُ يَتَطَلَّعونَ إلى مَا عِنْدَ الغَرْبِيينَ مِن عُلومٍ ومَعَارِفَ، وقد وَجَدوا أنَّ الغَرْبِيينَ تَجَاوَزوا في اسْتِعْمَالِ "المدْرَسَة" المأْلوفِ والمعْروفِ فَكَانتْ لَدَيْهِمْ مَثَلاً المدْرَسةُ الكِلاسيكِيَّةُ في الأَدَبِ والفَنِّ والمدرَسَةُ الرُّومَانْتِيكِيَّةُ، والمدْرَسَةُ الرَّمْزِيَّةُ والمدْرَسَةُ الطَّبيعِيَّةُ وغَيْرُ هذا</a:t>
            </a:r>
            <a:r>
              <a:rPr lang="ar-SA" dirty="0" smtClean="0"/>
              <a:t>.</a:t>
            </a:r>
          </a:p>
          <a:p>
            <a:pPr algn="r">
              <a:buNone/>
            </a:pPr>
            <a:r>
              <a:rPr lang="ar-SA" dirty="0" smtClean="0"/>
              <a:t>وتَعْنِي هذه المدَارِسُ الغَرْبِيَّةُ مَا نَعْنِيهِ نَحْنُ في كَلِمَةِ "مَذاهِب" كَمَذاهِبِ الفِقْهِ الإسْلامِيِّ المعْروفَةِ نَحْوِ مَذْهَبِ الإمامِ أبِي حَنيفَةَ ومَذْهَبِ الإمامِ الشَّافِعِيِّ وسائِرِ مَذاهِبِ أهْلِ السُّنَّةِ ومَذاهِبِ الشِّيعَةِ كَالْمذْهَبِ الجَعْفَرِيِّ. ولِكُلِّ مَذْهَبٍ مِن هذه المذَاهِبِ طَريقَةٌ خَاصَّةٌ تَقومُ عَلى نَظَرٍ خَاصٍّ ودَلائِلَ خَاصَّةٍ.</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r">
              <a:buNone/>
            </a:pPr>
            <a:r>
              <a:rPr lang="ar-SA" dirty="0" smtClean="0"/>
              <a:t>ومِثْلُ هذا مَدَارِسُ الغَرْبيينَ في الأدَبِ والفَنِّ التي أَشَرْنَا إليْها، فَهِيَ مَذاهِبُ خَاصَّةٌ لَهَا قَواعِدُهَا وأُصولُهَا وأُسُسُهَا الخَاصَّةُ التي تَخْتَلِفُ كُلَّ الاِخْتِلاَفِ في أَيٍّ مِنها عَن الأُخْرَى. وقَد اسْتَعَاروا لِهذهِ المذاهِبِ كَلِمَةَ </a:t>
            </a:r>
            <a:r>
              <a:rPr lang="ar-SA" dirty="0" smtClean="0"/>
              <a:t>" </a:t>
            </a:r>
            <a:r>
              <a:rPr lang="tr-TR" dirty="0" err="1" smtClean="0"/>
              <a:t>School</a:t>
            </a:r>
            <a:r>
              <a:rPr lang="ar-SA" dirty="0" smtClean="0"/>
              <a:t>" الإنْكِلِيزِيَّةِ أو "</a:t>
            </a:r>
            <a:r>
              <a:rPr lang="tr-TR" dirty="0" err="1" smtClean="0"/>
              <a:t>Ecole</a:t>
            </a:r>
            <a:r>
              <a:rPr lang="ar-SA" dirty="0" smtClean="0"/>
              <a:t>" الفَرَنْسِيَّةِ أوْ نَظَائِرِهِما في سائِرِ اللُّغَاتِ الغَرْبِيَّةِ. والأَخْذُ عَن الغَرْبيينَ فِي عَصْرِنَا طَريفٌ مُمْتِعٌ، وقدْ نَنْدَفِعُ في هذا الأخْذِ بِحَقٍّ وبِغَيْرِ حَقٍّ حِرْصاً عَلى الاِسْتِجَابَةِ إلى العَصْرِ بِحُجَّةِ "المعَاصَرَةِ" واحْتَرَازاً مِن أنْ يُوصَمَ الدّارِسُ بالجُمودِ والرَّجْعِيَّةِ ونَحْوِ ذَلِكَ. وهذا النَّوْعُ مِن "التَّلَقِّي" قدْ يَحْمِلُ الضَّيْمَ عَلى العِلْمِ.</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lnSpcReduction="10000"/>
          </a:bodyPr>
          <a:lstStyle/>
          <a:p>
            <a:pPr algn="r">
              <a:buNone/>
            </a:pPr>
            <a:r>
              <a:rPr lang="ar-SA" dirty="0" smtClean="0"/>
              <a:t>أقولُ: نَظَرَ أَصْحَابُنَا إلى الموْرُوثِ مِن عِلْمِ النَّحْوِ واخْتِلافِ الأَوائِلِ في شَيْءٍ يَسيرٍ مِنه يَمَسُّ الفُروعَ ولا يَقْرُبُ مِن الأُصولِ، فَأَخَذُا بِالسَّعْيِ نَحْوَ "المعَاصَرَة" فَأَخَذوا لَفْظَ "المدَارِس" لِتُؤَدِّيَ مَا شَاعَ لَدَى الأَوائِلِ مِن اسْتِعْمَالِ "مَذَاهِب" أوْ "طَرَائِق". وكَانَ مِن ذَلِكَ: مَدْرَسَةُ البَصْرَة ومَدْرَسَةُ الكُوفَة ومَدْرَسَةُ بَغْدَاد، وتَوَسَّعَ آخَرُونَ فَكَانَ لَهمْ مَدْرَسَةٌ في كُلِّ بَلَدٍ مِن بُلْدَانِ العَالَمِ الإسْلامِيِّ ومِن ذَلِكَ مَدْرَسَةُ الشَّامِيينَ في النَّحْوِ، ومَدْرَسَةُ المِصْرِيّينَ، ومَدَارِسُ إِفْريقِيَّةٌ في تُونُسَ والمغْرِبِ ومَدْرَسَةُ الأَنْدَلُسِيّينَ. ولا أَسْتَبْعِدُ أنْ يَبْلُغَ الهَوَى بِأَحَدٍ مِن قَبيلِ هؤُلاءِ الدَّارِسينَ فَيَزْعُمَ أنَّ لِلمُوصِليينَ "مَدْرَسَةً" في النَّحْوِ وأنَّ لِلبِلادِ التي أظَلَّهَا الإسْلامُ بِظِلِّهِ "مَدَارِسَ" في هذا العِلْمِ.</a:t>
            </a:r>
            <a:endParaRPr lang="tr-TR" dirty="0" smtClean="0"/>
          </a:p>
          <a:p>
            <a:pPr algn="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a:bodyPr>
          <a:lstStyle/>
          <a:p>
            <a:pPr algn="r">
              <a:buNone/>
            </a:pPr>
            <a:r>
              <a:rPr lang="ar-SA" dirty="0" smtClean="0"/>
              <a:t>ولِنَعُدْ إلى المشْهورِ قَديماً مِن المذَاهِبِ النَّحْوِيَّةِ لِنَقولَ إنَّنَا كُنَّا نَجِدُ في كُتُبِ طَبَقَاتِ النَّحْوِيّينَ، وفي كُتُبِ النَّحْوِ ومَصَادِرِهِ أنَّ هذا الرَّأْيَ قَالَ بِه البَصْرِيّيونَ، وأنْكَرَهُ الكُوفِيّيونَ، وقدْ نَجِدُ أنَّ فُلاناً مِن النُّحَاةِ عَلى "مَذْهَبِ" البَصْرِيّينَ، وأنَّ فُلاناً عَلى مذْهَبِ أهْلِ الكوفةِ. وقَدْ نَجِدُ أَحْيَاناً أنَّ "البَغْدَادِيّينَ" ذَهَبوا مَذْهَباً خَاصّاً. ولا نَعْرِفُ عَلى وَجْهٍ مِن العِلْمِ الثَّابِتِ مَن هؤُلاءِ البَغْدَادِيّيونَ، فَقَدْ تَجِدُ فيهِمْ ثَعْلَبَ وابْنَ قُتَيْبَةَ وابْنَ السِّكِّيتِ وغَيرَ هؤُلاءِ. والتَّحْقيقُ في هذا أنَّ عِبَارَةَ "البَغْدَادِيّينَ" تَعْنِي "الكوفِيّينَ" وذَلِكَ لِأَنَّهُمْ عُرِفُوا في بَغْدَادَ وشَاعَ عِلْمُهمْ في بغْدَادَ.</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a:bodyPr>
          <a:lstStyle/>
          <a:p>
            <a:pPr algn="r">
              <a:buNone/>
            </a:pPr>
            <a:r>
              <a:rPr lang="ar-SA" dirty="0" smtClean="0"/>
              <a:t>وكُنَّا قدْ عَرَفْنَا أنَّ البَصْرِيّينَ قَد اعْتَمَدوا في تَأسيسِ نَحْوِهِم عَلى الثَّابِتِ مِن كَلامِ العَرَبِ وشِعْرِهِمْ في الجَاهِلِيَّةِ والإسلامِ إلى عَصْرٍ مُعَيَّنٍ لا يَتَجَاوَزونَ إلى غَيْرِهِ، وهذا كُلُّهُ مَعْروفٌ في المصادِرِ عَرَضَتْ لِلرِّوايَةِ، واعْتَمَدوا عَلى القُرآنِ في قِرَاءاتِهِ العَالِيَةِ كَمَا اعْتَمَدُوا على الثَابِتِ المؤَيَّدِ سَمَاعاً أَكِيداً مِن أَمْرِ اللَّهَجَاتِ واللُّغَاتِ الخَاصَّةِ، واتَّخَذوا القِيَاسَ طَريقاً يَتَّبِعُونَهُ اتِّباعًا يَغْلِبُ عَلى السَّمَاعِ</a:t>
            </a:r>
            <a:r>
              <a:rPr lang="ar-SA" dirty="0" smtClean="0"/>
              <a:t>.</a:t>
            </a:r>
          </a:p>
          <a:p>
            <a:pPr algn="r">
              <a:buNone/>
            </a:pPr>
            <a:r>
              <a:rPr lang="ar-SA" dirty="0" smtClean="0"/>
              <a:t>وبِهذا </a:t>
            </a:r>
            <a:r>
              <a:rPr lang="ar-SA" dirty="0" smtClean="0"/>
              <a:t>كَتَبوا النَّحْوَ فَكَانَ لَنَا مِنْهُ مَصَادِرُ اِسْتَوْفَتْ أَبْواباً وَافِيَةً في المادَّةِ النَّحْوِيَّةِ والصَّرْفِيَّةِ قَائِمَةٌ عَلى هذه الأُصولِ مُتَوَسِّعَةٌ في الفُرُوعِ والأَساَلِيبِ.</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77500" lnSpcReduction="20000"/>
          </a:bodyPr>
          <a:lstStyle/>
          <a:p>
            <a:pPr algn="r" rtl="1">
              <a:buNone/>
            </a:pPr>
            <a:r>
              <a:rPr lang="ar-SA" dirty="0" smtClean="0"/>
              <a:t>١</a:t>
            </a:r>
            <a:r>
              <a:rPr lang="ar-SA" b="1" dirty="0" smtClean="0"/>
              <a:t> </a:t>
            </a:r>
            <a:r>
              <a:rPr lang="ar-SA" dirty="0" smtClean="0"/>
              <a:t>– مَا دَورُ المدَارِسِ النِّظَامِيَّةِ في شَتَّى بِلادِ العَالَم الإسلامِيّ؟</a:t>
            </a:r>
            <a:endParaRPr lang="tr-TR" dirty="0" smtClean="0"/>
          </a:p>
          <a:p>
            <a:pPr algn="r" rtl="1">
              <a:buNone/>
            </a:pPr>
            <a:r>
              <a:rPr lang="ar-SA" dirty="0" smtClean="0"/>
              <a:t>٢</a:t>
            </a:r>
            <a:r>
              <a:rPr lang="ar-SA" b="1" dirty="0" smtClean="0"/>
              <a:t> </a:t>
            </a:r>
            <a:r>
              <a:rPr lang="ar-SA" dirty="0" smtClean="0"/>
              <a:t>– كَيفَ اِستَعمَلَ الغَربِيّيونَ مُصطَلَحَ "المدرَسَة"؟</a:t>
            </a:r>
            <a:endParaRPr lang="tr-TR" dirty="0" smtClean="0"/>
          </a:p>
          <a:p>
            <a:pPr algn="r" rtl="1">
              <a:buNone/>
            </a:pPr>
            <a:r>
              <a:rPr lang="ar-SA" dirty="0" smtClean="0"/>
              <a:t>٣ – مَا حُجَّةُ الأَخْذِ عَن الغَربِيّينَ في عَصرِنا الحَاضِرِ؟ </a:t>
            </a:r>
            <a:endParaRPr lang="tr-TR" dirty="0" smtClean="0"/>
          </a:p>
          <a:p>
            <a:pPr algn="r" rtl="1">
              <a:buNone/>
            </a:pPr>
            <a:r>
              <a:rPr lang="ar-SA" dirty="0" smtClean="0"/>
              <a:t>٤ – هَل هُناكَ تَطَابُقٌ تَامٌّ بَينَ استِعمال "المدرسةِ" وبينَ "المذاهِب"؟</a:t>
            </a:r>
            <a:endParaRPr lang="tr-TR" dirty="0" smtClean="0"/>
          </a:p>
          <a:p>
            <a:pPr algn="r" rtl="1">
              <a:buNone/>
            </a:pPr>
            <a:r>
              <a:rPr lang="ar-SA" dirty="0" smtClean="0"/>
              <a:t>٥ – كَيفَ تَوَسَّعَ استِعمَالُ "المدارِس" في العَالَم الإسلامِيّ ؟</a:t>
            </a:r>
            <a:endParaRPr lang="tr-TR" dirty="0" smtClean="0"/>
          </a:p>
          <a:p>
            <a:pPr algn="r" rtl="1">
              <a:buNone/>
            </a:pPr>
            <a:r>
              <a:rPr lang="ar-SA" dirty="0" smtClean="0"/>
              <a:t>٦ – ماذا تَعنِي عِبارَةُ "البَغدَادِيّينَ" في الكُتُبِ القَديمَةِ حَسَبَ قَولِ المؤَلِّفِ؟</a:t>
            </a:r>
            <a:endParaRPr lang="tr-TR" dirty="0" smtClean="0"/>
          </a:p>
          <a:p>
            <a:pPr algn="r" rtl="1">
              <a:buNone/>
            </a:pPr>
            <a:r>
              <a:rPr lang="ar-SA" dirty="0" smtClean="0"/>
              <a:t>٧ –  ؟  عَلاَمَ اعتَمَدَ البَصرِيُّونَ في تَأسِيسِ نَحوِهِم؟</a:t>
            </a:r>
            <a:endParaRPr lang="tr-TR" dirty="0" smtClean="0"/>
          </a:p>
          <a:p>
            <a:pPr algn="r" rtl="1">
              <a:buNone/>
            </a:pPr>
            <a:r>
              <a:rPr lang="ar-SA" dirty="0" smtClean="0"/>
              <a:t>٨ – كَم عَدَدُ المدارِسِ النَّحوِيَّةِ في نَظَرِ بَعضِ النَاسِ؟</a:t>
            </a:r>
            <a:endParaRPr lang="tr-TR" dirty="0" smtClean="0"/>
          </a:p>
          <a:p>
            <a:pPr algn="r" rtl="1">
              <a:buNone/>
            </a:pPr>
            <a:r>
              <a:rPr lang="ar-SA" dirty="0" smtClean="0"/>
              <a:t>٩ – مَا أسمَاءُ النَّحوِيّينَ البَغدَادِيّينَ الذينَ تَحدَّثَ عَنهُم بَعضُ كُتُبِ النَّحوِ؟</a:t>
            </a:r>
            <a:endParaRPr lang="tr-TR" dirty="0" smtClean="0"/>
          </a:p>
          <a:p>
            <a:pPr algn="r" rtl="1">
              <a:buNone/>
            </a:pPr>
            <a:r>
              <a:rPr lang="ar-SA" dirty="0" smtClean="0"/>
              <a:t>١٠ –كَيفَ أصبَحَ العَربُ يَتَطَلَّعونَ إلى مَا عِندَ الغَربيّينَ مِن العلومِ والمعارِفَ؟</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١٩</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نَشْأَةُ النَّحْو</a:t>
            </a:r>
            <a:endParaRPr lang="tr-TR" dirty="0"/>
          </a:p>
        </p:txBody>
      </p:sp>
      <p:sp>
        <p:nvSpPr>
          <p:cNvPr id="3" name="2 İçerik Yer Tutucusu"/>
          <p:cNvSpPr>
            <a:spLocks noGrp="1"/>
          </p:cNvSpPr>
          <p:nvPr>
            <p:ph idx="1"/>
          </p:nvPr>
        </p:nvSpPr>
        <p:spPr>
          <a:xfrm>
            <a:off x="1435608" y="1447800"/>
            <a:ext cx="7498080" cy="4800600"/>
          </a:xfrm>
        </p:spPr>
        <p:txBody>
          <a:bodyPr>
            <a:normAutofit fontScale="92500"/>
          </a:bodyPr>
          <a:lstStyle/>
          <a:p>
            <a:pPr algn="r">
              <a:buNone/>
            </a:pPr>
            <a:r>
              <a:rPr lang="ar-SA" dirty="0" smtClean="0"/>
              <a:t>اَلنَّحْوُ في اللُّغَةِ الطَّرِيقُ وَالجِهَةُ وَالقَصْدُ، وَمِنْهُ نَحْوُ العَرَبِيَّةِ. وَهُوَ إعْرَابُ الكَلاَمِ العَرَبِيِّ. أُخِذَ مِنْ قَوْلِهِمْ : اِنْتَحَاهُ إذا قَصَدَهُ. وَهُوَ انْتِحَاءُ سَمْتِ كَلاَمِ العَرَبِ في تَصَرُّفِهِ مِن إعْرَابٍ وَغَيْرِهِ لِيَلْحَقَ بِهِ مَنْ لَيْسَ مِن أَهْلِ اللُّغَةِ العَرَبِيَّةِ بِأَهْلِهَا في الفَصَاحَةِ فَيَنْطِقَ بِهَا. وَهُوَ في الأَصْلِ مَصْدَرٌ شَائِعٌ، أيْ نَحَوْتُ نَحْوًا، كَقَوْلِكَ قَصَدْتُ قَصْدًا. وقِيلَ لِقَوْلِ عَلِيّ بْنِ أَبِي طَالِبٍ بَعْدَمَا عَلَّمَ الأَسْوَدَ الاِسْمَ والفِعْلَ وَأبْوَابًا مِن العرَبِيَّةِ : "اُنْحُ هذا النَّحْوَ". أوْ لِأنَّ أبَا الأَسْوَدَ لَمَّا وَضَعَ مَا وَضَعَ في النَّحْوِ وَعَرَضَهُ عَلَى عَلِيٍّ، قَالَ عَلِيٌّ لَهُ: "مَا أَحْسَنَ هَذا النَّحْوَ الذي نَحَوْتَ!" ولِذَلِكَ سُمِّيَ النَّحْوُ نَحْوًا.</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r">
              <a:buNone/>
            </a:pPr>
            <a:r>
              <a:rPr lang="ar-SA" dirty="0" smtClean="0"/>
              <a:t>ولَكِنَّنَا نَجِدُ الجَاحِظَ يُشيرُ إلى وُجُودِ اللَّفْظَةِ في أَيَّامِ عُمَرَ إِذْ يَقُولُ : "وَقَالَ عُمَرُ رَضِيَ اللَّهُ عَنْهُ : تَعَلَّمُوا النَّحْوَ كَمَا تَعَلَّمونَ السُّنَنَ وَالفَرَائِضَ"، وَيُشْبِهُ هَذا الخَبَرَ خَبَرٌ آخَرُ نُسِبَ إلَيْهِ أَيْضًا، فَقَدْ ذَكَرُوا أنَّهُ قَالَ : "تَعَلَّمُوا إعْرَابَ القُرْآنِ كَمَا تَعلَّمُونَ حِفْظَهُ"، وَأنَّهُ قَالَ: "تَعَلَّمُوا الفَرَائِضَ وَالسُّنَنَ واللَّحْنَ، كَمَا تَعَلَّمُونَ القُرْآنَ". وَيَظْهَرُ أَنَّ الكُتَّابَ قَدْ صَحَّفُوا في خَبَرِ عُمَرَ، فَخَلَطُوا بَيْنَ اللَّحْنِ وَالنَّحْوِ، وَعَلَى كُلٍّ فَإنَّ بَيْنَ اللَّفْظَتَيْنِ صِلَةً. وإذا صَحَّ خَبَرُ الجَاحِظِ، واعْتَبَرْنَا لَفْظَةَ النَّحْوِ لَفْظَةً صَحيحَةً غَيْرَ مُحَرَّفَةٍ، دَلَّتْ عَلَى وُجُودِ هذِهِ التَّسْمِيَةِ عَلَمًا لِهَذا العِلْمِ في أَيَّامِهِ، وَقَبْلَ أَيَّامِهِ، أَيْ في أَيَّامِ الجَاهِلِيّينَ.</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260648"/>
            <a:ext cx="7498080" cy="5987752"/>
          </a:xfrm>
        </p:spPr>
        <p:txBody>
          <a:bodyPr>
            <a:normAutofit fontScale="92500" lnSpcReduction="10000"/>
          </a:bodyPr>
          <a:lstStyle/>
          <a:p>
            <a:pPr algn="r">
              <a:buNone/>
            </a:pPr>
            <a:r>
              <a:rPr lang="ar-SA" dirty="0" smtClean="0"/>
              <a:t>والجُمْهورُ مِن أَهْلِ الرِّوَايَةِ أَنَّ النَّحْوَ عِلْمٌ ظَهَرَ في الإِسْلامِ. ظَهَرَ بِظُهورِ الحَاجَةِ الماسَّةِ إليه لِضَبْطِ اللِّسَانِ وصِيَانَتِهِ مِن الخَطَأِ، ولِتَعْلِيمِ الأَعَاجِمِ نَمْطَ الكَلَامِ بِالعَرَبيّةِ. ورَجَعَ أَكْثَرُهمْ مَصْدَرَه وأَسَاسَه إلى الإمَامِ (عَلِيّ بنِ أَبي طَالِب)، ويَقولونَ إنَّ أَبَا الأَسْوَدِ الدُّؤَلِيّ (69 ه) أَخَذَ هذا العِلْمَ عَنه. وإنَّ الإمَامَ أَلْقَى عَليه شيئاً مِن أُصولِ النَّحْوِ. فَاسْتَأْذَنَ التِّلْميذُ أُسْتَاذَه أنْ يَضَعَ نَحْوَ ما صَنَعَ، فَأَذِنَ لَه بِهِ، فَسُمِّيَ بِذَلِكَ نَحْواً. وذَكَرَ بَعْضُهم أنّ الإمَامَ دَفَعَ إلى أبي الأَسْوَد رُقْعَةً مَكْتوبَةً فيها: "الكَلامُ كُلُّه اِسْمٌ وفِعْلٌ وحَرْفٌ، فَالاِسْمُ مَا أَنْبَأَ عَن المسَمَّى، والفِعْلُ مَا انْبِىءَ بِهِ، والحَرْفُ مَا أَفَادَ مَعْنًى. واعْلَمْ أنَّ الأَسْمَاء ثَلاثَةٌ: ظَاهِرٌ، ومُضْمَرٌ، واِسْمٌ لا ظَاهِرٌ ولا مُضْمَرٌ، وإنّمَا يَتَفَاضَلُ النَّاسُ فيمَا لَيسَ بِظَاهِرٍ ولا مُضْمَرٍ.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fontScale="85000" lnSpcReduction="10000"/>
          </a:bodyPr>
          <a:lstStyle/>
          <a:p>
            <a:pPr algn="r">
              <a:buNone/>
            </a:pPr>
            <a:r>
              <a:rPr lang="ar-SA" dirty="0" smtClean="0"/>
              <a:t>ثمّ وَضَعَ أبو الأسْوَد بَابَيِ العَطْفِ والنَّعْتِ ثمّ بَابَيِ التَعَجُّبِ والاِسْتِفْهامِ، إلى أَنْ وَصَلَ إلى بَابِ إنَّ وأَخَواتِهَا مَا خَلا لَكِنَّ، فَلَمّا عَرَضَها عَلى عَليٍّ أَمَرَه بِضَمِّ لَكِنَّ إليها، وكُلَّمَا وَضَعَ بَاباً مِن أَبْوابِ النَّحْوِ عَرَضَهُ عَليه". وذَكَرَ بَعْضٌ أَخَر أنَّ أَوَّلَ مَن أَسَّسَ العَربِيَّةَ وفَتَحَ بَابَهَا، وأنْهَجَ سَبيلَهَا، ووَضَعَ قِيَاسَهَا، أبو الأَسْوَد الدُّؤَلِيّ، وَضَعَ العَربيَّةَ "حِينَ اضْطَرَبَ كَلامُ العَرَبِ فَغُلِبَتِ السَّليقَةُ، فَكَانَ سُرَاةُ النَّاسِ يَلْحَنونَ، فَوَضَعَ بَابَ الفَاعِلِ والمفْعُولِ والمضافِ وحُروفِ الجَرِّ والرَّفْعِ والنَّصْبِ والجَزْمِ". وقَالَ ابْنُ قُتَيْبَة: "هو أَوَّلُ مَن وَضَعَ العَربيّةَ". وذَكَرَ ابْنُ حَجَر، أَنَّه مَن وَضَعَ العربِيَّةَ ونَقَطَ المصَاحِفَ. ورَوَى ابْنُ النَّديم أنَّ أَرْبَعَةَ أوْرَاقٍ، وُجِدَتْ فيها كَلامٌ في الفَاعِلِ والمفْعولِ مِن أبِي الأَسوَد الدُّؤَليّ، وكَانَتْ بِخَطِّ يَحْيَى بنِ يَعْمَر، وتَحْتَ هذا خَطّ عَلان النَّحْوِيّ، وتَحْتَهُ هذا خَطُّ النَّضْرِ بْنِ شُمَيْل. فَفي هذه الأَوْرَاقِ دَلالَةٌ عَلى أنَّ هذه الأَوْرَاقَ مِن كَلامِ أبي الأَسْوَد الدُّؤَلِيّ، وأَنّه كَانَ صَاحِبَ عِلْمِ النَّحْوِ.</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92500" lnSpcReduction="10000"/>
          </a:bodyPr>
          <a:lstStyle/>
          <a:p>
            <a:pPr algn="r">
              <a:buNone/>
            </a:pPr>
            <a:r>
              <a:rPr lang="ar-SA" dirty="0" smtClean="0"/>
              <a:t>وقَد اخْتَلَفَ النَّاسُ في السَّبَبِ الذي دَعَا أبَا الأَسْوَد إلى مَا رَسَمَهُ مِن النَّحْوِ. فَقَالَ أبو عُبَيْدَة أَخَذَ النَّحْوَ عَن عَلِيِّ بْنِ أَبي طَالِبٍ، وكَانَ لا يُخْرِجُ شَيئاً أخَذَه عَن عَليِّ بْنِ أبي طَالِبٍ إلى أَحَدٍ، حَتَّى بَعَثَ إليهِ زِيَادٌ أَنْ اعْمَلْ شيئاً يَكونُ لِلنّاسِ إمَاماً ويُعْرَفُ بِهِ كِتَابُ اللهِ، فَاسْتَعْفَاهُ مِن ذَلِكَ حَتَّى سَمِعَ أبو الأَسْوَد قَارِئاً يَقْرَأُ "إنَّ اللهَ بَريءٌ مِن المشْرِكينَ ورَسولِهِ" بِالكَسْرِ، فَقالَ: مَا ظَنَنْتُ أنَّ أَمْرَ النّاسِ آلَ إلى هذا فَرَجَعَ إلى زِياد، فَقَالَ: أفْعَلُ مَا أَمَرَ بِهِ الأَمِيرُ فَلْيَبْغِنِي كَاتِباً لَقِناً يَفْعَلُ مَا أقولُ، فَأُتِيَ بِكَاتِبٍ مِن عَبْدِ القَيْس فَلَمْ يَرْضَه فَأُتِيَ بِآخَر. فَقَالَ أبو الأَسوَد: إذا رَأَيْتَنِي قَدْ فَتَحْتُ فَمِي بِالحَرْفِ فَانْقُطْ نُقْطَةً فَوْقَهُ عَلى أَعْلاَهُ، وإنْ ضَمَمْتُ فَمِي فَانْقُطْ نُقْطَةً بَيْنَ يَدَيِ الحَرْفِ، وإنْ كَسَرْتُ فَاجْعَلِ النُّقْطَةَ مِن تَحْتِ الحَرْفِ. فَهذا نَقْطُ أَبِي الأَسْوَد.</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20000"/>
          </a:bodyPr>
          <a:lstStyle/>
          <a:p>
            <a:pPr algn="r" rtl="1">
              <a:buNone/>
            </a:pPr>
            <a:r>
              <a:rPr lang="ar-SA" dirty="0" smtClean="0"/>
              <a:t>١</a:t>
            </a:r>
            <a:r>
              <a:rPr lang="ar-SA" b="1" dirty="0" smtClean="0"/>
              <a:t> </a:t>
            </a:r>
            <a:r>
              <a:rPr lang="ar-SA" dirty="0" smtClean="0"/>
              <a:t>– مَا مَعنَى النَّحوِ لُغَةً واصْطِلاحاً؟</a:t>
            </a:r>
            <a:endParaRPr lang="tr-TR" dirty="0" smtClean="0"/>
          </a:p>
          <a:p>
            <a:pPr algn="r" rtl="1">
              <a:buNone/>
            </a:pPr>
            <a:r>
              <a:rPr lang="ar-SA" dirty="0" smtClean="0"/>
              <a:t>٢</a:t>
            </a:r>
            <a:r>
              <a:rPr lang="ar-SA" b="1" dirty="0" smtClean="0"/>
              <a:t> </a:t>
            </a:r>
            <a:r>
              <a:rPr lang="ar-SA" dirty="0" smtClean="0"/>
              <a:t>– مَن هو أوَّلُ وَاضِعٍ لِقَواعِدِ النَحوِ العَرَبِيّ؟</a:t>
            </a:r>
            <a:endParaRPr lang="tr-TR" dirty="0" smtClean="0"/>
          </a:p>
          <a:p>
            <a:pPr algn="r" rtl="1">
              <a:buNone/>
            </a:pPr>
            <a:r>
              <a:rPr lang="ar-SA" dirty="0" smtClean="0"/>
              <a:t>٣ – هل مُصطَلَحُ "النَّحو" كَانَ مَعروفاً أيَّامَ الجَاهِلِيَّةِ؟</a:t>
            </a:r>
            <a:endParaRPr lang="tr-TR" dirty="0" smtClean="0"/>
          </a:p>
          <a:p>
            <a:pPr algn="r" rtl="1">
              <a:buNone/>
            </a:pPr>
            <a:r>
              <a:rPr lang="ar-SA" dirty="0" smtClean="0"/>
              <a:t>٤ – مَا هِيَ ظُروفُ نَشأَةِ النَّحو في صَدرِ الإسلامِ؟</a:t>
            </a:r>
            <a:endParaRPr lang="tr-TR" dirty="0" smtClean="0"/>
          </a:p>
          <a:p>
            <a:pPr algn="r" rtl="1">
              <a:buNone/>
            </a:pPr>
            <a:r>
              <a:rPr lang="ar-SA" dirty="0" smtClean="0"/>
              <a:t>٥ – مَا دَورُ عَليّ بنِ أبي طَالِبٍ في وَضعِ عِلمِ النَّحوِ؟</a:t>
            </a:r>
            <a:endParaRPr lang="tr-TR" dirty="0" smtClean="0"/>
          </a:p>
          <a:p>
            <a:pPr algn="r" rtl="1">
              <a:buNone/>
            </a:pPr>
            <a:r>
              <a:rPr lang="ar-SA" dirty="0" smtClean="0"/>
              <a:t>٦ – مَا هِيَ الدَّواعِي التي أدَّت إلى وَضعِ قَوَاعِدَ للُّغة العَربيةِ؟ </a:t>
            </a:r>
            <a:endParaRPr lang="tr-TR" dirty="0" smtClean="0"/>
          </a:p>
          <a:p>
            <a:pPr algn="r" rtl="1">
              <a:buNone/>
            </a:pPr>
            <a:r>
              <a:rPr lang="ar-SA" dirty="0" smtClean="0"/>
              <a:t>٧ – اُذكرْ بَعضَ جُهودِ أبي الأَسوَدِ الدُّؤَلِيّ في تَدوينِ النّحوِ. </a:t>
            </a:r>
            <a:endParaRPr lang="tr-TR" dirty="0" smtClean="0"/>
          </a:p>
          <a:p>
            <a:pPr algn="r" rtl="1">
              <a:buNone/>
            </a:pPr>
            <a:r>
              <a:rPr lang="ar-SA" dirty="0" smtClean="0"/>
              <a:t>٨ – ماذا طَلَبَ أبو الأَسوَد مِن الخَليفةِ عِندمَا أَمَرَه بِضبطِ قَواعِدِ النَّحوِ؟</a:t>
            </a:r>
            <a:endParaRPr lang="tr-TR" dirty="0" smtClean="0"/>
          </a:p>
          <a:p>
            <a:pPr algn="r" rtl="1">
              <a:buNone/>
            </a:pPr>
            <a:r>
              <a:rPr lang="ar-SA" dirty="0" smtClean="0"/>
              <a:t>٩ – مَتَى قَرَّرَ أَبو الأَسوَد أنْ يَضَعَ النُّقاطَ عَلى الحُرُوفِ لِضَبطِ مَخَارِجِ الألفَاظِ؟</a:t>
            </a:r>
            <a:endParaRPr lang="tr-TR" dirty="0" smtClean="0"/>
          </a:p>
          <a:p>
            <a:pPr algn="r">
              <a:buNone/>
            </a:pPr>
            <a:r>
              <a:rPr lang="ar-SA" dirty="0" smtClean="0"/>
              <a:t>١٠ – هَل هُناكَ اِتِّفاقٌ بَينَ العُلَمَاءِ عَلى قَضيَّةِ نَشأَةِ النَّحوِ؟</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٢٠</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61</TotalTime>
  <Words>1531</Words>
  <Application>Microsoft Office PowerPoint</Application>
  <PresentationFormat>Ekran Gösterisi (4:3)</PresentationFormat>
  <Paragraphs>49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Gündönümü</vt:lpstr>
      <vt:lpstr>          الوحدة العاشرة I0. ÜNİTE </vt:lpstr>
      <vt:lpstr>Slayt 2</vt:lpstr>
      <vt:lpstr>نَشْأَةُ النَّحْو</vt:lpstr>
      <vt:lpstr>Slayt 4</vt:lpstr>
      <vt:lpstr>Slayt 5</vt:lpstr>
      <vt:lpstr>Slayt 6</vt:lpstr>
      <vt:lpstr>Slayt 7</vt:lpstr>
      <vt:lpstr>ج – الأسئلةُ عن النّصِّ </vt:lpstr>
      <vt:lpstr>Slayt 9</vt:lpstr>
      <vt:lpstr>أَلَنَا مَدَارِسُ نَحْوِيَّةٌ؟</vt:lpstr>
      <vt:lpstr>Slayt 11</vt:lpstr>
      <vt:lpstr>Slayt 12</vt:lpstr>
      <vt:lpstr>Slayt 13</vt:lpstr>
      <vt:lpstr>Slayt 14</vt:lpstr>
      <vt:lpstr>Slayt 15</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14</cp:revision>
  <dcterms:created xsi:type="dcterms:W3CDTF">2011-07-30T10:09:26Z</dcterms:created>
  <dcterms:modified xsi:type="dcterms:W3CDTF">2011-08-05T17:42:34Z</dcterms:modified>
</cp:coreProperties>
</file>