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05.02.2020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00"/>
                </a:solidFill>
                <a:latin typeface="Times New Roman"/>
                <a:ea typeface="Calibri"/>
              </a:rPr>
              <a:t>Dolinler</a:t>
            </a:r>
            <a:endParaRPr lang="en-US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C00000"/>
                </a:solidFill>
              </a:rPr>
              <a:t>11. Hafta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8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 descr="I:\Karapınar Obruk ve Kapadokya 2015\100D5300\DSC_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/>
              <a:t>Karstik arazilerin karakteristik şekillerinden olan </a:t>
            </a:r>
            <a:r>
              <a:rPr lang="tr-TR" dirty="0" err="1" smtClean="0"/>
              <a:t>dolinler</a:t>
            </a:r>
            <a:r>
              <a:rPr lang="tr-TR" dirty="0" smtClean="0"/>
              <a:t>, karstik gelişim sürecinin de en önemli göstergelerinden biridir. Dolay ıs </a:t>
            </a:r>
            <a:r>
              <a:rPr lang="tr-TR" dirty="0" err="1" smtClean="0"/>
              <a:t>ıyla</a:t>
            </a:r>
            <a:r>
              <a:rPr lang="tr-TR" dirty="0" smtClean="0"/>
              <a:t> bir sahan </a:t>
            </a:r>
            <a:r>
              <a:rPr lang="tr-TR" dirty="0" err="1" smtClean="0"/>
              <a:t>ın</a:t>
            </a:r>
            <a:r>
              <a:rPr lang="tr-TR" dirty="0" smtClean="0"/>
              <a:t> jeomorfolojik ve hidrojeolojik karstik gelişiminin belirlenebilmesi için </a:t>
            </a:r>
            <a:r>
              <a:rPr lang="tr-TR" dirty="0" err="1" smtClean="0"/>
              <a:t>dolin</a:t>
            </a:r>
            <a:r>
              <a:rPr lang="tr-TR" dirty="0" smtClean="0"/>
              <a:t> tiplerini iyi bilmek ve adların ı doğru koymak gerekmektedir. Ülkemizdeki jeomorfoloji ve karst literatüründe son yıllardaki bazı çalışmalar dış </a:t>
            </a:r>
            <a:r>
              <a:rPr lang="tr-TR" dirty="0" err="1" smtClean="0"/>
              <a:t>ında</a:t>
            </a:r>
            <a:r>
              <a:rPr lang="tr-TR" dirty="0" smtClean="0"/>
              <a:t>, </a:t>
            </a:r>
            <a:r>
              <a:rPr lang="tr-TR" dirty="0" err="1" smtClean="0"/>
              <a:t>dolinler</a:t>
            </a:r>
            <a:r>
              <a:rPr lang="tr-TR" dirty="0" smtClean="0"/>
              <a:t> genel olarak erime (çözünme) ve çökme </a:t>
            </a:r>
            <a:r>
              <a:rPr lang="tr-TR" dirty="0" err="1" smtClean="0"/>
              <a:t>dolini</a:t>
            </a:r>
            <a:r>
              <a:rPr lang="tr-TR" dirty="0" smtClean="0"/>
              <a:t> olmak üzere iki gruba </a:t>
            </a:r>
            <a:r>
              <a:rPr lang="tr-TR" dirty="0" err="1" smtClean="0"/>
              <a:t>ayrılm</a:t>
            </a:r>
            <a:r>
              <a:rPr lang="tr-TR" dirty="0" smtClean="0"/>
              <a:t> </a:t>
            </a:r>
            <a:r>
              <a:rPr lang="tr-TR" dirty="0" err="1" smtClean="0"/>
              <a:t>ış</a:t>
            </a:r>
            <a:r>
              <a:rPr lang="tr-TR" dirty="0" smtClean="0"/>
              <a:t> ve obruklar da genellikle bunlardan ayrı değerlendirilmiştir. Uluslar arası karst literatüründe ise </a:t>
            </a:r>
            <a:r>
              <a:rPr lang="tr-TR" dirty="0" err="1" smtClean="0"/>
              <a:t>dolinler</a:t>
            </a:r>
            <a:r>
              <a:rPr lang="tr-TR" dirty="0" smtClean="0"/>
              <a:t>, 1970’li yıllardan itibaren, 4, 5 veya 6 tipe ayrılmıştır. Dünya karst literatüründeki en son araştırmalarda yer alan </a:t>
            </a:r>
            <a:r>
              <a:rPr lang="tr-TR" dirty="0" err="1" smtClean="0"/>
              <a:t>dolin</a:t>
            </a:r>
            <a:r>
              <a:rPr lang="tr-TR" dirty="0" smtClean="0"/>
              <a:t> sınıflamasını Türkiye karst literatürüne kazandırmaya çalıştığımız bu makalede oluşum </a:t>
            </a:r>
            <a:r>
              <a:rPr lang="tr-TR" dirty="0" err="1" smtClean="0"/>
              <a:t>mekanizmas</a:t>
            </a:r>
            <a:r>
              <a:rPr lang="tr-TR" dirty="0" smtClean="0"/>
              <a:t> </a:t>
            </a:r>
            <a:r>
              <a:rPr lang="tr-TR" dirty="0" err="1" smtClean="0"/>
              <a:t>ına</a:t>
            </a:r>
            <a:r>
              <a:rPr lang="tr-TR" dirty="0" smtClean="0"/>
              <a:t> göre </a:t>
            </a:r>
            <a:r>
              <a:rPr lang="tr-TR" dirty="0" err="1" smtClean="0"/>
              <a:t>dolinler</a:t>
            </a:r>
            <a:r>
              <a:rPr lang="tr-TR" dirty="0" smtClean="0"/>
              <a:t>, çözünme </a:t>
            </a:r>
            <a:r>
              <a:rPr lang="tr-TR" dirty="0" err="1" smtClean="0"/>
              <a:t>dolini</a:t>
            </a:r>
            <a:r>
              <a:rPr lang="tr-TR" dirty="0" smtClean="0"/>
              <a:t>, çökme </a:t>
            </a:r>
            <a:r>
              <a:rPr lang="tr-TR" dirty="0" err="1" smtClean="0"/>
              <a:t>dolini</a:t>
            </a:r>
            <a:r>
              <a:rPr lang="tr-TR" dirty="0" smtClean="0"/>
              <a:t>, örtü </a:t>
            </a:r>
            <a:r>
              <a:rPr lang="tr-TR" dirty="0" err="1" smtClean="0"/>
              <a:t>kayas</a:t>
            </a:r>
            <a:r>
              <a:rPr lang="tr-TR" dirty="0" smtClean="0"/>
              <a:t> ı çökme </a:t>
            </a:r>
            <a:r>
              <a:rPr lang="tr-TR" dirty="0" err="1" smtClean="0"/>
              <a:t>dolini</a:t>
            </a:r>
            <a:r>
              <a:rPr lang="tr-TR" dirty="0" smtClean="0"/>
              <a:t>, örtü çökme </a:t>
            </a:r>
            <a:r>
              <a:rPr lang="tr-TR" dirty="0" err="1" smtClean="0"/>
              <a:t>dolini</a:t>
            </a:r>
            <a:r>
              <a:rPr lang="tr-TR" dirty="0" smtClean="0"/>
              <a:t>, </a:t>
            </a:r>
            <a:r>
              <a:rPr lang="tr-TR" dirty="0" err="1" smtClean="0"/>
              <a:t>alüvyal</a:t>
            </a:r>
            <a:r>
              <a:rPr lang="tr-TR" dirty="0" smtClean="0"/>
              <a:t> </a:t>
            </a:r>
            <a:r>
              <a:rPr lang="tr-TR" dirty="0" err="1" smtClean="0"/>
              <a:t>dolin</a:t>
            </a:r>
            <a:r>
              <a:rPr lang="tr-TR" dirty="0" smtClean="0"/>
              <a:t> (örtü </a:t>
            </a:r>
            <a:r>
              <a:rPr lang="tr-TR" dirty="0" err="1" smtClean="0"/>
              <a:t>sübsidans</a:t>
            </a:r>
            <a:r>
              <a:rPr lang="tr-TR" dirty="0" smtClean="0"/>
              <a:t> </a:t>
            </a:r>
            <a:r>
              <a:rPr lang="tr-TR" dirty="0" err="1" smtClean="0"/>
              <a:t>dolini</a:t>
            </a:r>
            <a:r>
              <a:rPr lang="tr-TR" dirty="0" smtClean="0"/>
              <a:t>) ve örtülmüş </a:t>
            </a:r>
            <a:r>
              <a:rPr lang="tr-TR" dirty="0" err="1" smtClean="0"/>
              <a:t>dolin</a:t>
            </a:r>
            <a:r>
              <a:rPr lang="tr-TR" dirty="0" smtClean="0"/>
              <a:t> olmak üzere altı gruba ayrılmıştır (Doğan , 2004).</a:t>
            </a:r>
          </a:p>
          <a:p>
            <a:pPr>
              <a:buNone/>
            </a:pP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Doğan, U</a:t>
            </a:r>
            <a:r>
              <a:rPr lang="tr-TR" dirty="0" smtClean="0"/>
              <a:t>., 2004. </a:t>
            </a:r>
            <a:r>
              <a:rPr lang="tr-TR" dirty="0" err="1" smtClean="0"/>
              <a:t>Dolin</a:t>
            </a:r>
            <a:r>
              <a:rPr lang="tr-TR" dirty="0" smtClean="0"/>
              <a:t> Sınıflamasında Yeni Yaklaşımlar. Gazi Eğitim Fakültesi Dergisi 24, 249-269.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Çözünme </a:t>
            </a:r>
            <a:r>
              <a:rPr lang="tr-TR" dirty="0" err="1" smtClean="0"/>
              <a:t>dolinleri</a:t>
            </a:r>
            <a:endParaRPr lang="tr-TR" dirty="0"/>
          </a:p>
        </p:txBody>
      </p:sp>
      <p:pic>
        <p:nvPicPr>
          <p:cNvPr id="1026" name="Picture 2" descr="I:\Suğla haziran 2016\DCIM\100D5300\DSC_0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18688"/>
            <a:ext cx="7858969" cy="5239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34857"/>
            <a:ext cx="8640959" cy="576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04656"/>
          </a:xfrm>
        </p:spPr>
        <p:txBody>
          <a:bodyPr>
            <a:normAutofit fontScale="40000" lnSpcReduction="20000"/>
          </a:bodyPr>
          <a:lstStyle/>
          <a:p>
            <a:r>
              <a:rPr lang="tr-TR" sz="3800" dirty="0" smtClean="0"/>
              <a:t>Çökme </a:t>
            </a:r>
            <a:r>
              <a:rPr lang="tr-TR" sz="3800" dirty="0" err="1" smtClean="0"/>
              <a:t>dolinleri</a:t>
            </a:r>
            <a:r>
              <a:rPr lang="tr-TR" sz="3800" dirty="0" smtClean="0"/>
              <a:t> karstik yer altı boşlukları ya da mağara tavanların </a:t>
            </a:r>
            <a:r>
              <a:rPr lang="tr-TR" sz="3800" dirty="0" err="1" smtClean="0"/>
              <a:t>ın</a:t>
            </a:r>
            <a:r>
              <a:rPr lang="tr-TR" sz="3800" dirty="0" smtClean="0"/>
              <a:t> üzerindeki yükü</a:t>
            </a:r>
            <a:br>
              <a:rPr lang="tr-TR" sz="3800" dirty="0" smtClean="0"/>
            </a:br>
            <a:r>
              <a:rPr lang="tr-TR" sz="3800" dirty="0" smtClean="0"/>
              <a:t>taş </a:t>
            </a:r>
            <a:r>
              <a:rPr lang="tr-TR" sz="3800" dirty="0" err="1" smtClean="0"/>
              <a:t>ıyamayacak</a:t>
            </a:r>
            <a:r>
              <a:rPr lang="tr-TR" sz="3800" dirty="0" smtClean="0"/>
              <a:t> duruma gelmesi ve tavan </a:t>
            </a:r>
            <a:r>
              <a:rPr lang="tr-TR" sz="3800" dirty="0" err="1" smtClean="0"/>
              <a:t>ın</a:t>
            </a:r>
            <a:r>
              <a:rPr lang="tr-TR" sz="3800" dirty="0" smtClean="0"/>
              <a:t> çatlaklar boyunca aniden çökmesi sonucunda</a:t>
            </a:r>
            <a:br>
              <a:rPr lang="tr-TR" sz="3800" dirty="0" smtClean="0"/>
            </a:br>
            <a:r>
              <a:rPr lang="tr-TR" sz="3800" dirty="0" smtClean="0"/>
              <a:t>oluşan, dairevî görünüşlü ya da huni şekilli, dik yamaçlara sahip ve bazen içlerinde</a:t>
            </a:r>
            <a:br>
              <a:rPr lang="tr-TR" sz="3800" dirty="0" smtClean="0"/>
            </a:br>
            <a:r>
              <a:rPr lang="tr-TR" sz="3800" dirty="0" smtClean="0"/>
              <a:t>göller bulunan, derin doğal </a:t>
            </a:r>
            <a:r>
              <a:rPr lang="tr-TR" sz="3800" dirty="0" smtClean="0"/>
              <a:t>çukurluklardır (</a:t>
            </a:r>
            <a:r>
              <a:rPr lang="tr-TR" sz="3800" dirty="0" smtClean="0"/>
              <a:t>Pekcan, 1995; Karacan ve</a:t>
            </a:r>
            <a:br>
              <a:rPr lang="tr-TR" sz="3800" dirty="0" smtClean="0"/>
            </a:br>
            <a:r>
              <a:rPr lang="tr-TR" sz="3800" dirty="0" smtClean="0"/>
              <a:t>Y </a:t>
            </a:r>
            <a:r>
              <a:rPr lang="tr-TR" sz="3800" dirty="0" err="1" smtClean="0"/>
              <a:t>ılmaz</a:t>
            </a:r>
            <a:r>
              <a:rPr lang="tr-TR" sz="3800" dirty="0" smtClean="0"/>
              <a:t>, 1997; Erinç, 2001; </a:t>
            </a:r>
            <a:r>
              <a:rPr lang="tr-TR" sz="3800" dirty="0" err="1" smtClean="0"/>
              <a:t>Lowe</a:t>
            </a:r>
            <a:r>
              <a:rPr lang="tr-TR" sz="3800" dirty="0" smtClean="0"/>
              <a:t> ve </a:t>
            </a:r>
            <a:r>
              <a:rPr lang="tr-TR" sz="3800" dirty="0" err="1" smtClean="0"/>
              <a:t>Waltham</a:t>
            </a:r>
            <a:r>
              <a:rPr lang="tr-TR" sz="3800" dirty="0" smtClean="0"/>
              <a:t>, 2002). Bu </a:t>
            </a:r>
            <a:r>
              <a:rPr lang="tr-TR" sz="3800" dirty="0" err="1" smtClean="0"/>
              <a:t>dolinler</a:t>
            </a:r>
            <a:r>
              <a:rPr lang="tr-TR" sz="3800" dirty="0" smtClean="0"/>
              <a:t> mağara tavan ı çökme</a:t>
            </a:r>
            <a:br>
              <a:rPr lang="tr-TR" sz="3800" dirty="0" smtClean="0"/>
            </a:br>
            <a:r>
              <a:rPr lang="tr-TR" sz="3800" dirty="0" err="1" smtClean="0"/>
              <a:t>dolini</a:t>
            </a:r>
            <a:r>
              <a:rPr lang="tr-TR" sz="3800" dirty="0" smtClean="0"/>
              <a:t> (</a:t>
            </a:r>
            <a:r>
              <a:rPr lang="tr-TR" sz="3800" dirty="0" err="1" smtClean="0"/>
              <a:t>cavern</a:t>
            </a:r>
            <a:r>
              <a:rPr lang="tr-TR" sz="3800" dirty="0" smtClean="0"/>
              <a:t> </a:t>
            </a:r>
            <a:r>
              <a:rPr lang="tr-TR" sz="3800" dirty="0" err="1" smtClean="0"/>
              <a:t>collapse</a:t>
            </a:r>
            <a:r>
              <a:rPr lang="tr-TR" sz="3800" dirty="0" smtClean="0"/>
              <a:t> </a:t>
            </a:r>
            <a:r>
              <a:rPr lang="tr-TR" sz="3800" dirty="0" err="1" smtClean="0"/>
              <a:t>doline</a:t>
            </a:r>
            <a:r>
              <a:rPr lang="tr-TR" sz="3800" dirty="0" smtClean="0"/>
              <a:t>) olarak da isimlendirilmektedir (</a:t>
            </a:r>
            <a:r>
              <a:rPr lang="tr-TR" sz="3800" dirty="0" err="1" smtClean="0"/>
              <a:t>Waltham</a:t>
            </a:r>
            <a:r>
              <a:rPr lang="tr-TR" sz="3800" dirty="0" smtClean="0"/>
              <a:t>, 1989). Genç</a:t>
            </a:r>
            <a:br>
              <a:rPr lang="tr-TR" sz="3800" dirty="0" smtClean="0"/>
            </a:br>
            <a:r>
              <a:rPr lang="tr-TR" sz="3800" dirty="0" smtClean="0"/>
              <a:t>olan çökme </a:t>
            </a:r>
            <a:r>
              <a:rPr lang="tr-TR" sz="3800" dirty="0" err="1" smtClean="0"/>
              <a:t>dolinlerinin</a:t>
            </a:r>
            <a:r>
              <a:rPr lang="tr-TR" sz="3800" dirty="0" smtClean="0"/>
              <a:t> içerisinde mağara tavan </a:t>
            </a:r>
            <a:r>
              <a:rPr lang="tr-TR" sz="3800" dirty="0" err="1" smtClean="0"/>
              <a:t>ına</a:t>
            </a:r>
            <a:r>
              <a:rPr lang="tr-TR" sz="3800" dirty="0" smtClean="0"/>
              <a:t> ait olan malzeme bir enkaz yığ </a:t>
            </a:r>
            <a:r>
              <a:rPr lang="tr-TR" sz="3800" dirty="0" err="1" smtClean="0"/>
              <a:t>ın</a:t>
            </a:r>
            <a:r>
              <a:rPr lang="tr-TR" sz="3800" dirty="0" smtClean="0"/>
              <a:t> ı</a:t>
            </a:r>
            <a:br>
              <a:rPr lang="tr-TR" sz="3800" dirty="0" smtClean="0"/>
            </a:br>
            <a:r>
              <a:rPr lang="tr-TR" sz="3800" dirty="0" smtClean="0"/>
              <a:t>hâlinde görülebilir (Doğan ve Nazik, 2003). Karstik arazilerde yer altı drenaj </a:t>
            </a:r>
            <a:r>
              <a:rPr lang="tr-TR" sz="3800" dirty="0" err="1" smtClean="0"/>
              <a:t>ın</a:t>
            </a:r>
            <a:r>
              <a:rPr lang="tr-TR" sz="3800" dirty="0" smtClean="0"/>
              <a:t> ı</a:t>
            </a:r>
            <a:br>
              <a:rPr lang="tr-TR" sz="3800" dirty="0" smtClean="0"/>
            </a:br>
            <a:r>
              <a:rPr lang="tr-TR" sz="3800" dirty="0" smtClean="0"/>
              <a:t>sağlayan mağaralar üzerinde bazen art arda s ıralanmış çökme </a:t>
            </a:r>
            <a:r>
              <a:rPr lang="tr-TR" sz="3800" dirty="0" err="1" smtClean="0"/>
              <a:t>dolinleri</a:t>
            </a:r>
            <a:r>
              <a:rPr lang="tr-TR" sz="3800" dirty="0" smtClean="0"/>
              <a:t> görülebilir.</a:t>
            </a:r>
            <a:br>
              <a:rPr lang="tr-TR" sz="3800" dirty="0" smtClean="0"/>
            </a:br>
            <a:r>
              <a:rPr lang="tr-TR" sz="3800" dirty="0" smtClean="0"/>
              <a:t>Ülkemizde en iyi bilinen çökme </a:t>
            </a:r>
            <a:r>
              <a:rPr lang="tr-TR" sz="3800" dirty="0" err="1" smtClean="0"/>
              <a:t>dolinleri</a:t>
            </a:r>
            <a:r>
              <a:rPr lang="tr-TR" sz="3800" dirty="0" smtClean="0"/>
              <a:t> Cennet ve Cehennem </a:t>
            </a:r>
            <a:r>
              <a:rPr lang="tr-TR" sz="3800" dirty="0" err="1" smtClean="0"/>
              <a:t>obruklarıd</a:t>
            </a:r>
            <a:r>
              <a:rPr lang="tr-TR" sz="3800" dirty="0" smtClean="0"/>
              <a:t> </a:t>
            </a:r>
            <a:r>
              <a:rPr lang="tr-TR" sz="3800" dirty="0" err="1" smtClean="0"/>
              <a:t>ır</a:t>
            </a:r>
            <a:r>
              <a:rPr lang="tr-TR" sz="3800" dirty="0" smtClean="0"/>
              <a:t> (Atalay,</a:t>
            </a:r>
            <a:br>
              <a:rPr lang="tr-TR" sz="3800" dirty="0" smtClean="0"/>
            </a:br>
            <a:r>
              <a:rPr lang="tr-TR" sz="3800" dirty="0" smtClean="0"/>
              <a:t>1987) ve </a:t>
            </a:r>
            <a:r>
              <a:rPr lang="tr-TR" sz="3800" dirty="0" err="1" smtClean="0"/>
              <a:t>Toros</a:t>
            </a:r>
            <a:r>
              <a:rPr lang="tr-TR" sz="3800" dirty="0" smtClean="0"/>
              <a:t> Karst </a:t>
            </a:r>
            <a:r>
              <a:rPr lang="tr-TR" sz="3800" dirty="0" err="1" smtClean="0"/>
              <a:t>Kuşağ</a:t>
            </a:r>
            <a:r>
              <a:rPr lang="tr-TR" sz="3800" dirty="0" smtClean="0"/>
              <a:t> </a:t>
            </a:r>
            <a:r>
              <a:rPr lang="tr-TR" sz="3800" dirty="0" err="1" smtClean="0"/>
              <a:t>ı’ndaki</a:t>
            </a:r>
            <a:r>
              <a:rPr lang="tr-TR" sz="3800" dirty="0" smtClean="0"/>
              <a:t> pek çok obruk da bu tip bir çökme </a:t>
            </a:r>
            <a:r>
              <a:rPr lang="tr-TR" sz="3800" dirty="0" err="1" smtClean="0"/>
              <a:t>dolinidir</a:t>
            </a:r>
            <a:r>
              <a:rPr lang="tr-TR" sz="3800" dirty="0" smtClean="0"/>
              <a:t>. Obruk</a:t>
            </a:r>
            <a:br>
              <a:rPr lang="tr-TR" sz="3800" dirty="0" smtClean="0"/>
            </a:br>
            <a:r>
              <a:rPr lang="tr-TR" sz="3800" dirty="0" smtClean="0"/>
              <a:t>Plâtosunda çökme </a:t>
            </a:r>
            <a:r>
              <a:rPr lang="tr-TR" sz="3800" dirty="0" err="1" smtClean="0"/>
              <a:t>mekanizmas</a:t>
            </a:r>
            <a:r>
              <a:rPr lang="tr-TR" sz="3800" dirty="0" smtClean="0"/>
              <a:t> </a:t>
            </a:r>
            <a:r>
              <a:rPr lang="tr-TR" sz="3800" dirty="0" err="1" smtClean="0"/>
              <a:t>ıyla</a:t>
            </a:r>
            <a:r>
              <a:rPr lang="tr-TR" sz="3800" dirty="0" smtClean="0"/>
              <a:t> oluşmuş çok say </a:t>
            </a:r>
            <a:r>
              <a:rPr lang="tr-TR" sz="3800" dirty="0" err="1" smtClean="0"/>
              <a:t>ıda</a:t>
            </a:r>
            <a:r>
              <a:rPr lang="tr-TR" sz="3800" dirty="0" smtClean="0"/>
              <a:t> </a:t>
            </a:r>
            <a:r>
              <a:rPr lang="tr-TR" sz="3800" dirty="0" err="1" smtClean="0"/>
              <a:t>dolinin</a:t>
            </a:r>
            <a:r>
              <a:rPr lang="tr-TR" sz="3800" dirty="0" smtClean="0"/>
              <a:t> ya da obruğun yer </a:t>
            </a:r>
            <a:r>
              <a:rPr lang="tr-TR" sz="3800" dirty="0" err="1" smtClean="0"/>
              <a:t>ald</a:t>
            </a:r>
            <a:r>
              <a:rPr lang="tr-TR" sz="3800" dirty="0" smtClean="0"/>
              <a:t> </a:t>
            </a:r>
            <a:r>
              <a:rPr lang="tr-TR" sz="3800" dirty="0" err="1" smtClean="0"/>
              <a:t>ığ</a:t>
            </a:r>
            <a:r>
              <a:rPr lang="tr-TR" sz="3800" dirty="0" smtClean="0"/>
              <a:t> ı</a:t>
            </a:r>
            <a:br>
              <a:rPr lang="tr-TR" sz="3800" dirty="0" smtClean="0"/>
            </a:br>
            <a:r>
              <a:rPr lang="tr-TR" sz="3800" dirty="0" smtClean="0"/>
              <a:t>bilinmektedir (Erinç, 1960; 1971; 2001; Biricik, 1985; Atalay, 1987; Erol, 1990; </a:t>
            </a:r>
            <a:r>
              <a:rPr lang="tr-TR" sz="3800" dirty="0" err="1" smtClean="0"/>
              <a:t>Canik</a:t>
            </a:r>
            <a:r>
              <a:rPr lang="tr-TR" sz="3800" dirty="0" smtClean="0"/>
              <a:t> </a:t>
            </a:r>
            <a:r>
              <a:rPr lang="tr-TR" sz="3800" dirty="0" smtClean="0"/>
              <a:t>ve </a:t>
            </a:r>
            <a:r>
              <a:rPr lang="tr-TR" sz="3800" dirty="0" err="1" smtClean="0"/>
              <a:t>Arıgün</a:t>
            </a:r>
            <a:r>
              <a:rPr lang="tr-TR" sz="3800" dirty="0" smtClean="0"/>
              <a:t>, 2001). Ancak, Obruk Plâtosu’ndaki pek çok obruğun oluştuğu formasyonun</a:t>
            </a:r>
            <a:br>
              <a:rPr lang="tr-TR" sz="3800" dirty="0" smtClean="0"/>
            </a:br>
            <a:r>
              <a:rPr lang="tr-TR" sz="3800" dirty="0" smtClean="0"/>
              <a:t>üst kesimlerine doğru görülen marn, </a:t>
            </a:r>
            <a:r>
              <a:rPr lang="tr-TR" sz="3800" dirty="0" err="1" smtClean="0"/>
              <a:t>kireçtaş</a:t>
            </a:r>
            <a:r>
              <a:rPr lang="tr-TR" sz="3800" dirty="0" smtClean="0"/>
              <a:t> ı ve kil </a:t>
            </a:r>
            <a:r>
              <a:rPr lang="tr-TR" sz="3800" dirty="0" err="1" smtClean="0"/>
              <a:t>ardalanmas</a:t>
            </a:r>
            <a:r>
              <a:rPr lang="tr-TR" sz="3800" dirty="0" smtClean="0"/>
              <a:t> ı (</a:t>
            </a:r>
            <a:r>
              <a:rPr lang="tr-TR" sz="3800" dirty="0" err="1" smtClean="0"/>
              <a:t>Canik</a:t>
            </a:r>
            <a:r>
              <a:rPr lang="tr-TR" sz="3800" dirty="0" smtClean="0"/>
              <a:t> ve </a:t>
            </a:r>
            <a:r>
              <a:rPr lang="tr-TR" sz="3800" dirty="0" err="1" smtClean="0"/>
              <a:t>Arıgün</a:t>
            </a:r>
            <a:r>
              <a:rPr lang="tr-TR" sz="3800" dirty="0" smtClean="0"/>
              <a:t>,</a:t>
            </a:r>
            <a:br>
              <a:rPr lang="tr-TR" sz="3800" dirty="0" smtClean="0"/>
            </a:br>
            <a:r>
              <a:rPr lang="tr-TR" sz="3800" dirty="0" smtClean="0"/>
              <a:t>2001) nedeniyle bu şekillerin bir </a:t>
            </a:r>
            <a:r>
              <a:rPr lang="tr-TR" sz="3800" dirty="0" smtClean="0"/>
              <a:t>kısmının </a:t>
            </a:r>
            <a:r>
              <a:rPr lang="tr-TR" sz="3800" dirty="0" smtClean="0"/>
              <a:t>veya tamamın </a:t>
            </a:r>
            <a:r>
              <a:rPr lang="tr-TR" sz="3800" dirty="0" err="1" smtClean="0"/>
              <a:t>ın</a:t>
            </a:r>
            <a:r>
              <a:rPr lang="tr-TR" sz="3800" dirty="0" smtClean="0"/>
              <a:t> çökme </a:t>
            </a:r>
            <a:r>
              <a:rPr lang="tr-TR" sz="3800" dirty="0" err="1" smtClean="0"/>
              <a:t>dolini</a:t>
            </a:r>
            <a:r>
              <a:rPr lang="tr-TR" sz="3800" dirty="0" smtClean="0"/>
              <a:t> mi yoksa örtü</a:t>
            </a:r>
            <a:br>
              <a:rPr lang="tr-TR" sz="3800" dirty="0" smtClean="0"/>
            </a:br>
            <a:r>
              <a:rPr lang="tr-TR" sz="3800" dirty="0" err="1" smtClean="0"/>
              <a:t>kayas</a:t>
            </a:r>
            <a:r>
              <a:rPr lang="tr-TR" sz="3800" dirty="0" smtClean="0"/>
              <a:t> ı çökme </a:t>
            </a:r>
            <a:r>
              <a:rPr lang="tr-TR" sz="3800" dirty="0" err="1" smtClean="0"/>
              <a:t>dolini</a:t>
            </a:r>
            <a:r>
              <a:rPr lang="tr-TR" sz="3800" dirty="0" smtClean="0"/>
              <a:t> mi oldukları ayrı bir araştırma konusudur</a:t>
            </a:r>
            <a:r>
              <a:rPr lang="tr-TR" sz="3800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Kaynaklar için bakınız: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b="1" dirty="0" smtClean="0"/>
              <a:t>Doğan, U</a:t>
            </a:r>
            <a:r>
              <a:rPr lang="tr-TR" dirty="0" smtClean="0"/>
              <a:t>., 2004. </a:t>
            </a:r>
            <a:r>
              <a:rPr lang="tr-TR" dirty="0" err="1" smtClean="0"/>
              <a:t>Dolin</a:t>
            </a:r>
            <a:r>
              <a:rPr lang="tr-TR" dirty="0" smtClean="0"/>
              <a:t> Sınıflamasında Yeni Yaklaşımlar. Gazi Eğitim Fakültesi Dergisi 24, 249-269.</a:t>
            </a:r>
            <a:endParaRPr lang="tr-T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Çökme </a:t>
            </a:r>
            <a:r>
              <a:rPr lang="tr-TR" dirty="0" err="1" smtClean="0"/>
              <a:t>dolinleri</a:t>
            </a:r>
            <a:endParaRPr lang="tr-TR" dirty="0"/>
          </a:p>
        </p:txBody>
      </p:sp>
      <p:pic>
        <p:nvPicPr>
          <p:cNvPr id="3074" name="Picture 2" descr="I:\Karapınar Obruk ve Kapadokya 2015\100D5300\DSC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Karapınar Obruk ve Kapadokya 2015\100D5300\DSC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5" name="4 Başlık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Konya obruk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Karapınar Obruk ve Kapadokya 2015\100D5300\DSC_0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sp>
        <p:nvSpPr>
          <p:cNvPr id="5" name="4 Başlık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Konya obruk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Karapınar Obruk ve Kapadokya 2015\100D5300\DSC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24285" y="1131491"/>
            <a:ext cx="6788945" cy="4525963"/>
          </a:xfrm>
          <a:prstGeom prst="rect">
            <a:avLst/>
          </a:prstGeom>
          <a:noFill/>
        </p:spPr>
      </p:pic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Konya obruk</a:t>
            </a:r>
            <a:endParaRPr lang="tr-T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181</Words>
  <Application>Microsoft Office PowerPoint</Application>
  <PresentationFormat>Ekran Gösterisi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1" baseType="lpstr">
      <vt:lpstr>Ofis Teması</vt:lpstr>
      <vt:lpstr>Dolinler</vt:lpstr>
      <vt:lpstr>Slayt 2</vt:lpstr>
      <vt:lpstr>Çözünme dolinleri</vt:lpstr>
      <vt:lpstr>Slayt 4</vt:lpstr>
      <vt:lpstr>Slayt 5</vt:lpstr>
      <vt:lpstr>Çökme dolinleri</vt:lpstr>
      <vt:lpstr>Slayt 7</vt:lpstr>
      <vt:lpstr>Slayt 8</vt:lpstr>
      <vt:lpstr>Konya obruk</vt:lpstr>
      <vt:lpstr>Slayt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Dolinler</dc:title>
  <dc:creator>Kullanıcı</dc:creator>
  <cp:lastModifiedBy>-</cp:lastModifiedBy>
  <cp:revision>3</cp:revision>
  <dcterms:created xsi:type="dcterms:W3CDTF">2020-01-29T18:56:27Z</dcterms:created>
  <dcterms:modified xsi:type="dcterms:W3CDTF">2020-02-05T09:44:34Z</dcterms:modified>
</cp:coreProperties>
</file>