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1" r:id="rId2"/>
  </p:sldMasterIdLst>
  <p:notesMasterIdLst>
    <p:notesMasterId r:id="rId59"/>
  </p:notesMasterIdLst>
  <p:sldIdLst>
    <p:sldId id="256" r:id="rId3"/>
    <p:sldId id="297" r:id="rId4"/>
    <p:sldId id="298" r:id="rId5"/>
    <p:sldId id="299" r:id="rId6"/>
    <p:sldId id="304" r:id="rId7"/>
    <p:sldId id="301" r:id="rId8"/>
    <p:sldId id="325" r:id="rId9"/>
    <p:sldId id="307" r:id="rId10"/>
    <p:sldId id="308" r:id="rId11"/>
    <p:sldId id="309" r:id="rId12"/>
    <p:sldId id="310" r:id="rId13"/>
    <p:sldId id="311" r:id="rId14"/>
    <p:sldId id="327" r:id="rId15"/>
    <p:sldId id="305" r:id="rId16"/>
    <p:sldId id="328" r:id="rId17"/>
    <p:sldId id="329" r:id="rId18"/>
    <p:sldId id="330" r:id="rId19"/>
    <p:sldId id="331" r:id="rId20"/>
    <p:sldId id="326" r:id="rId21"/>
    <p:sldId id="332" r:id="rId22"/>
    <p:sldId id="333" r:id="rId23"/>
    <p:sldId id="334" r:id="rId24"/>
    <p:sldId id="336" r:id="rId25"/>
    <p:sldId id="337" r:id="rId26"/>
    <p:sldId id="313" r:id="rId27"/>
    <p:sldId id="257" r:id="rId28"/>
    <p:sldId id="263" r:id="rId29"/>
    <p:sldId id="266" r:id="rId30"/>
    <p:sldId id="338" r:id="rId31"/>
    <p:sldId id="345" r:id="rId32"/>
    <p:sldId id="346" r:id="rId33"/>
    <p:sldId id="347" r:id="rId34"/>
    <p:sldId id="348" r:id="rId35"/>
    <p:sldId id="277" r:id="rId36"/>
    <p:sldId id="276" r:id="rId37"/>
    <p:sldId id="275" r:id="rId38"/>
    <p:sldId id="274" r:id="rId39"/>
    <p:sldId id="349" r:id="rId40"/>
    <p:sldId id="350" r:id="rId41"/>
    <p:sldId id="351" r:id="rId42"/>
    <p:sldId id="352" r:id="rId43"/>
    <p:sldId id="353" r:id="rId44"/>
    <p:sldId id="318" r:id="rId45"/>
    <p:sldId id="288" r:id="rId46"/>
    <p:sldId id="354" r:id="rId47"/>
    <p:sldId id="355" r:id="rId48"/>
    <p:sldId id="356" r:id="rId49"/>
    <p:sldId id="357" r:id="rId50"/>
    <p:sldId id="358" r:id="rId51"/>
    <p:sldId id="359" r:id="rId52"/>
    <p:sldId id="292" r:id="rId53"/>
    <p:sldId id="321" r:id="rId54"/>
    <p:sldId id="319" r:id="rId55"/>
    <p:sldId id="314" r:id="rId56"/>
    <p:sldId id="315" r:id="rId57"/>
    <p:sldId id="316" r:id="rId58"/>
  </p:sldIdLst>
  <p:sldSz cx="9144000" cy="6858000" type="screen4x3"/>
  <p:notesSz cx="6858000" cy="9144000"/>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63" Type="http://schemas.openxmlformats.org/officeDocument/2006/relationships/tableStyles" Target="tableStyle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61"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4BE5036-21DE-4BAE-96A9-AE115081B467}" type="datetimeFigureOut">
              <a:rPr lang="tr-TR" smtClean="0"/>
              <a:pPr/>
              <a:t>18.03.2020</a:t>
            </a:fld>
            <a:endParaRPr lang="tr-TR"/>
          </a:p>
        </p:txBody>
      </p:sp>
      <p:sp>
        <p:nvSpPr>
          <p:cNvPr id="4" name="Slayt Görüntüsü Yer Tutucus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84EB00B-A712-44F8-9016-F4B4DBB2FCE1}" type="slidenum">
              <a:rPr lang="tr-TR" smtClean="0"/>
              <a:pPr/>
              <a:t>‹#›</a:t>
            </a:fld>
            <a:endParaRPr lang="tr-TR"/>
          </a:p>
        </p:txBody>
      </p:sp>
    </p:spTree>
    <p:extLst>
      <p:ext uri="{BB962C8B-B14F-4D97-AF65-F5344CB8AC3E}">
        <p14:creationId xmlns:p14="http://schemas.microsoft.com/office/powerpoint/2010/main" xmlns="" val="15985575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084EB00B-A712-44F8-9016-F4B4DBB2FCE1}" type="slidenum">
              <a:rPr lang="tr-TR" smtClean="0"/>
              <a:pPr/>
              <a:t>14</a:t>
            </a:fld>
            <a:endParaRPr lang="tr-TR"/>
          </a:p>
        </p:txBody>
      </p:sp>
    </p:spTree>
    <p:extLst>
      <p:ext uri="{BB962C8B-B14F-4D97-AF65-F5344CB8AC3E}">
        <p14:creationId xmlns:p14="http://schemas.microsoft.com/office/powerpoint/2010/main" xmlns="" val="28923680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084EB00B-A712-44F8-9016-F4B4DBB2FCE1}" type="slidenum">
              <a:rPr lang="tr-TR" smtClean="0"/>
              <a:pPr/>
              <a:t>30</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20324166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8DCCD61-643D-44A5-A450-3A42A50CBC1E}" type="datetimeFigureOut">
              <a:rPr lang="en-US" smtClean="0"/>
              <a:pPr/>
              <a:t>3/18/2020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A2F0832-F084-422D-97D1-AF848F4F2C34}" type="slidenum">
              <a:rPr lang="en-US" smtClean="0"/>
              <a:pPr/>
              <a:t>‹#›</a:t>
            </a:fld>
            <a:endParaRPr lang="en-US"/>
          </a:p>
        </p:txBody>
      </p:sp>
    </p:spTree>
    <p:extLst>
      <p:ext uri="{BB962C8B-B14F-4D97-AF65-F5344CB8AC3E}">
        <p14:creationId xmlns:p14="http://schemas.microsoft.com/office/powerpoint/2010/main" xmlns="" val="18181198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8DCCD61-643D-44A5-A450-3A42A50CBC1E}" type="datetimeFigureOut">
              <a:rPr lang="en-US" smtClean="0"/>
              <a:pPr/>
              <a:t>3/18/2020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A2F0832-F084-422D-97D1-AF848F4F2C34}" type="slidenum">
              <a:rPr lang="en-US" smtClean="0"/>
              <a:pPr/>
              <a:t>‹#›</a:t>
            </a:fld>
            <a:endParaRPr lang="en-US"/>
          </a:p>
        </p:txBody>
      </p:sp>
    </p:spTree>
    <p:extLst>
      <p:ext uri="{BB962C8B-B14F-4D97-AF65-F5344CB8AC3E}">
        <p14:creationId xmlns:p14="http://schemas.microsoft.com/office/powerpoint/2010/main" xmlns="" val="9629187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8DCCD61-643D-44A5-A450-3A42A50CBC1E}" type="datetimeFigureOut">
              <a:rPr lang="en-US" smtClean="0"/>
              <a:pPr/>
              <a:t>3/18/2020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2F0832-F084-422D-97D1-AF848F4F2C34}" type="slidenum">
              <a:rPr lang="en-US" smtClean="0"/>
              <a:pPr/>
              <a:t>‹#›</a:t>
            </a:fld>
            <a:endParaRPr lang="en-US"/>
          </a:p>
        </p:txBody>
      </p:sp>
    </p:spTree>
    <p:extLst>
      <p:ext uri="{BB962C8B-B14F-4D97-AF65-F5344CB8AC3E}">
        <p14:creationId xmlns:p14="http://schemas.microsoft.com/office/powerpoint/2010/main" xmlns="" val="1296884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8DCCD61-643D-44A5-A450-3A42A50CBC1E}" type="datetimeFigureOut">
              <a:rPr lang="en-US" smtClean="0"/>
              <a:pPr/>
              <a:t>3/18/2020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2F0832-F084-422D-97D1-AF848F4F2C34}" type="slidenum">
              <a:rPr lang="en-US" smtClean="0"/>
              <a:pPr/>
              <a:t>‹#›</a:t>
            </a:fld>
            <a:endParaRPr lang="en-US"/>
          </a:p>
        </p:txBody>
      </p:sp>
    </p:spTree>
    <p:extLst>
      <p:ext uri="{BB962C8B-B14F-4D97-AF65-F5344CB8AC3E}">
        <p14:creationId xmlns:p14="http://schemas.microsoft.com/office/powerpoint/2010/main" xmlns="" val="298703500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DCCD61-643D-44A5-A450-3A42A50CBC1E}" type="datetimeFigureOut">
              <a:rPr lang="en-US" smtClean="0"/>
              <a:pPr/>
              <a:t>3/18/2020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2F0832-F084-422D-97D1-AF848F4F2C34}" type="slidenum">
              <a:rPr lang="en-US" smtClean="0"/>
              <a:pPr/>
              <a:t>‹#›</a:t>
            </a:fld>
            <a:endParaRPr lang="en-US"/>
          </a:p>
        </p:txBody>
      </p:sp>
    </p:spTree>
    <p:extLst>
      <p:ext uri="{BB962C8B-B14F-4D97-AF65-F5344CB8AC3E}">
        <p14:creationId xmlns:p14="http://schemas.microsoft.com/office/powerpoint/2010/main" xmlns="" val="1792374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DCCD61-643D-44A5-A450-3A42A50CBC1E}" type="datetimeFigureOut">
              <a:rPr lang="en-US" smtClean="0"/>
              <a:pPr/>
              <a:t>3/18/2020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2F0832-F084-422D-97D1-AF848F4F2C34}" type="slidenum">
              <a:rPr lang="en-US" smtClean="0"/>
              <a:pPr/>
              <a:t>‹#›</a:t>
            </a:fld>
            <a:endParaRPr lang="en-US"/>
          </a:p>
        </p:txBody>
      </p:sp>
    </p:spTree>
    <p:extLst>
      <p:ext uri="{BB962C8B-B14F-4D97-AF65-F5344CB8AC3E}">
        <p14:creationId xmlns:p14="http://schemas.microsoft.com/office/powerpoint/2010/main" xmlns="" val="39628572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0" y="16778"/>
            <a:ext cx="9144000" cy="1069514"/>
          </a:xfrm>
          <a:prstGeom prst="rect">
            <a:avLst/>
          </a:prstGeom>
        </p:spPr>
        <p:txBody>
          <a:bodyPr anchor="ctr"/>
          <a:lstStyle>
            <a:lvl1pPr>
              <a:defRPr b="1" baseline="0">
                <a:solidFill>
                  <a:schemeClr val="tx1">
                    <a:lumMod val="75000"/>
                    <a:lumOff val="25000"/>
                  </a:schemeClr>
                </a:solidFill>
                <a:latin typeface="Arial" pitchFamily="34" charset="0"/>
                <a:cs typeface="Arial" pitchFamily="34" charset="0"/>
              </a:defRPr>
            </a:lvl1pPr>
          </a:lstStyle>
          <a:p>
            <a:r>
              <a:rPr lang="en-US" altLang="ko-KR" dirty="0" smtClean="0"/>
              <a:t> Free PPT _ Click to add title</a:t>
            </a:r>
            <a:endParaRPr lang="ko-KR" altLang="en-US" dirty="0"/>
          </a:p>
        </p:txBody>
      </p:sp>
      <p:sp>
        <p:nvSpPr>
          <p:cNvPr id="3" name="Content Placeholder 2"/>
          <p:cNvSpPr>
            <a:spLocks noGrp="1"/>
          </p:cNvSpPr>
          <p:nvPr>
            <p:ph idx="1"/>
          </p:nvPr>
        </p:nvSpPr>
        <p:spPr>
          <a:xfrm>
            <a:off x="457200" y="1600201"/>
            <a:ext cx="8229600" cy="460648"/>
          </a:xfrm>
          <a:prstGeom prst="rect">
            <a:avLst/>
          </a:prstGeom>
        </p:spPr>
        <p:txBody>
          <a:bodyPr anchor="ctr"/>
          <a:lstStyle>
            <a:lvl1pPr marL="0" indent="0">
              <a:buNone/>
              <a:defRPr sz="2000">
                <a:solidFill>
                  <a:schemeClr val="tx1">
                    <a:lumMod val="75000"/>
                    <a:lumOff val="25000"/>
                  </a:schemeClr>
                </a:solidFill>
                <a:latin typeface="Arial" pitchFamily="34" charset="0"/>
                <a:cs typeface="Arial" pitchFamily="34" charset="0"/>
              </a:defRPr>
            </a:lvl1pPr>
          </a:lstStyle>
          <a:p>
            <a:pPr lvl="0"/>
            <a:r>
              <a:rPr lang="en-US" altLang="ko-KR" dirty="0" smtClean="0"/>
              <a:t>Click to edit Master text styles</a:t>
            </a:r>
          </a:p>
        </p:txBody>
      </p:sp>
      <p:sp>
        <p:nvSpPr>
          <p:cNvPr id="4" name="Content Placeholder 2"/>
          <p:cNvSpPr>
            <a:spLocks noGrp="1"/>
          </p:cNvSpPr>
          <p:nvPr>
            <p:ph idx="10"/>
          </p:nvPr>
        </p:nvSpPr>
        <p:spPr>
          <a:xfrm>
            <a:off x="467544" y="2276872"/>
            <a:ext cx="8229600" cy="3600400"/>
          </a:xfrm>
          <a:prstGeom prst="rect">
            <a:avLst/>
          </a:prstGeom>
        </p:spPr>
        <p:txBody>
          <a:bodyPr lIns="396000" anchor="t"/>
          <a:lstStyle>
            <a:lvl1pPr marL="0" indent="0">
              <a:buNone/>
              <a:defRPr sz="1400">
                <a:solidFill>
                  <a:schemeClr val="tx1">
                    <a:lumMod val="75000"/>
                    <a:lumOff val="25000"/>
                  </a:schemeClr>
                </a:solidFill>
                <a:latin typeface="Arial" pitchFamily="34" charset="0"/>
                <a:cs typeface="Arial" pitchFamily="34" charset="0"/>
              </a:defRPr>
            </a:lvl1pPr>
          </a:lstStyle>
          <a:p>
            <a:pPr lvl="0"/>
            <a:r>
              <a:rPr lang="en-US" altLang="ko-KR" dirty="0" smtClean="0"/>
              <a:t>Click to edit Master text styles</a:t>
            </a:r>
          </a:p>
        </p:txBody>
      </p:sp>
    </p:spTree>
    <p:extLst>
      <p:ext uri="{BB962C8B-B14F-4D97-AF65-F5344CB8AC3E}">
        <p14:creationId xmlns:p14="http://schemas.microsoft.com/office/powerpoint/2010/main" xmlns="" val="36940157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619672" y="0"/>
            <a:ext cx="7524328" cy="1069514"/>
          </a:xfrm>
          <a:prstGeom prst="rect">
            <a:avLst/>
          </a:prstGeom>
        </p:spPr>
        <p:txBody>
          <a:bodyPr anchor="ctr"/>
          <a:lstStyle>
            <a:lvl1pPr>
              <a:defRPr b="1" baseline="0">
                <a:solidFill>
                  <a:schemeClr val="tx1">
                    <a:lumMod val="75000"/>
                    <a:lumOff val="25000"/>
                  </a:schemeClr>
                </a:solidFill>
                <a:latin typeface="Arial" pitchFamily="34" charset="0"/>
                <a:cs typeface="Arial" pitchFamily="34" charset="0"/>
              </a:defRPr>
            </a:lvl1pPr>
          </a:lstStyle>
          <a:p>
            <a:r>
              <a:rPr lang="en-US" altLang="ko-KR" dirty="0" smtClean="0"/>
              <a:t>Free PPT _ Click to add title</a:t>
            </a:r>
            <a:endParaRPr lang="ko-KR" altLang="en-US" dirty="0"/>
          </a:p>
        </p:txBody>
      </p:sp>
      <p:sp>
        <p:nvSpPr>
          <p:cNvPr id="4" name="Content Placeholder 2"/>
          <p:cNvSpPr>
            <a:spLocks noGrp="1"/>
          </p:cNvSpPr>
          <p:nvPr>
            <p:ph idx="1"/>
          </p:nvPr>
        </p:nvSpPr>
        <p:spPr>
          <a:xfrm>
            <a:off x="2123728" y="1268760"/>
            <a:ext cx="6563072" cy="460648"/>
          </a:xfrm>
          <a:prstGeom prst="rect">
            <a:avLst/>
          </a:prstGeom>
        </p:spPr>
        <p:txBody>
          <a:bodyPr anchor="ctr"/>
          <a:lstStyle>
            <a:lvl1pPr marL="0" indent="0">
              <a:buNone/>
              <a:defRPr sz="2000">
                <a:solidFill>
                  <a:schemeClr val="tx1">
                    <a:lumMod val="75000"/>
                    <a:lumOff val="25000"/>
                  </a:schemeClr>
                </a:solidFill>
                <a:latin typeface="Arial" pitchFamily="34" charset="0"/>
                <a:cs typeface="Arial" pitchFamily="34" charset="0"/>
              </a:defRPr>
            </a:lvl1pPr>
          </a:lstStyle>
          <a:p>
            <a:pPr lvl="0"/>
            <a:r>
              <a:rPr lang="en-US" altLang="ko-KR" dirty="0" smtClean="0"/>
              <a:t>Click to edit Master text styles</a:t>
            </a:r>
          </a:p>
        </p:txBody>
      </p:sp>
      <p:sp>
        <p:nvSpPr>
          <p:cNvPr id="5" name="Content Placeholder 2"/>
          <p:cNvSpPr>
            <a:spLocks noGrp="1"/>
          </p:cNvSpPr>
          <p:nvPr>
            <p:ph idx="10"/>
          </p:nvPr>
        </p:nvSpPr>
        <p:spPr>
          <a:xfrm>
            <a:off x="2134072" y="1844824"/>
            <a:ext cx="6563072" cy="4147865"/>
          </a:xfrm>
          <a:prstGeom prst="rect">
            <a:avLst/>
          </a:prstGeom>
        </p:spPr>
        <p:txBody>
          <a:bodyPr lIns="396000" anchor="t"/>
          <a:lstStyle>
            <a:lvl1pPr marL="0" indent="0">
              <a:buNone/>
              <a:defRPr sz="1400">
                <a:solidFill>
                  <a:schemeClr val="tx1">
                    <a:lumMod val="75000"/>
                    <a:lumOff val="25000"/>
                  </a:schemeClr>
                </a:solidFill>
              </a:defRPr>
            </a:lvl1pPr>
          </a:lstStyle>
          <a:p>
            <a:pPr lvl="0"/>
            <a:r>
              <a:rPr lang="en-US" altLang="ko-KR" dirty="0" smtClean="0"/>
              <a:t>Click to edit Master text styles</a:t>
            </a:r>
          </a:p>
        </p:txBody>
      </p:sp>
    </p:spTree>
    <p:extLst>
      <p:ext uri="{BB962C8B-B14F-4D97-AF65-F5344CB8AC3E}">
        <p14:creationId xmlns:p14="http://schemas.microsoft.com/office/powerpoint/2010/main" xmlns="" val="23268185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18DCCD61-643D-44A5-A450-3A42A50CBC1E}" type="datetimeFigureOut">
              <a:rPr lang="en-US" smtClean="0"/>
              <a:pPr/>
              <a:t>3/18/2020</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3A2F0832-F084-422D-97D1-AF848F4F2C34}" type="slidenum">
              <a:rPr lang="en-US" smtClean="0"/>
              <a:pPr/>
              <a:t>‹#›</a:t>
            </a:fld>
            <a:endParaRPr lang="en-US"/>
          </a:p>
        </p:txBody>
      </p:sp>
    </p:spTree>
    <p:extLst>
      <p:ext uri="{BB962C8B-B14F-4D97-AF65-F5344CB8AC3E}">
        <p14:creationId xmlns:p14="http://schemas.microsoft.com/office/powerpoint/2010/main" xmlns="" val="9242866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8DCCD61-643D-44A5-A450-3A42A50CBC1E}" type="datetimeFigureOut">
              <a:rPr lang="en-US" smtClean="0"/>
              <a:pPr/>
              <a:t>3/18/2020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2F0832-F084-422D-97D1-AF848F4F2C34}" type="slidenum">
              <a:rPr lang="en-US" smtClean="0"/>
              <a:pPr/>
              <a:t>‹#›</a:t>
            </a:fld>
            <a:endParaRPr lang="en-US"/>
          </a:p>
        </p:txBody>
      </p:sp>
    </p:spTree>
    <p:extLst>
      <p:ext uri="{BB962C8B-B14F-4D97-AF65-F5344CB8AC3E}">
        <p14:creationId xmlns:p14="http://schemas.microsoft.com/office/powerpoint/2010/main" xmlns="" val="16560869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DCCD61-643D-44A5-A450-3A42A50CBC1E}" type="datetimeFigureOut">
              <a:rPr lang="en-US" smtClean="0"/>
              <a:pPr/>
              <a:t>3/18/2020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2F0832-F084-422D-97D1-AF848F4F2C34}" type="slidenum">
              <a:rPr lang="en-US" smtClean="0"/>
              <a:pPr/>
              <a:t>‹#›</a:t>
            </a:fld>
            <a:endParaRPr lang="en-US"/>
          </a:p>
        </p:txBody>
      </p:sp>
    </p:spTree>
    <p:extLst>
      <p:ext uri="{BB962C8B-B14F-4D97-AF65-F5344CB8AC3E}">
        <p14:creationId xmlns:p14="http://schemas.microsoft.com/office/powerpoint/2010/main" xmlns="" val="9242866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8DCCD61-643D-44A5-A450-3A42A50CBC1E}" type="datetimeFigureOut">
              <a:rPr lang="en-US" smtClean="0"/>
              <a:pPr/>
              <a:t>3/18/2020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2F0832-F084-422D-97D1-AF848F4F2C34}" type="slidenum">
              <a:rPr lang="en-US" smtClean="0"/>
              <a:pPr/>
              <a:t>‹#›</a:t>
            </a:fld>
            <a:endParaRPr lang="en-US"/>
          </a:p>
        </p:txBody>
      </p:sp>
    </p:spTree>
    <p:extLst>
      <p:ext uri="{BB962C8B-B14F-4D97-AF65-F5344CB8AC3E}">
        <p14:creationId xmlns:p14="http://schemas.microsoft.com/office/powerpoint/2010/main" xmlns="" val="32779332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8DCCD61-643D-44A5-A450-3A42A50CBC1E}" type="datetimeFigureOut">
              <a:rPr lang="en-US" smtClean="0"/>
              <a:pPr/>
              <a:t>3/18/2020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2F0832-F084-422D-97D1-AF848F4F2C34}" type="slidenum">
              <a:rPr lang="en-US" smtClean="0"/>
              <a:pPr/>
              <a:t>‹#›</a:t>
            </a:fld>
            <a:endParaRPr lang="en-US"/>
          </a:p>
        </p:txBody>
      </p:sp>
    </p:spTree>
    <p:extLst>
      <p:ext uri="{BB962C8B-B14F-4D97-AF65-F5344CB8AC3E}">
        <p14:creationId xmlns:p14="http://schemas.microsoft.com/office/powerpoint/2010/main" xmlns="" val="7787904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8DCCD61-643D-44A5-A450-3A42A50CBC1E}" type="datetimeFigureOut">
              <a:rPr lang="en-US" smtClean="0"/>
              <a:pPr/>
              <a:t>3/18/2020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A2F0832-F084-422D-97D1-AF848F4F2C34}" type="slidenum">
              <a:rPr lang="en-US" smtClean="0"/>
              <a:pPr/>
              <a:t>‹#›</a:t>
            </a:fld>
            <a:endParaRPr lang="en-US"/>
          </a:p>
        </p:txBody>
      </p:sp>
    </p:spTree>
    <p:extLst>
      <p:ext uri="{BB962C8B-B14F-4D97-AF65-F5344CB8AC3E}">
        <p14:creationId xmlns:p14="http://schemas.microsoft.com/office/powerpoint/2010/main" xmlns="" val="291981148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2.xml"/><Relationship Id="rId3" Type="http://schemas.openxmlformats.org/officeDocument/2006/relationships/slideLayout" Target="../slideLayouts/slideLayout7.xml"/><Relationship Id="rId7" Type="http://schemas.openxmlformats.org/officeDocument/2006/relationships/slideLayout" Target="../slideLayouts/slideLayout11.xml"/><Relationship Id="rId12" Type="http://schemas.openxmlformats.org/officeDocument/2006/relationships/theme" Target="../theme/theme2.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slideLayout" Target="../slideLayouts/slideLayout10.xml"/><Relationship Id="rId11" Type="http://schemas.openxmlformats.org/officeDocument/2006/relationships/slideLayout" Target="../slideLayouts/slideLayout15.xml"/><Relationship Id="rId5" Type="http://schemas.openxmlformats.org/officeDocument/2006/relationships/slideLayout" Target="../slideLayouts/slideLayout9.xml"/><Relationship Id="rId10" Type="http://schemas.openxmlformats.org/officeDocument/2006/relationships/slideLayout" Target="../slideLayouts/slideLayout14.xml"/><Relationship Id="rId4" Type="http://schemas.openxmlformats.org/officeDocument/2006/relationships/slideLayout" Target="../slideLayouts/slideLayout8.xml"/><Relationship Id="rId9"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4373382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73" r:id="rId4"/>
  </p:sldLayoutIdLst>
  <p:txStyles>
    <p:titleStyle>
      <a:lvl1pPr algn="l" defTabSz="914400" rtl="0" eaLnBrk="1" latinLnBrk="1" hangingPunct="1">
        <a:spcBef>
          <a:spcPct val="0"/>
        </a:spcBef>
        <a:buNone/>
        <a:defRPr sz="4000" b="1" kern="1200">
          <a:solidFill>
            <a:schemeClr val="tx1"/>
          </a:solidFill>
          <a:latin typeface="Arial" pitchFamily="34" charset="0"/>
          <a:ea typeface="+mj-ea"/>
          <a:cs typeface="Arial" pitchFamily="34" charset="0"/>
        </a:defRPr>
      </a:lvl1pPr>
    </p:titleStyle>
    <p:bodyStyle>
      <a:lvl1pPr marL="342900" indent="-342900" algn="l" defTabSz="914400" rtl="0" eaLnBrk="1" latinLnBrk="1"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8DCCD61-643D-44A5-A450-3A42A50CBC1E}" type="datetimeFigureOut">
              <a:rPr lang="en-US" smtClean="0"/>
              <a:pPr/>
              <a:t>3/18/2020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2F0832-F084-422D-97D1-AF848F4F2C34}" type="slidenum">
              <a:rPr lang="en-US" smtClean="0"/>
              <a:pPr/>
              <a:t>‹#›</a:t>
            </a:fld>
            <a:endParaRPr lang="en-US"/>
          </a:p>
        </p:txBody>
      </p:sp>
    </p:spTree>
    <p:extLst>
      <p:ext uri="{BB962C8B-B14F-4D97-AF65-F5344CB8AC3E}">
        <p14:creationId xmlns:p14="http://schemas.microsoft.com/office/powerpoint/2010/main" xmlns="" val="3286357357"/>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xml"/><Relationship Id="rId1" Type="http://schemas.openxmlformats.org/officeDocument/2006/relationships/slideLayout" Target="../slideLayouts/slideLayout9.xml"/><Relationship Id="rId4" Type="http://schemas.openxmlformats.org/officeDocument/2006/relationships/image" Target="../media/image9.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1.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10.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3.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10.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5.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3.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extBox 19"/>
          <p:cNvSpPr txBox="1"/>
          <p:nvPr/>
        </p:nvSpPr>
        <p:spPr>
          <a:xfrm>
            <a:off x="0" y="5373216"/>
            <a:ext cx="9144000" cy="954107"/>
          </a:xfrm>
          <a:prstGeom prst="rect">
            <a:avLst/>
          </a:prstGeom>
          <a:noFill/>
        </p:spPr>
        <p:txBody>
          <a:bodyPr wrap="square">
            <a:spAutoFit/>
          </a:bodyPr>
          <a:lstStyle/>
          <a:p>
            <a:pPr algn="ctr" fontAlgn="auto">
              <a:spcBef>
                <a:spcPts val="0"/>
              </a:spcBef>
              <a:spcAft>
                <a:spcPts val="0"/>
              </a:spcAft>
              <a:defRPr/>
            </a:pPr>
            <a:r>
              <a:rPr lang="tr-TR" altLang="ko-KR" sz="2800" b="1" dirty="0" smtClean="0">
                <a:solidFill>
                  <a:schemeClr val="tx1">
                    <a:lumMod val="75000"/>
                    <a:lumOff val="25000"/>
                  </a:schemeClr>
                </a:solidFill>
                <a:latin typeface="Arial" pitchFamily="34" charset="0"/>
                <a:cs typeface="Arial" pitchFamily="34" charset="0"/>
              </a:rPr>
              <a:t>Öğretim Görevlisi</a:t>
            </a:r>
          </a:p>
          <a:p>
            <a:pPr algn="ctr" fontAlgn="auto">
              <a:spcBef>
                <a:spcPts val="0"/>
              </a:spcBef>
              <a:spcAft>
                <a:spcPts val="0"/>
              </a:spcAft>
              <a:defRPr/>
            </a:pPr>
            <a:r>
              <a:rPr kumimoji="0" lang="tr-TR" altLang="ko-KR" sz="2800" b="1" dirty="0" smtClean="0">
                <a:solidFill>
                  <a:schemeClr val="tx1">
                    <a:lumMod val="75000"/>
                    <a:lumOff val="25000"/>
                  </a:schemeClr>
                </a:solidFill>
                <a:latin typeface="Arial" pitchFamily="34" charset="0"/>
                <a:cs typeface="Arial" pitchFamily="34" charset="0"/>
              </a:rPr>
              <a:t>Meltem </a:t>
            </a:r>
            <a:r>
              <a:rPr kumimoji="0" lang="tr-TR" altLang="ko-KR" sz="2800" b="1" dirty="0" err="1" smtClean="0">
                <a:solidFill>
                  <a:schemeClr val="tx1">
                    <a:lumMod val="75000"/>
                    <a:lumOff val="25000"/>
                  </a:schemeClr>
                </a:solidFill>
                <a:latin typeface="Arial" pitchFamily="34" charset="0"/>
                <a:cs typeface="Arial" pitchFamily="34" charset="0"/>
              </a:rPr>
              <a:t>Özduyan</a:t>
            </a:r>
            <a:r>
              <a:rPr kumimoji="0" lang="tr-TR" altLang="ko-KR" sz="2800" b="1" dirty="0" smtClean="0">
                <a:solidFill>
                  <a:schemeClr val="tx1">
                    <a:lumMod val="75000"/>
                    <a:lumOff val="25000"/>
                  </a:schemeClr>
                </a:solidFill>
                <a:latin typeface="Arial" pitchFamily="34" charset="0"/>
                <a:cs typeface="Arial" pitchFamily="34" charset="0"/>
              </a:rPr>
              <a:t> </a:t>
            </a:r>
            <a:r>
              <a:rPr kumimoji="0" lang="tr-TR" altLang="ko-KR" sz="2800" b="1" dirty="0" err="1" smtClean="0">
                <a:solidFill>
                  <a:schemeClr val="tx1">
                    <a:lumMod val="75000"/>
                    <a:lumOff val="25000"/>
                  </a:schemeClr>
                </a:solidFill>
                <a:latin typeface="Arial" pitchFamily="34" charset="0"/>
                <a:cs typeface="Arial" pitchFamily="34" charset="0"/>
              </a:rPr>
              <a:t>KılIÇ</a:t>
            </a:r>
            <a:r>
              <a:rPr kumimoji="0" lang="en-US" altLang="ko-KR" sz="2800" b="1" dirty="0" smtClean="0">
                <a:solidFill>
                  <a:schemeClr val="tx1">
                    <a:lumMod val="75000"/>
                    <a:lumOff val="25000"/>
                  </a:schemeClr>
                </a:solidFill>
                <a:latin typeface="Arial" pitchFamily="34" charset="0"/>
                <a:cs typeface="Arial" pitchFamily="34" charset="0"/>
              </a:rPr>
              <a:t>    </a:t>
            </a:r>
            <a:endParaRPr kumimoji="0" lang="en-US" altLang="ko-KR" sz="2800" b="1" dirty="0">
              <a:solidFill>
                <a:schemeClr val="tx1">
                  <a:lumMod val="75000"/>
                  <a:lumOff val="25000"/>
                </a:schemeClr>
              </a:solidFill>
              <a:latin typeface="Arial" pitchFamily="34" charset="0"/>
              <a:cs typeface="Arial" pitchFamily="34" charset="0"/>
            </a:endParaRPr>
          </a:p>
        </p:txBody>
      </p:sp>
      <p:sp>
        <p:nvSpPr>
          <p:cNvPr id="21" name="TextBox 1"/>
          <p:cNvSpPr txBox="1">
            <a:spLocks noChangeArrowheads="1"/>
          </p:cNvSpPr>
          <p:nvPr/>
        </p:nvSpPr>
        <p:spPr bwMode="auto">
          <a:xfrm>
            <a:off x="0" y="4653136"/>
            <a:ext cx="9144000" cy="707886"/>
          </a:xfrm>
          <a:prstGeom prst="rect">
            <a:avLst/>
          </a:prstGeom>
          <a:noFill/>
          <a:ln w="9525">
            <a:noFill/>
            <a:miter lim="800000"/>
            <a:headEnd/>
            <a:tailEnd/>
          </a:ln>
        </p:spPr>
        <p:txBody>
          <a:bodyPr wrap="square">
            <a:spAutoFit/>
          </a:bodyPr>
          <a:lstStyle/>
          <a:p>
            <a:pPr algn="ctr"/>
            <a:r>
              <a:rPr lang="tr-TR" altLang="ko-KR" sz="4000" b="1" dirty="0" smtClean="0">
                <a:solidFill>
                  <a:schemeClr val="tx1">
                    <a:lumMod val="75000"/>
                    <a:lumOff val="25000"/>
                  </a:schemeClr>
                </a:solidFill>
                <a:latin typeface="Arial" pitchFamily="34" charset="0"/>
                <a:ea typeface="맑은 고딕" pitchFamily="50" charset="-127"/>
                <a:cs typeface="Arial" pitchFamily="34" charset="0"/>
              </a:rPr>
              <a:t>İLAÇ UYGULAMA </a:t>
            </a:r>
            <a:endParaRPr lang="en-US" altLang="ko-KR" sz="4000" b="1" dirty="0" smtClean="0">
              <a:solidFill>
                <a:schemeClr val="tx1">
                  <a:lumMod val="75000"/>
                  <a:lumOff val="25000"/>
                </a:schemeClr>
              </a:solidFill>
              <a:latin typeface="Arial" pitchFamily="34" charset="0"/>
              <a:ea typeface="맑은 고딕" pitchFamily="50" charset="-127"/>
              <a:cs typeface="Arial" pitchFamily="34" charset="0"/>
            </a:endParaRPr>
          </a:p>
        </p:txBody>
      </p:sp>
    </p:spTree>
    <p:extLst>
      <p:ext uri="{BB962C8B-B14F-4D97-AF65-F5344CB8AC3E}">
        <p14:creationId xmlns:p14="http://schemas.microsoft.com/office/powerpoint/2010/main" xmlns="" val="19412217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İlaç Hesaplama - Örnek</a:t>
            </a:r>
            <a:endParaRPr lang="tr-TR" dirty="0"/>
          </a:p>
        </p:txBody>
      </p:sp>
      <p:sp>
        <p:nvSpPr>
          <p:cNvPr id="3" name="İçerik Yer Tutucusu 2"/>
          <p:cNvSpPr>
            <a:spLocks noGrp="1"/>
          </p:cNvSpPr>
          <p:nvPr>
            <p:ph idx="1"/>
          </p:nvPr>
        </p:nvSpPr>
        <p:spPr/>
        <p:txBody>
          <a:bodyPr/>
          <a:lstStyle/>
          <a:p>
            <a:pPr algn="just">
              <a:lnSpc>
                <a:spcPct val="150000"/>
              </a:lnSpc>
            </a:pPr>
            <a:r>
              <a:rPr lang="tr-TR" dirty="0"/>
              <a:t>50 mg/2 ml olduğu bilinen </a:t>
            </a:r>
            <a:r>
              <a:rPr lang="tr-TR" dirty="0" smtClean="0"/>
              <a:t>X ampul formunda ilacı 10 ml olacak şekilde SF ile </a:t>
            </a:r>
            <a:r>
              <a:rPr lang="tr-TR" dirty="0" err="1" smtClean="0"/>
              <a:t>dilüe</a:t>
            </a:r>
            <a:r>
              <a:rPr lang="tr-TR" dirty="0" smtClean="0"/>
              <a:t> edilirse, ml’de </a:t>
            </a:r>
            <a:r>
              <a:rPr lang="tr-TR" dirty="0"/>
              <a:t>kaç mg </a:t>
            </a:r>
            <a:r>
              <a:rPr lang="tr-TR" dirty="0" smtClean="0"/>
              <a:t>X ilacından elde edilir </a:t>
            </a:r>
            <a:r>
              <a:rPr lang="tr-TR" dirty="0"/>
              <a:t>?</a:t>
            </a:r>
          </a:p>
        </p:txBody>
      </p:sp>
    </p:spTree>
    <p:extLst>
      <p:ext uri="{BB962C8B-B14F-4D97-AF65-F5344CB8AC3E}">
        <p14:creationId xmlns:p14="http://schemas.microsoft.com/office/powerpoint/2010/main" xmlns="" val="8235078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İlaç Hesaplama - Örnek</a:t>
            </a:r>
            <a:endParaRPr lang="tr-TR" dirty="0"/>
          </a:p>
        </p:txBody>
      </p:sp>
      <p:sp>
        <p:nvSpPr>
          <p:cNvPr id="3" name="İçerik Yer Tutucusu 2"/>
          <p:cNvSpPr>
            <a:spLocks noGrp="1"/>
          </p:cNvSpPr>
          <p:nvPr>
            <p:ph idx="1"/>
          </p:nvPr>
        </p:nvSpPr>
        <p:spPr/>
        <p:txBody>
          <a:bodyPr/>
          <a:lstStyle/>
          <a:p>
            <a:pPr algn="just">
              <a:lnSpc>
                <a:spcPct val="150000"/>
              </a:lnSpc>
            </a:pPr>
            <a:r>
              <a:rPr lang="tr-TR" dirty="0" smtClean="0"/>
              <a:t>500 mg X </a:t>
            </a:r>
            <a:r>
              <a:rPr lang="tr-TR" dirty="0" err="1" smtClean="0"/>
              <a:t>flakon</a:t>
            </a:r>
            <a:r>
              <a:rPr lang="tr-TR" dirty="0" smtClean="0"/>
              <a:t> formdaki sıvı ilaç, 2*1gr olarak istem yapılmıştır. İlacı nasıl hazırlarsınız?</a:t>
            </a:r>
            <a:endParaRPr lang="tr-TR" dirty="0"/>
          </a:p>
        </p:txBody>
      </p:sp>
    </p:spTree>
    <p:extLst>
      <p:ext uri="{BB962C8B-B14F-4D97-AF65-F5344CB8AC3E}">
        <p14:creationId xmlns:p14="http://schemas.microsoft.com/office/powerpoint/2010/main" xmlns="" val="31074533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İlaç Hesaplama - Örnek</a:t>
            </a:r>
            <a:endParaRPr lang="tr-TR" dirty="0"/>
          </a:p>
        </p:txBody>
      </p:sp>
      <p:sp>
        <p:nvSpPr>
          <p:cNvPr id="3" name="İçerik Yer Tutucusu 2"/>
          <p:cNvSpPr>
            <a:spLocks noGrp="1"/>
          </p:cNvSpPr>
          <p:nvPr>
            <p:ph idx="1"/>
          </p:nvPr>
        </p:nvSpPr>
        <p:spPr/>
        <p:txBody>
          <a:bodyPr/>
          <a:lstStyle/>
          <a:p>
            <a:pPr algn="just">
              <a:lnSpc>
                <a:spcPct val="150000"/>
              </a:lnSpc>
            </a:pPr>
            <a:r>
              <a:rPr lang="tr-TR" dirty="0"/>
              <a:t>500 mg X </a:t>
            </a:r>
            <a:r>
              <a:rPr lang="tr-TR" dirty="0" smtClean="0"/>
              <a:t>toz ilaç formundaki </a:t>
            </a:r>
            <a:r>
              <a:rPr lang="tr-TR" dirty="0" err="1" smtClean="0"/>
              <a:t>flakon</a:t>
            </a:r>
            <a:r>
              <a:rPr lang="tr-TR" dirty="0" smtClean="0"/>
              <a:t> ilaç</a:t>
            </a:r>
            <a:r>
              <a:rPr lang="tr-TR" dirty="0"/>
              <a:t>, </a:t>
            </a:r>
            <a:r>
              <a:rPr lang="tr-TR" dirty="0" smtClean="0"/>
              <a:t>2*250 mg </a:t>
            </a:r>
            <a:r>
              <a:rPr lang="tr-TR" dirty="0"/>
              <a:t>olarak istem yapılmıştır. İlacı nasıl hazırlarsınız?</a:t>
            </a:r>
          </a:p>
          <a:p>
            <a:endParaRPr lang="tr-TR" dirty="0"/>
          </a:p>
        </p:txBody>
      </p:sp>
    </p:spTree>
    <p:extLst>
      <p:ext uri="{BB962C8B-B14F-4D97-AF65-F5344CB8AC3E}">
        <p14:creationId xmlns:p14="http://schemas.microsoft.com/office/powerpoint/2010/main" xmlns="" val="13699713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smtClean="0"/>
              <a:t>İlaç Hesaplama - Örnek</a:t>
            </a:r>
            <a:endParaRPr lang="tr-TR"/>
          </a:p>
        </p:txBody>
      </p:sp>
      <p:sp>
        <p:nvSpPr>
          <p:cNvPr id="3" name="2 İçerik Yer Tutucusu"/>
          <p:cNvSpPr>
            <a:spLocks noGrp="1"/>
          </p:cNvSpPr>
          <p:nvPr>
            <p:ph idx="1"/>
          </p:nvPr>
        </p:nvSpPr>
        <p:spPr/>
        <p:txBody>
          <a:bodyPr/>
          <a:lstStyle/>
          <a:p>
            <a:pPr algn="just">
              <a:lnSpc>
                <a:spcPct val="150000"/>
              </a:lnSpc>
            </a:pPr>
            <a:r>
              <a:rPr lang="tr-TR" dirty="0" smtClean="0"/>
              <a:t>500 mg dozundaki toz formdaki Y ilacı, 4*350 mg olarak istem yapılmıştır. (İlacın sulandırıcısı 4.5 ml, toz hacmi 0.5 </a:t>
            </a:r>
            <a:r>
              <a:rPr lang="tr-TR" dirty="0" err="1" smtClean="0"/>
              <a:t>ml’dir</a:t>
            </a:r>
            <a:r>
              <a:rPr lang="tr-TR" dirty="0" smtClean="0"/>
              <a:t>.) İlacı nasıl hazırlarsınız?</a:t>
            </a:r>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Ampulden İlaç Hazırlama</a:t>
            </a:r>
            <a:endParaRPr lang="tr-TR" dirty="0"/>
          </a:p>
        </p:txBody>
      </p:sp>
      <p:sp>
        <p:nvSpPr>
          <p:cNvPr id="6" name="Metin Yer Tutucusu 5"/>
          <p:cNvSpPr>
            <a:spLocks noGrp="1"/>
          </p:cNvSpPr>
          <p:nvPr>
            <p:ph type="body" idx="1"/>
          </p:nvPr>
        </p:nvSpPr>
        <p:spPr/>
        <p:txBody>
          <a:bodyPr/>
          <a:lstStyle/>
          <a:p>
            <a:endParaRPr lang="tr-TR" dirty="0"/>
          </a:p>
        </p:txBody>
      </p:sp>
      <p:pic>
        <p:nvPicPr>
          <p:cNvPr id="10" name="İçerik Yer Tutucusu 9"/>
          <p:cNvPicPr>
            <a:picLocks noGrp="1" noChangeAspect="1"/>
          </p:cNvPicPr>
          <p:nvPr>
            <p:ph sz="half" idx="2"/>
          </p:nvPr>
        </p:nvPicPr>
        <p:blipFill>
          <a:blip r:embed="rId3" cstate="print">
            <a:extLst>
              <a:ext uri="{28A0092B-C50C-407E-A947-70E740481C1C}">
                <a14:useLocalDpi xmlns:a14="http://schemas.microsoft.com/office/drawing/2010/main" xmlns="" val="0"/>
              </a:ext>
            </a:extLst>
          </a:blip>
          <a:stretch>
            <a:fillRect/>
          </a:stretch>
        </p:blipFill>
        <p:spPr>
          <a:xfrm>
            <a:off x="457200" y="1535113"/>
            <a:ext cx="4040188" cy="4702199"/>
          </a:xfrm>
        </p:spPr>
      </p:pic>
      <p:sp>
        <p:nvSpPr>
          <p:cNvPr id="8" name="Metin Yer Tutucusu 7"/>
          <p:cNvSpPr>
            <a:spLocks noGrp="1"/>
          </p:cNvSpPr>
          <p:nvPr>
            <p:ph type="body" sz="quarter" idx="3"/>
          </p:nvPr>
        </p:nvSpPr>
        <p:spPr/>
        <p:txBody>
          <a:bodyPr/>
          <a:lstStyle/>
          <a:p>
            <a:endParaRPr lang="tr-TR" dirty="0"/>
          </a:p>
        </p:txBody>
      </p:sp>
      <p:pic>
        <p:nvPicPr>
          <p:cNvPr id="2050" name="Picture 2"/>
          <p:cNvPicPr>
            <a:picLocks noGrp="1" noChangeAspect="1" noChangeArrowheads="1"/>
          </p:cNvPicPr>
          <p:nvPr>
            <p:ph sz="quarter" idx="4"/>
          </p:nvPr>
        </p:nvPicPr>
        <p:blipFill>
          <a:blip r:embed="rId4" cstate="print"/>
          <a:srcRect/>
          <a:stretch>
            <a:fillRect/>
          </a:stretch>
        </p:blipFill>
        <p:spPr bwMode="auto">
          <a:xfrm>
            <a:off x="4644008" y="1484784"/>
            <a:ext cx="4104456" cy="4752528"/>
          </a:xfrm>
          <a:prstGeom prst="rect">
            <a:avLst/>
          </a:prstGeom>
          <a:noFill/>
          <a:ln w="9525">
            <a:noFill/>
            <a:miter lim="800000"/>
            <a:headEnd/>
            <a:tailEnd/>
          </a:ln>
        </p:spPr>
      </p:pic>
    </p:spTree>
    <p:extLst>
      <p:ext uri="{BB962C8B-B14F-4D97-AF65-F5344CB8AC3E}">
        <p14:creationId xmlns:p14="http://schemas.microsoft.com/office/powerpoint/2010/main" xmlns="" val="28767527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Başlık"/>
          <p:cNvSpPr>
            <a:spLocks noGrp="1"/>
          </p:cNvSpPr>
          <p:nvPr>
            <p:ph type="title"/>
          </p:nvPr>
        </p:nvSpPr>
        <p:spPr/>
        <p:txBody>
          <a:bodyPr/>
          <a:lstStyle/>
          <a:p>
            <a:r>
              <a:rPr lang="tr-TR" dirty="0" smtClean="0"/>
              <a:t>Ampulden İlaç Hazırlama</a:t>
            </a:r>
            <a:endParaRPr lang="tr-TR" dirty="0"/>
          </a:p>
        </p:txBody>
      </p:sp>
      <p:graphicFrame>
        <p:nvGraphicFramePr>
          <p:cNvPr id="9" name="8 İçerik Yer Tutucusu"/>
          <p:cNvGraphicFramePr>
            <a:graphicFrameLocks noGrp="1"/>
          </p:cNvGraphicFramePr>
          <p:nvPr>
            <p:ph idx="1"/>
          </p:nvPr>
        </p:nvGraphicFramePr>
        <p:xfrm>
          <a:off x="457200" y="1600200"/>
          <a:ext cx="8229600" cy="4473732"/>
        </p:xfrm>
        <a:graphic>
          <a:graphicData uri="http://schemas.openxmlformats.org/drawingml/2006/table">
            <a:tbl>
              <a:tblPr firstRow="1" bandRow="1">
                <a:tableStyleId>{5940675A-B579-460E-94D1-54222C63F5DA}</a:tableStyleId>
              </a:tblPr>
              <a:tblGrid>
                <a:gridCol w="4114800"/>
                <a:gridCol w="4114800"/>
              </a:tblGrid>
              <a:tr h="509788">
                <a:tc>
                  <a:txBody>
                    <a:bodyPr/>
                    <a:lstStyle/>
                    <a:p>
                      <a:pPr algn="ctr">
                        <a:lnSpc>
                          <a:spcPct val="107000"/>
                        </a:lnSpc>
                        <a:spcAft>
                          <a:spcPts val="0"/>
                        </a:spcAft>
                      </a:pPr>
                      <a:r>
                        <a:rPr lang="tr-TR" sz="1400" b="1" dirty="0">
                          <a:latin typeface="Times New Roman"/>
                          <a:ea typeface="Calibri"/>
                          <a:cs typeface="Times New Roman"/>
                        </a:rPr>
                        <a:t>UYGULAMA BASAMAKLARI</a:t>
                      </a:r>
                      <a:endParaRPr lang="tr-TR" sz="1400" dirty="0">
                        <a:latin typeface="Calibri"/>
                        <a:ea typeface="Calibri"/>
                        <a:cs typeface="Times New Roman"/>
                      </a:endParaRPr>
                    </a:p>
                  </a:txBody>
                  <a:tcPr marL="68580" marR="68580" marT="0" marB="0"/>
                </a:tc>
                <a:tc>
                  <a:txBody>
                    <a:bodyPr/>
                    <a:lstStyle/>
                    <a:p>
                      <a:pPr algn="ctr">
                        <a:lnSpc>
                          <a:spcPct val="107000"/>
                        </a:lnSpc>
                        <a:spcAft>
                          <a:spcPts val="0"/>
                        </a:spcAft>
                      </a:pPr>
                      <a:r>
                        <a:rPr lang="tr-TR" sz="1400" b="1" dirty="0">
                          <a:latin typeface="Times New Roman"/>
                          <a:ea typeface="Calibri"/>
                          <a:cs typeface="Times New Roman"/>
                        </a:rPr>
                        <a:t>GEREKÇE</a:t>
                      </a:r>
                      <a:endParaRPr lang="tr-TR" sz="1400" dirty="0">
                        <a:latin typeface="Calibri"/>
                        <a:ea typeface="Calibri"/>
                        <a:cs typeface="Times New Roman"/>
                      </a:endParaRPr>
                    </a:p>
                  </a:txBody>
                  <a:tcPr marL="68580" marR="68580" marT="0" marB="0"/>
                </a:tc>
              </a:tr>
              <a:tr h="650503">
                <a:tc>
                  <a:txBody>
                    <a:bodyPr/>
                    <a:lstStyle/>
                    <a:p>
                      <a:pPr algn="just">
                        <a:lnSpc>
                          <a:spcPct val="115000"/>
                        </a:lnSpc>
                        <a:spcAft>
                          <a:spcPts val="0"/>
                        </a:spcAft>
                      </a:pPr>
                      <a:r>
                        <a:rPr lang="tr-TR" sz="1400" b="1" dirty="0">
                          <a:latin typeface="Times New Roman"/>
                          <a:ea typeface="Calibri"/>
                          <a:cs typeface="Times New Roman"/>
                        </a:rPr>
                        <a:t>Araç- Gereçler:</a:t>
                      </a:r>
                      <a:r>
                        <a:rPr lang="tr-TR" sz="1400" dirty="0">
                          <a:latin typeface="Times New Roman"/>
                          <a:ea typeface="Calibri"/>
                          <a:cs typeface="Times New Roman"/>
                        </a:rPr>
                        <a:t> -İstem edilen ampul formunda ilaç       -Steril enjektör      </a:t>
                      </a:r>
                      <a:endParaRPr lang="tr-TR" sz="1400" dirty="0">
                        <a:latin typeface="Calibri"/>
                        <a:ea typeface="Calibri"/>
                        <a:cs typeface="Times New Roman"/>
                      </a:endParaRPr>
                    </a:p>
                    <a:p>
                      <a:pPr algn="just">
                        <a:lnSpc>
                          <a:spcPct val="115000"/>
                        </a:lnSpc>
                        <a:spcAft>
                          <a:spcPts val="0"/>
                        </a:spcAft>
                      </a:pPr>
                      <a:r>
                        <a:rPr lang="tr-TR" sz="1400" dirty="0">
                          <a:latin typeface="Times New Roman"/>
                          <a:ea typeface="Calibri"/>
                          <a:cs typeface="Times New Roman"/>
                        </a:rPr>
                        <a:t> </a:t>
                      </a:r>
                      <a:r>
                        <a:rPr lang="tr-TR" sz="1400" dirty="0" smtClean="0">
                          <a:latin typeface="Times New Roman"/>
                          <a:ea typeface="Calibri"/>
                          <a:cs typeface="Times New Roman"/>
                        </a:rPr>
                        <a:t>-</a:t>
                      </a:r>
                      <a:r>
                        <a:rPr lang="tr-TR" sz="1400" dirty="0">
                          <a:latin typeface="Times New Roman"/>
                          <a:ea typeface="Calibri"/>
                          <a:cs typeface="Times New Roman"/>
                        </a:rPr>
                        <a:t>Küçük gazlı bez                                   </a:t>
                      </a:r>
                      <a:endParaRPr lang="tr-TR" sz="1400" dirty="0" smtClean="0">
                        <a:latin typeface="Times New Roman"/>
                        <a:ea typeface="Calibri"/>
                        <a:cs typeface="Times New Roman"/>
                      </a:endParaRPr>
                    </a:p>
                    <a:p>
                      <a:pPr algn="just">
                        <a:lnSpc>
                          <a:spcPct val="115000"/>
                        </a:lnSpc>
                        <a:spcAft>
                          <a:spcPts val="0"/>
                        </a:spcAft>
                      </a:pPr>
                      <a:r>
                        <a:rPr lang="tr-TR" sz="1400" dirty="0" smtClean="0">
                          <a:latin typeface="Times New Roman"/>
                          <a:ea typeface="Calibri"/>
                          <a:cs typeface="Times New Roman"/>
                        </a:rPr>
                        <a:t>-</a:t>
                      </a:r>
                      <a:r>
                        <a:rPr lang="tr-TR" sz="1400" dirty="0">
                          <a:latin typeface="Times New Roman"/>
                          <a:ea typeface="Calibri"/>
                          <a:cs typeface="Times New Roman"/>
                        </a:rPr>
                        <a:t>Bilgisayarlı/Standart İlaç Kaydı</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endParaRPr lang="tr-TR" sz="1400">
                        <a:latin typeface="Times New Roman"/>
                        <a:ea typeface="Calibri"/>
                        <a:cs typeface="Times New Roman"/>
                      </a:endParaRPr>
                    </a:p>
                  </a:txBody>
                  <a:tcPr marL="68580" marR="68580" marT="0" marB="0"/>
                </a:tc>
              </a:tr>
              <a:tr h="867338">
                <a:tc>
                  <a:txBody>
                    <a:bodyPr/>
                    <a:lstStyle/>
                    <a:p>
                      <a:pPr algn="just">
                        <a:lnSpc>
                          <a:spcPct val="115000"/>
                        </a:lnSpc>
                        <a:spcAft>
                          <a:spcPts val="0"/>
                        </a:spcAft>
                      </a:pPr>
                      <a:r>
                        <a:rPr lang="tr-TR" sz="1400">
                          <a:latin typeface="Times New Roman"/>
                          <a:ea typeface="Calibri"/>
                          <a:cs typeface="Times New Roman"/>
                        </a:rPr>
                        <a:t>İstem yapılan ilaçlar kontrol edilerek hazırlanır. Doktor isteminde belirgin olmayan noktalar açığa kavuşturulur. Hasta dosyasından hastanın alerjileri kontrol edilir. İlacın ne olduğu, hasta için uygunluğu, güvenli doz aralığı, ilacın beklenen yan etkileri değerlendirilir.</a:t>
                      </a:r>
                      <a:endParaRPr lang="tr-TR" sz="140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Bu karşılaştırma doktor isteminin alınması sırasında ortaya çıkabilecek hataların belirlenmesini sağlar. İlacın hasta için tedavi edici etkisi/yan etkisinin ortaya çıkma durumunu kontrol etmede yardımcı olur.  </a:t>
                      </a:r>
                      <a:endParaRPr lang="tr-TR" sz="1400">
                        <a:latin typeface="Calibri"/>
                        <a:ea typeface="Calibri"/>
                        <a:cs typeface="Times New Roman"/>
                      </a:endParaRPr>
                    </a:p>
                  </a:txBody>
                  <a:tcPr marL="68580" marR="68580" marT="0" marB="0"/>
                </a:tc>
              </a:tr>
              <a:tr h="509788">
                <a:tc>
                  <a:txBody>
                    <a:bodyPr/>
                    <a:lstStyle/>
                    <a:p>
                      <a:pPr algn="just">
                        <a:lnSpc>
                          <a:spcPct val="115000"/>
                        </a:lnSpc>
                        <a:spcAft>
                          <a:spcPts val="0"/>
                        </a:spcAft>
                      </a:pPr>
                      <a:r>
                        <a:rPr lang="tr-TR" sz="1400">
                          <a:latin typeface="Times New Roman"/>
                          <a:ea typeface="Calibri"/>
                          <a:cs typeface="Times New Roman"/>
                        </a:rPr>
                        <a:t>El hijyeni sağlanır.</a:t>
                      </a:r>
                      <a:endParaRPr lang="tr-TR" sz="140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Mikroorganizmaların yayılımını önler.</a:t>
                      </a:r>
                      <a:endParaRPr lang="tr-TR" sz="1400">
                        <a:latin typeface="Calibri"/>
                        <a:ea typeface="Calibri"/>
                        <a:cs typeface="Times New Roman"/>
                      </a:endParaRPr>
                    </a:p>
                  </a:txBody>
                  <a:tcPr marL="68580" marR="68580" marT="0" marB="0"/>
                </a:tc>
              </a:tr>
              <a:tr h="509788">
                <a:tc>
                  <a:txBody>
                    <a:bodyPr/>
                    <a:lstStyle/>
                    <a:p>
                      <a:pPr algn="just">
                        <a:lnSpc>
                          <a:spcPct val="115000"/>
                        </a:lnSpc>
                        <a:spcAft>
                          <a:spcPts val="0"/>
                        </a:spcAft>
                      </a:pPr>
                      <a:r>
                        <a:rPr lang="tr-TR" sz="1400">
                          <a:latin typeface="Times New Roman"/>
                          <a:ea typeface="Calibri"/>
                          <a:cs typeface="Times New Roman"/>
                        </a:rPr>
                        <a:t>İlaç tedavi odasında hazırlanır.</a:t>
                      </a:r>
                      <a:endParaRPr lang="tr-TR" sz="140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Bu düzenleme hataları önler ve zaman tasarrufu sağlar.</a:t>
                      </a:r>
                      <a:endParaRPr lang="tr-TR" sz="1400">
                        <a:latin typeface="Calibri"/>
                        <a:ea typeface="Calibri"/>
                        <a:cs typeface="Times New Roman"/>
                      </a:endParaRPr>
                    </a:p>
                  </a:txBody>
                  <a:tcPr marL="68580" marR="68580" marT="0" marB="0"/>
                </a:tc>
              </a:tr>
              <a:tr h="509788">
                <a:tc>
                  <a:txBody>
                    <a:bodyPr/>
                    <a:lstStyle/>
                    <a:p>
                      <a:pPr algn="just">
                        <a:lnSpc>
                          <a:spcPct val="115000"/>
                        </a:lnSpc>
                        <a:spcAft>
                          <a:spcPts val="0"/>
                        </a:spcAft>
                      </a:pPr>
                      <a:r>
                        <a:rPr lang="tr-TR" sz="1400">
                          <a:latin typeface="Times New Roman"/>
                          <a:ea typeface="Calibri"/>
                          <a:cs typeface="Times New Roman"/>
                        </a:rPr>
                        <a:t>İlaç arabası, dolabı ya da çekmecesi açılır, bilgisayar destekli bir ilaç yönetim sistemi varsa şifre ile giriş yapılır.</a:t>
                      </a:r>
                      <a:endParaRPr lang="tr-TR" sz="1400">
                        <a:latin typeface="Calibri"/>
                        <a:ea typeface="Calibri"/>
                        <a:cs typeface="Times New Roman"/>
                      </a:endParaRPr>
                    </a:p>
                  </a:txBody>
                  <a:tcPr marL="68580" marR="68580" marT="0" marB="0"/>
                </a:tc>
                <a:tc>
                  <a:txBody>
                    <a:bodyPr/>
                    <a:lstStyle/>
                    <a:p>
                      <a:pPr>
                        <a:lnSpc>
                          <a:spcPct val="107000"/>
                        </a:lnSpc>
                        <a:spcAft>
                          <a:spcPts val="0"/>
                        </a:spcAft>
                      </a:pPr>
                      <a:r>
                        <a:rPr lang="tr-TR" sz="1400" dirty="0">
                          <a:latin typeface="Times New Roman"/>
                          <a:ea typeface="Calibri"/>
                          <a:cs typeface="Times New Roman"/>
                        </a:rPr>
                        <a:t>İlaç arabalarının ya da çekmecelerinin kapalı tutulması hastaya ait ilaçların güvenliğini sağlar.  </a:t>
                      </a:r>
                      <a:endParaRPr lang="tr-TR" sz="1400" dirty="0">
                        <a:latin typeface="Calibri"/>
                        <a:ea typeface="Calibri"/>
                        <a:cs typeface="Times New Roman"/>
                      </a:endParaRPr>
                    </a:p>
                  </a:txBody>
                  <a:tcPr marL="68580" marR="68580" marT="0" marB="0"/>
                </a:tc>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Başlık"/>
          <p:cNvSpPr>
            <a:spLocks noGrp="1"/>
          </p:cNvSpPr>
          <p:nvPr>
            <p:ph type="title"/>
          </p:nvPr>
        </p:nvSpPr>
        <p:spPr/>
        <p:txBody>
          <a:bodyPr/>
          <a:lstStyle/>
          <a:p>
            <a:r>
              <a:rPr lang="tr-TR" dirty="0" smtClean="0"/>
              <a:t>Ampulden İlaç Hazırlama</a:t>
            </a:r>
            <a:endParaRPr lang="tr-TR" dirty="0"/>
          </a:p>
        </p:txBody>
      </p:sp>
      <p:graphicFrame>
        <p:nvGraphicFramePr>
          <p:cNvPr id="9" name="8 İçerik Yer Tutucusu"/>
          <p:cNvGraphicFramePr>
            <a:graphicFrameLocks noGrp="1"/>
          </p:cNvGraphicFramePr>
          <p:nvPr>
            <p:ph idx="1"/>
          </p:nvPr>
        </p:nvGraphicFramePr>
        <p:xfrm>
          <a:off x="457200" y="1600200"/>
          <a:ext cx="8229600" cy="4235905"/>
        </p:xfrm>
        <a:graphic>
          <a:graphicData uri="http://schemas.openxmlformats.org/drawingml/2006/table">
            <a:tbl>
              <a:tblPr firstRow="1" bandRow="1">
                <a:tableStyleId>{5940675A-B579-460E-94D1-54222C63F5DA}</a:tableStyleId>
              </a:tblPr>
              <a:tblGrid>
                <a:gridCol w="4114800"/>
                <a:gridCol w="4114800"/>
              </a:tblGrid>
              <a:tr h="509788">
                <a:tc>
                  <a:txBody>
                    <a:bodyPr/>
                    <a:lstStyle/>
                    <a:p>
                      <a:pPr algn="ctr">
                        <a:lnSpc>
                          <a:spcPct val="107000"/>
                        </a:lnSpc>
                        <a:spcAft>
                          <a:spcPts val="0"/>
                        </a:spcAft>
                      </a:pPr>
                      <a:r>
                        <a:rPr lang="tr-TR" sz="1400" b="1" dirty="0">
                          <a:latin typeface="Times New Roman"/>
                          <a:ea typeface="Calibri"/>
                          <a:cs typeface="Times New Roman"/>
                        </a:rPr>
                        <a:t>UYGULAMA BASAMAKLARI</a:t>
                      </a:r>
                      <a:endParaRPr lang="tr-TR" sz="1400" dirty="0">
                        <a:latin typeface="Calibri"/>
                        <a:ea typeface="Calibri"/>
                        <a:cs typeface="Times New Roman"/>
                      </a:endParaRPr>
                    </a:p>
                  </a:txBody>
                  <a:tcPr marL="68580" marR="68580" marT="0" marB="0"/>
                </a:tc>
                <a:tc>
                  <a:txBody>
                    <a:bodyPr/>
                    <a:lstStyle/>
                    <a:p>
                      <a:pPr algn="ctr">
                        <a:lnSpc>
                          <a:spcPct val="107000"/>
                        </a:lnSpc>
                        <a:spcAft>
                          <a:spcPts val="0"/>
                        </a:spcAft>
                      </a:pPr>
                      <a:r>
                        <a:rPr lang="tr-TR" sz="1400" b="1" dirty="0">
                          <a:latin typeface="Times New Roman"/>
                          <a:ea typeface="Calibri"/>
                          <a:cs typeface="Times New Roman"/>
                        </a:rPr>
                        <a:t>GEREKÇE</a:t>
                      </a:r>
                      <a:endParaRPr lang="tr-TR" sz="1400" dirty="0">
                        <a:latin typeface="Calibri"/>
                        <a:ea typeface="Calibri"/>
                        <a:cs typeface="Times New Roman"/>
                      </a:endParaRPr>
                    </a:p>
                  </a:txBody>
                  <a:tcPr marL="68580" marR="68580" marT="0" marB="0"/>
                </a:tc>
              </a:tr>
              <a:tr h="650503">
                <a:tc>
                  <a:txBody>
                    <a:bodyPr/>
                    <a:lstStyle/>
                    <a:p>
                      <a:pPr algn="just">
                        <a:lnSpc>
                          <a:spcPct val="115000"/>
                        </a:lnSpc>
                        <a:spcAft>
                          <a:spcPts val="0"/>
                        </a:spcAft>
                      </a:pPr>
                      <a:r>
                        <a:rPr lang="tr-TR" sz="1400" dirty="0">
                          <a:latin typeface="Times New Roman"/>
                          <a:ea typeface="Calibri"/>
                          <a:cs typeface="Times New Roman"/>
                        </a:rPr>
                        <a:t>Her seferinde tek bir hastanın ilacı hazırlanır.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Hataları önler.</a:t>
                      </a:r>
                      <a:endParaRPr lang="tr-TR" sz="1400">
                        <a:latin typeface="Calibri"/>
                        <a:ea typeface="Calibri"/>
                        <a:cs typeface="Times New Roman"/>
                      </a:endParaRPr>
                    </a:p>
                  </a:txBody>
                  <a:tcPr marL="68580" marR="68580" marT="0" marB="0"/>
                </a:tc>
              </a:tr>
              <a:tr h="867338">
                <a:tc>
                  <a:txBody>
                    <a:bodyPr/>
                    <a:lstStyle/>
                    <a:p>
                      <a:pPr algn="just">
                        <a:lnSpc>
                          <a:spcPct val="115000"/>
                        </a:lnSpc>
                        <a:spcAft>
                          <a:spcPts val="0"/>
                        </a:spcAft>
                      </a:pPr>
                      <a:r>
                        <a:rPr lang="tr-TR" sz="1400">
                          <a:latin typeface="Times New Roman"/>
                          <a:ea typeface="Calibri"/>
                          <a:cs typeface="Times New Roman"/>
                        </a:rPr>
                        <a:t>Hasta ilaç istemi kontrol edilir, uygun ilaçlar hasta ilaç çekmecesinden ya da birim doz dolabından alınır.</a:t>
                      </a:r>
                      <a:endParaRPr lang="tr-TR" sz="140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İlaç uygulamasında ilacın kontrol edildiği ilk adımdır.</a:t>
                      </a:r>
                      <a:endParaRPr lang="tr-TR" sz="1400">
                        <a:latin typeface="Calibri"/>
                        <a:ea typeface="Calibri"/>
                        <a:cs typeface="Times New Roman"/>
                      </a:endParaRPr>
                    </a:p>
                  </a:txBody>
                  <a:tcPr marL="68580" marR="68580" marT="0" marB="0"/>
                </a:tc>
              </a:tr>
              <a:tr h="509788">
                <a:tc>
                  <a:txBody>
                    <a:bodyPr/>
                    <a:lstStyle/>
                    <a:p>
                      <a:pPr algn="just">
                        <a:lnSpc>
                          <a:spcPct val="115000"/>
                        </a:lnSpc>
                        <a:spcAft>
                          <a:spcPts val="0"/>
                        </a:spcAft>
                      </a:pPr>
                      <a:r>
                        <a:rPr lang="tr-TR" sz="1400">
                          <a:latin typeface="Times New Roman"/>
                          <a:ea typeface="Calibri"/>
                          <a:cs typeface="Times New Roman"/>
                        </a:rPr>
                        <a:t>İlaç ile doktor istemindeki ilaç kontrol edilir, ilacın son kullanma tarihine bakılır, gerekli ise tekrar doz hesabı yapılır.</a:t>
                      </a:r>
                      <a:endParaRPr lang="tr-TR" sz="140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İlaç uygulamasında ilacın kontrol edildiği ikinci adımdır. Gerekli ise ikinci bir hemşire ilaç hesaplaması yapabilir.</a:t>
                      </a:r>
                      <a:endParaRPr lang="tr-TR" sz="1400">
                        <a:latin typeface="Calibri"/>
                        <a:ea typeface="Calibri"/>
                        <a:cs typeface="Times New Roman"/>
                      </a:endParaRPr>
                    </a:p>
                  </a:txBody>
                  <a:tcPr marL="68580" marR="68580" marT="0" marB="0"/>
                </a:tc>
              </a:tr>
              <a:tr h="509788">
                <a:tc>
                  <a:txBody>
                    <a:bodyPr/>
                    <a:lstStyle/>
                    <a:p>
                      <a:pPr algn="just">
                        <a:lnSpc>
                          <a:spcPct val="115000"/>
                        </a:lnSpc>
                        <a:spcAft>
                          <a:spcPts val="0"/>
                        </a:spcAft>
                      </a:pPr>
                      <a:r>
                        <a:rPr lang="tr-TR" sz="1400">
                          <a:latin typeface="Times New Roman"/>
                          <a:ea typeface="Calibri"/>
                          <a:cs typeface="Times New Roman"/>
                        </a:rPr>
                        <a:t>Ampulün üst kısmına hafifçe vurulur veya ampül dik konumda iken bilekten el ile yukarı aşağı hareket ettirilir.</a:t>
                      </a:r>
                      <a:endParaRPr lang="tr-TR" sz="140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Bu işlem ampulün üst kısmında biriken ilacın gövdeye inişini hızlandırır.</a:t>
                      </a:r>
                      <a:endParaRPr lang="tr-TR" sz="1400">
                        <a:latin typeface="Calibri"/>
                        <a:ea typeface="Calibri"/>
                        <a:cs typeface="Times New Roman"/>
                      </a:endParaRPr>
                    </a:p>
                  </a:txBody>
                  <a:tcPr marL="68580" marR="68580" marT="0" marB="0"/>
                </a:tc>
              </a:tr>
              <a:tr h="509788">
                <a:tc>
                  <a:txBody>
                    <a:bodyPr/>
                    <a:lstStyle/>
                    <a:p>
                      <a:pPr algn="just">
                        <a:lnSpc>
                          <a:spcPct val="115000"/>
                        </a:lnSpc>
                        <a:spcAft>
                          <a:spcPts val="0"/>
                        </a:spcAft>
                      </a:pPr>
                      <a:r>
                        <a:rPr lang="tr-TR" sz="1400">
                          <a:latin typeface="Times New Roman"/>
                          <a:ea typeface="Calibri"/>
                          <a:cs typeface="Times New Roman"/>
                        </a:rPr>
                        <a:t>Ampulü kırmak için ampul kırıcı kullanılır veya gazlı bezle ampul üstten tutularak, ampul vücuttan uzağa doğru kırılır.</a:t>
                      </a:r>
                      <a:endParaRPr lang="tr-TR" sz="1400">
                        <a:latin typeface="Calibri"/>
                        <a:ea typeface="Calibri"/>
                        <a:cs typeface="Times New Roman"/>
                      </a:endParaRPr>
                    </a:p>
                  </a:txBody>
                  <a:tcPr marL="68580" marR="68580" marT="0" marB="0"/>
                </a:tc>
                <a:tc>
                  <a:txBody>
                    <a:bodyPr/>
                    <a:lstStyle/>
                    <a:p>
                      <a:pPr>
                        <a:lnSpc>
                          <a:spcPct val="107000"/>
                        </a:lnSpc>
                        <a:spcAft>
                          <a:spcPts val="0"/>
                        </a:spcAft>
                      </a:pPr>
                      <a:r>
                        <a:rPr lang="tr-TR" sz="1400" dirty="0">
                          <a:latin typeface="Times New Roman"/>
                          <a:ea typeface="Calibri"/>
                          <a:cs typeface="Times New Roman"/>
                        </a:rPr>
                        <a:t>Uygulama yapan kişinin parmaklarının ampul kırıkları ile yaralanmasını ve parçalanan camdan sıçrayan parçalar ile yüzün ve parmakların yaralanmasını önler. </a:t>
                      </a:r>
                      <a:endParaRPr lang="tr-TR" sz="1400" dirty="0">
                        <a:latin typeface="Calibri"/>
                        <a:ea typeface="Calibri"/>
                        <a:cs typeface="Times New Roman"/>
                      </a:endParaRPr>
                    </a:p>
                  </a:txBody>
                  <a:tcPr marL="68580" marR="68580" marT="0" marB="0"/>
                </a:tc>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Başlık"/>
          <p:cNvSpPr>
            <a:spLocks noGrp="1"/>
          </p:cNvSpPr>
          <p:nvPr>
            <p:ph type="title"/>
          </p:nvPr>
        </p:nvSpPr>
        <p:spPr>
          <a:xfrm>
            <a:off x="395536" y="0"/>
            <a:ext cx="8229600" cy="1143000"/>
          </a:xfrm>
        </p:spPr>
        <p:txBody>
          <a:bodyPr/>
          <a:lstStyle/>
          <a:p>
            <a:r>
              <a:rPr lang="tr-TR" dirty="0" smtClean="0"/>
              <a:t>Ampulden İlaç Hazırlama</a:t>
            </a:r>
            <a:endParaRPr lang="tr-TR" dirty="0"/>
          </a:p>
        </p:txBody>
      </p:sp>
      <p:graphicFrame>
        <p:nvGraphicFramePr>
          <p:cNvPr id="9" name="8 İçerik Yer Tutucusu"/>
          <p:cNvGraphicFramePr>
            <a:graphicFrameLocks noGrp="1"/>
          </p:cNvGraphicFramePr>
          <p:nvPr>
            <p:ph idx="1"/>
          </p:nvPr>
        </p:nvGraphicFramePr>
        <p:xfrm>
          <a:off x="251520" y="1268760"/>
          <a:ext cx="8640960" cy="5300821"/>
        </p:xfrm>
        <a:graphic>
          <a:graphicData uri="http://schemas.openxmlformats.org/drawingml/2006/table">
            <a:tbl>
              <a:tblPr firstRow="1" bandRow="1">
                <a:tableStyleId>{5940675A-B579-460E-94D1-54222C63F5DA}</a:tableStyleId>
              </a:tblPr>
              <a:tblGrid>
                <a:gridCol w="4320480"/>
                <a:gridCol w="4320480"/>
              </a:tblGrid>
              <a:tr h="244624">
                <a:tc>
                  <a:txBody>
                    <a:bodyPr/>
                    <a:lstStyle/>
                    <a:p>
                      <a:pPr algn="ctr">
                        <a:lnSpc>
                          <a:spcPct val="107000"/>
                        </a:lnSpc>
                        <a:spcAft>
                          <a:spcPts val="0"/>
                        </a:spcAft>
                      </a:pPr>
                      <a:r>
                        <a:rPr lang="tr-TR" sz="1400" b="1" dirty="0">
                          <a:latin typeface="Times New Roman"/>
                          <a:ea typeface="Calibri"/>
                          <a:cs typeface="Times New Roman"/>
                        </a:rPr>
                        <a:t>UYGULAMA BASAMAKLARI</a:t>
                      </a:r>
                      <a:endParaRPr lang="tr-TR" sz="1400" dirty="0">
                        <a:latin typeface="Calibri"/>
                        <a:ea typeface="Calibri"/>
                        <a:cs typeface="Times New Roman"/>
                      </a:endParaRPr>
                    </a:p>
                  </a:txBody>
                  <a:tcPr marL="68580" marR="68580" marT="0" marB="0"/>
                </a:tc>
                <a:tc>
                  <a:txBody>
                    <a:bodyPr/>
                    <a:lstStyle/>
                    <a:p>
                      <a:pPr algn="ctr">
                        <a:lnSpc>
                          <a:spcPct val="107000"/>
                        </a:lnSpc>
                        <a:spcAft>
                          <a:spcPts val="0"/>
                        </a:spcAft>
                      </a:pPr>
                      <a:r>
                        <a:rPr lang="tr-TR" sz="1400" b="1" dirty="0">
                          <a:latin typeface="Times New Roman"/>
                          <a:ea typeface="Calibri"/>
                          <a:cs typeface="Times New Roman"/>
                        </a:rPr>
                        <a:t>GEREKÇE</a:t>
                      </a:r>
                      <a:endParaRPr lang="tr-TR" sz="1400" dirty="0">
                        <a:latin typeface="Calibri"/>
                        <a:ea typeface="Calibri"/>
                        <a:cs typeface="Times New Roman"/>
                      </a:endParaRPr>
                    </a:p>
                  </a:txBody>
                  <a:tcPr marL="68580" marR="68580" marT="0" marB="0"/>
                </a:tc>
              </a:tr>
              <a:tr h="650503">
                <a:tc>
                  <a:txBody>
                    <a:bodyPr/>
                    <a:lstStyle/>
                    <a:p>
                      <a:pPr>
                        <a:lnSpc>
                          <a:spcPct val="115000"/>
                        </a:lnSpc>
                        <a:spcAft>
                          <a:spcPts val="0"/>
                        </a:spcAft>
                      </a:pPr>
                      <a:r>
                        <a:rPr lang="tr-TR" sz="1400" dirty="0">
                          <a:latin typeface="Times New Roman"/>
                          <a:ea typeface="Calibri"/>
                          <a:cs typeface="Times New Roman"/>
                        </a:rPr>
                        <a:t>Enjektöre iğne takılır ve iğnenin üzerindeki koruyucu kılıf düz çekilerek çıkarılır.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Koruyucu plastik kılıfın düz bir şekilde çekilmesi, kazayla oluşabilecek yaralanmaları önler.</a:t>
                      </a:r>
                      <a:endParaRPr lang="tr-TR" sz="1400">
                        <a:latin typeface="Calibri"/>
                        <a:ea typeface="Calibri"/>
                        <a:cs typeface="Times New Roman"/>
                      </a:endParaRPr>
                    </a:p>
                  </a:txBody>
                  <a:tcPr marL="68580" marR="68580" marT="0" marB="0"/>
                </a:tc>
              </a:tr>
              <a:tr h="867338">
                <a:tc>
                  <a:txBody>
                    <a:bodyPr/>
                    <a:lstStyle/>
                    <a:p>
                      <a:pPr>
                        <a:lnSpc>
                          <a:spcPct val="115000"/>
                        </a:lnSpc>
                        <a:spcAft>
                          <a:spcPts val="0"/>
                        </a:spcAft>
                      </a:pPr>
                      <a:r>
                        <a:rPr lang="tr-TR" sz="1400">
                          <a:latin typeface="Times New Roman"/>
                          <a:ea typeface="Calibri"/>
                          <a:cs typeface="Times New Roman"/>
                        </a:rPr>
                        <a:t>İstemde belirtilen ilaç dozundan biraz fazlası (%30) enjektöre çekilir. Ampul içine hava verilmez. Ampulün boyun kısmı iğne ile temas ettirilmez ve aşağıdaki yöntemlerden biri kullanılır:</a:t>
                      </a:r>
                      <a:endParaRPr lang="tr-TR" sz="1400">
                        <a:latin typeface="Calibri"/>
                        <a:ea typeface="Calibri"/>
                        <a:cs typeface="Times New Roman"/>
                      </a:endParaRPr>
                    </a:p>
                    <a:p>
                      <a:pPr>
                        <a:lnSpc>
                          <a:spcPct val="115000"/>
                        </a:lnSpc>
                        <a:spcAft>
                          <a:spcPts val="0"/>
                        </a:spcAft>
                      </a:pPr>
                      <a:r>
                        <a:rPr lang="tr-TR" sz="1400">
                          <a:latin typeface="Times New Roman"/>
                          <a:ea typeface="Calibri"/>
                          <a:cs typeface="Times New Roman"/>
                        </a:rPr>
                        <a:t>a) İğnenin ucu zemine dik olacak şekilde ampulün içine yerleştirilir ve ilaç enjektöre çekilir.</a:t>
                      </a:r>
                      <a:endParaRPr lang="tr-TR" sz="1400">
                        <a:latin typeface="Calibri"/>
                        <a:ea typeface="Calibri"/>
                        <a:cs typeface="Times New Roman"/>
                      </a:endParaRPr>
                    </a:p>
                    <a:p>
                      <a:pPr>
                        <a:lnSpc>
                          <a:spcPct val="115000"/>
                        </a:lnSpc>
                        <a:spcAft>
                          <a:spcPts val="0"/>
                        </a:spcAft>
                      </a:pPr>
                      <a:r>
                        <a:rPr lang="tr-TR" sz="1400">
                          <a:latin typeface="Times New Roman"/>
                          <a:ea typeface="Calibri"/>
                          <a:cs typeface="Times New Roman"/>
                        </a:rPr>
                        <a:t>b) İğne ucu ampul içine yerleştirildikten sonra ampul yukarı doğru kaldırılır. İğne ucunun ortada kalmasına ve kenarlara dokunmamasına özen gösterilir. İlaç enjektöre çekilir.</a:t>
                      </a:r>
                      <a:endParaRPr lang="tr-TR" sz="140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İstem yapılan ilaç dozundan biraz fazla çekilmesi, enjektör içindeki hava kabarcıklarının çıkarılmasından sonra istem yapılan dozda ilacın enjektörde kalması için gereklidir. Ampulün içinde basınç olmadığı için, ilacı çekerken hava verilmesine gerek yoktur. Ayrıca verilen hava ilacın taşmasına neden olur. Ampul kenarları kontamine kabul edilmektedir. </a:t>
                      </a:r>
                      <a:endParaRPr lang="tr-TR" sz="1400">
                        <a:latin typeface="Calibri"/>
                        <a:ea typeface="Calibri"/>
                        <a:cs typeface="Times New Roman"/>
                      </a:endParaRPr>
                    </a:p>
                    <a:p>
                      <a:pPr>
                        <a:lnSpc>
                          <a:spcPct val="107000"/>
                        </a:lnSpc>
                        <a:spcAft>
                          <a:spcPts val="0"/>
                        </a:spcAft>
                      </a:pPr>
                      <a:r>
                        <a:rPr lang="tr-TR" sz="1400">
                          <a:latin typeface="Times New Roman"/>
                          <a:ea typeface="Calibri"/>
                          <a:cs typeface="Times New Roman"/>
                        </a:rPr>
                        <a:t>Sıvının yüzey gerilimi ampul baş aşağı çevrildiğinde sıvının dökülmesini engeller. İğne ucu ampul kenarlarına değdirilir  ya da çıkarılıp tekrar yerleştirilirse, yüzey gerilimi bozulur ve ampul içindeki ilaç akar.  </a:t>
                      </a:r>
                      <a:endParaRPr lang="tr-TR" sz="1400">
                        <a:latin typeface="Calibri"/>
                        <a:ea typeface="Calibri"/>
                        <a:cs typeface="Times New Roman"/>
                      </a:endParaRPr>
                    </a:p>
                  </a:txBody>
                  <a:tcPr marL="68580" marR="68580" marT="0" marB="0"/>
                </a:tc>
              </a:tr>
              <a:tr h="509788">
                <a:tc>
                  <a:txBody>
                    <a:bodyPr/>
                    <a:lstStyle/>
                    <a:p>
                      <a:pPr>
                        <a:lnSpc>
                          <a:spcPct val="115000"/>
                        </a:lnSpc>
                        <a:spcAft>
                          <a:spcPts val="0"/>
                        </a:spcAft>
                      </a:pPr>
                      <a:r>
                        <a:rPr lang="tr-TR" sz="1400">
                          <a:latin typeface="Times New Roman"/>
                          <a:ea typeface="Calibri"/>
                          <a:cs typeface="Times New Roman"/>
                        </a:rPr>
                        <a:t>Enjektör dikey olarak tutulur ve piston dikkatlice itilerek, enjektör içindeki hava boşaltılır. İlacın dozu ile istem yapılan ilaç dozu karşılaştırılır. Fazla çekilmiş ilaç varsa kurum politikasına uygun olarak imha edilir.</a:t>
                      </a:r>
                      <a:endParaRPr lang="tr-TR" sz="140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Karşılaştırma yapma doğru dozda ilacın enjektörde kalmasını ve doğru dozda ilaç uygulanmasını sağlar.</a:t>
                      </a:r>
                      <a:endParaRPr lang="tr-TR" sz="1400">
                        <a:latin typeface="Calibri"/>
                        <a:ea typeface="Calibri"/>
                        <a:cs typeface="Times New Roman"/>
                      </a:endParaRPr>
                    </a:p>
                  </a:txBody>
                  <a:tcPr marL="68580" marR="68580" marT="0" marB="0"/>
                </a:tc>
              </a:tr>
              <a:tr h="509788">
                <a:tc>
                  <a:txBody>
                    <a:bodyPr/>
                    <a:lstStyle/>
                    <a:p>
                      <a:pPr>
                        <a:lnSpc>
                          <a:spcPct val="115000"/>
                        </a:lnSpc>
                        <a:spcAft>
                          <a:spcPts val="0"/>
                        </a:spcAft>
                      </a:pPr>
                      <a:r>
                        <a:rPr lang="tr-TR" sz="1400" dirty="0">
                          <a:latin typeface="Times New Roman"/>
                          <a:ea typeface="Calibri"/>
                          <a:cs typeface="Times New Roman"/>
                        </a:rPr>
                        <a:t>Enjektörün üzerine hastanın adı, ilacın adı, dozu, uygulama yolu, ilacı hazırlayana dair bilgileri içeren etiket yapıştırılır ve bir kez daha kontrol edilir. </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dirty="0">
                          <a:latin typeface="Times New Roman"/>
                          <a:ea typeface="Calibri"/>
                          <a:cs typeface="Times New Roman"/>
                        </a:rPr>
                        <a:t>Bu basamak ilacın doğru olarak uygulandığının kontrol edildiği son kontrol aşamasıdır. Bazı kurumlarda bu adımın hasta odasında, hasta başında yapılması önerilmektedir. </a:t>
                      </a:r>
                      <a:endParaRPr lang="tr-TR" sz="1400" dirty="0">
                        <a:latin typeface="Calibri"/>
                        <a:ea typeface="Calibri"/>
                        <a:cs typeface="Times New Roman"/>
                      </a:endParaRPr>
                    </a:p>
                  </a:txBody>
                  <a:tcPr marL="68580" marR="68580" marT="0" marB="0"/>
                </a:tc>
              </a:tr>
            </a:tbl>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Başlık"/>
          <p:cNvSpPr>
            <a:spLocks noGrp="1"/>
          </p:cNvSpPr>
          <p:nvPr>
            <p:ph type="title"/>
          </p:nvPr>
        </p:nvSpPr>
        <p:spPr/>
        <p:txBody>
          <a:bodyPr/>
          <a:lstStyle/>
          <a:p>
            <a:r>
              <a:rPr lang="tr-TR" dirty="0" smtClean="0"/>
              <a:t>Ampulden İlaç Hazırlama</a:t>
            </a:r>
            <a:endParaRPr lang="tr-TR" dirty="0"/>
          </a:p>
        </p:txBody>
      </p:sp>
      <p:graphicFrame>
        <p:nvGraphicFramePr>
          <p:cNvPr id="9" name="8 İçerik Yer Tutucusu"/>
          <p:cNvGraphicFramePr>
            <a:graphicFrameLocks noGrp="1"/>
          </p:cNvGraphicFramePr>
          <p:nvPr>
            <p:ph idx="1"/>
          </p:nvPr>
        </p:nvGraphicFramePr>
        <p:xfrm>
          <a:off x="323528" y="1600200"/>
          <a:ext cx="8568952" cy="4061048"/>
        </p:xfrm>
        <a:graphic>
          <a:graphicData uri="http://schemas.openxmlformats.org/drawingml/2006/table">
            <a:tbl>
              <a:tblPr firstRow="1" bandRow="1">
                <a:tableStyleId>{5940675A-B579-460E-94D1-54222C63F5DA}</a:tableStyleId>
              </a:tblPr>
              <a:tblGrid>
                <a:gridCol w="4284476"/>
                <a:gridCol w="4284476"/>
              </a:tblGrid>
              <a:tr h="594408">
                <a:tc>
                  <a:txBody>
                    <a:bodyPr/>
                    <a:lstStyle/>
                    <a:p>
                      <a:pPr algn="ctr">
                        <a:lnSpc>
                          <a:spcPct val="107000"/>
                        </a:lnSpc>
                        <a:spcAft>
                          <a:spcPts val="0"/>
                        </a:spcAft>
                      </a:pPr>
                      <a:r>
                        <a:rPr lang="tr-TR" sz="1400" b="1" dirty="0">
                          <a:latin typeface="Times New Roman"/>
                          <a:ea typeface="Calibri"/>
                          <a:cs typeface="Times New Roman"/>
                        </a:rPr>
                        <a:t>UYGULAMA BASAMAKLARI</a:t>
                      </a:r>
                      <a:endParaRPr lang="tr-TR" sz="1400" dirty="0">
                        <a:latin typeface="Calibri"/>
                        <a:ea typeface="Calibri"/>
                        <a:cs typeface="Times New Roman"/>
                      </a:endParaRPr>
                    </a:p>
                  </a:txBody>
                  <a:tcPr marL="68580" marR="68580" marT="0" marB="0"/>
                </a:tc>
                <a:tc>
                  <a:txBody>
                    <a:bodyPr/>
                    <a:lstStyle/>
                    <a:p>
                      <a:pPr algn="ctr">
                        <a:lnSpc>
                          <a:spcPct val="107000"/>
                        </a:lnSpc>
                        <a:spcAft>
                          <a:spcPts val="0"/>
                        </a:spcAft>
                      </a:pPr>
                      <a:r>
                        <a:rPr lang="tr-TR" sz="1400" b="1" dirty="0">
                          <a:latin typeface="Times New Roman"/>
                          <a:ea typeface="Calibri"/>
                          <a:cs typeface="Times New Roman"/>
                        </a:rPr>
                        <a:t>GEREKÇE</a:t>
                      </a:r>
                      <a:endParaRPr lang="tr-TR" sz="1400" dirty="0">
                        <a:latin typeface="Calibri"/>
                        <a:ea typeface="Calibri"/>
                        <a:cs typeface="Times New Roman"/>
                      </a:endParaRPr>
                    </a:p>
                  </a:txBody>
                  <a:tcPr marL="68580" marR="68580" marT="0" marB="0"/>
                </a:tc>
              </a:tr>
              <a:tr h="858277">
                <a:tc>
                  <a:txBody>
                    <a:bodyPr/>
                    <a:lstStyle/>
                    <a:p>
                      <a:pPr>
                        <a:lnSpc>
                          <a:spcPct val="115000"/>
                        </a:lnSpc>
                        <a:spcAft>
                          <a:spcPts val="0"/>
                        </a:spcAft>
                      </a:pPr>
                      <a:r>
                        <a:rPr lang="tr-TR" sz="1400" dirty="0">
                          <a:latin typeface="Times New Roman"/>
                          <a:ea typeface="Calibri"/>
                          <a:cs typeface="Times New Roman"/>
                        </a:rPr>
                        <a:t>Enjektörden iğne çıkartılır ve uygun atık kutusuna atılır. Enjektörün ilacın uygulanma şekline uygun olacak yeni bir araç ile bağlantısı sağlanır. </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Aynı iğnenin kullanılması, yanlışlıkla küçük cam parçalarının ilaç ile birlikte aspirasyonunu ve buna bağlı hasta yaralanmalarını önler. </a:t>
                      </a:r>
                      <a:endParaRPr lang="tr-TR" sz="1400">
                        <a:latin typeface="Calibri"/>
                        <a:ea typeface="Calibri"/>
                        <a:cs typeface="Times New Roman"/>
                      </a:endParaRPr>
                    </a:p>
                  </a:txBody>
                  <a:tcPr marL="68580" marR="68580" marT="0" marB="0"/>
                </a:tc>
              </a:tr>
              <a:tr h="1011309">
                <a:tc>
                  <a:txBody>
                    <a:bodyPr/>
                    <a:lstStyle/>
                    <a:p>
                      <a:pPr>
                        <a:lnSpc>
                          <a:spcPct val="115000"/>
                        </a:lnSpc>
                        <a:spcAft>
                          <a:spcPts val="0"/>
                        </a:spcAft>
                      </a:pPr>
                      <a:r>
                        <a:rPr lang="tr-TR" sz="1400">
                          <a:latin typeface="Times New Roman"/>
                          <a:ea typeface="Calibri"/>
                          <a:cs typeface="Times New Roman"/>
                        </a:rPr>
                        <a:t>Ampul uygun atık kutusuna atılır. </a:t>
                      </a:r>
                      <a:endParaRPr lang="tr-TR" sz="140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Ampul içinde kalan ilaç ile birlikte imha edilmelidir. Açılmış bir ampulün içinde kalan ilacın sterilitesini korumak mümkün değildir. </a:t>
                      </a:r>
                      <a:endParaRPr lang="tr-TR" sz="1400">
                        <a:latin typeface="Calibri"/>
                        <a:ea typeface="Calibri"/>
                        <a:cs typeface="Times New Roman"/>
                      </a:endParaRPr>
                    </a:p>
                  </a:txBody>
                  <a:tcPr marL="68580" marR="68580" marT="0" marB="0"/>
                </a:tc>
              </a:tr>
              <a:tr h="798527">
                <a:tc>
                  <a:txBody>
                    <a:bodyPr/>
                    <a:lstStyle/>
                    <a:p>
                      <a:pPr>
                        <a:lnSpc>
                          <a:spcPct val="115000"/>
                        </a:lnSpc>
                        <a:spcAft>
                          <a:spcPts val="0"/>
                        </a:spcAft>
                      </a:pPr>
                      <a:r>
                        <a:rPr lang="tr-TR" sz="1400">
                          <a:latin typeface="Times New Roman"/>
                          <a:ea typeface="Calibri"/>
                          <a:cs typeface="Times New Roman"/>
                        </a:rPr>
                        <a:t>İlaç dolabı/arabası kilitlenir. El hijyeni sağlanır.</a:t>
                      </a:r>
                      <a:endParaRPr lang="tr-TR" sz="140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İlaç arabalarının ya da çekmecelerinin kapalı tutulması hastaya ait ilaçların güvenliğini sağlar. El hijyeninin sağlanması mikroorganizmaların yayılımını önler</a:t>
                      </a:r>
                      <a:endParaRPr lang="tr-TR" sz="1400">
                        <a:latin typeface="Calibri"/>
                        <a:ea typeface="Calibri"/>
                        <a:cs typeface="Times New Roman"/>
                      </a:endParaRPr>
                    </a:p>
                  </a:txBody>
                  <a:tcPr marL="68580" marR="68580" marT="0" marB="0"/>
                </a:tc>
              </a:tr>
              <a:tr h="798527">
                <a:tc>
                  <a:txBody>
                    <a:bodyPr/>
                    <a:lstStyle/>
                    <a:p>
                      <a:pPr>
                        <a:lnSpc>
                          <a:spcPct val="115000"/>
                        </a:lnSpc>
                        <a:spcAft>
                          <a:spcPts val="0"/>
                        </a:spcAft>
                      </a:pPr>
                      <a:r>
                        <a:rPr lang="tr-TR" sz="1400">
                          <a:latin typeface="Times New Roman"/>
                          <a:ea typeface="Calibri"/>
                          <a:cs typeface="Times New Roman"/>
                        </a:rPr>
                        <a:t>Hazırlanmış olan ilaç istem yapılan yoldan uygulanır ve uygun şekilde kayıt tutulur. </a:t>
                      </a:r>
                      <a:endParaRPr lang="tr-TR" sz="1400">
                        <a:latin typeface="Calibri"/>
                        <a:ea typeface="Calibri"/>
                        <a:cs typeface="Times New Roman"/>
                      </a:endParaRPr>
                    </a:p>
                  </a:txBody>
                  <a:tcPr marL="68580" marR="68580" marT="0" marB="0"/>
                </a:tc>
                <a:tc>
                  <a:txBody>
                    <a:bodyPr/>
                    <a:lstStyle/>
                    <a:p>
                      <a:pPr>
                        <a:lnSpc>
                          <a:spcPct val="107000"/>
                        </a:lnSpc>
                        <a:spcAft>
                          <a:spcPts val="0"/>
                        </a:spcAft>
                      </a:pPr>
                      <a:r>
                        <a:rPr lang="tr-TR" sz="1400" dirty="0">
                          <a:latin typeface="Times New Roman"/>
                          <a:ea typeface="Calibri"/>
                          <a:cs typeface="Times New Roman"/>
                        </a:rPr>
                        <a:t>Uygun kayıt hastanın tedavisinin takibi, sürdürülebilirliği, yasal dayanak sağlama ve hemşirelik uygulamalarının görünürlüğü için önemlidir</a:t>
                      </a:r>
                      <a:endParaRPr lang="tr-TR" sz="1400" dirty="0">
                        <a:latin typeface="Calibri"/>
                        <a:ea typeface="Calibri"/>
                        <a:cs typeface="Times New Roman"/>
                      </a:endParaRPr>
                    </a:p>
                  </a:txBody>
                  <a:tcPr marL="68580" marR="68580" marT="0" marB="0"/>
                </a:tc>
              </a:tr>
            </a:tbl>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2348880"/>
            <a:ext cx="8229600" cy="1143000"/>
          </a:xfrm>
        </p:spPr>
        <p:txBody>
          <a:bodyPr/>
          <a:lstStyle/>
          <a:p>
            <a:r>
              <a:rPr lang="tr-TR" dirty="0" err="1" smtClean="0"/>
              <a:t>Flakonda</a:t>
            </a:r>
            <a:r>
              <a:rPr lang="tr-TR" dirty="0" smtClean="0"/>
              <a:t> İlaç Hazırlama</a:t>
            </a:r>
            <a:endParaRPr lang="tr-TR" dirty="0"/>
          </a:p>
        </p:txBody>
      </p:sp>
      <p:sp>
        <p:nvSpPr>
          <p:cNvPr id="3" name="2 İçerik Yer Tutucusu"/>
          <p:cNvSpPr>
            <a:spLocks noGrp="1"/>
          </p:cNvSpPr>
          <p:nvPr>
            <p:ph idx="1"/>
          </p:nvPr>
        </p:nvSpPr>
        <p:spPr/>
        <p:txBody>
          <a:bodyPr/>
          <a:lstStyle/>
          <a:p>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Unvan 4"/>
          <p:cNvSpPr>
            <a:spLocks noGrp="1"/>
          </p:cNvSpPr>
          <p:nvPr>
            <p:ph type="title"/>
          </p:nvPr>
        </p:nvSpPr>
        <p:spPr/>
        <p:txBody>
          <a:bodyPr/>
          <a:lstStyle/>
          <a:p>
            <a:endParaRPr lang="tr-TR"/>
          </a:p>
        </p:txBody>
      </p:sp>
      <p:sp>
        <p:nvSpPr>
          <p:cNvPr id="6" name="İçerik Yer Tutucusu 5"/>
          <p:cNvSpPr>
            <a:spLocks noGrp="1"/>
          </p:cNvSpPr>
          <p:nvPr>
            <p:ph idx="1"/>
          </p:nvPr>
        </p:nvSpPr>
        <p:spPr>
          <a:xfrm>
            <a:off x="457200" y="764704"/>
            <a:ext cx="8229600" cy="5544616"/>
          </a:xfrm>
        </p:spPr>
        <p:txBody>
          <a:bodyPr>
            <a:normAutofit/>
          </a:bodyPr>
          <a:lstStyle/>
          <a:p>
            <a:pPr algn="just">
              <a:lnSpc>
                <a:spcPct val="150000"/>
              </a:lnSpc>
            </a:pPr>
            <a:r>
              <a:rPr lang="tr-TR" dirty="0" smtClean="0"/>
              <a:t>İlaç uygulamaları temel hemşirelik fonksiyonlarından biridir.</a:t>
            </a:r>
          </a:p>
          <a:p>
            <a:pPr algn="just">
              <a:lnSpc>
                <a:spcPct val="150000"/>
              </a:lnSpc>
            </a:pPr>
            <a:r>
              <a:rPr lang="tr-TR" dirty="0" smtClean="0"/>
              <a:t>Uygulama sırasında;</a:t>
            </a:r>
          </a:p>
          <a:p>
            <a:pPr lvl="1" algn="just">
              <a:lnSpc>
                <a:spcPct val="150000"/>
              </a:lnSpc>
            </a:pPr>
            <a:r>
              <a:rPr lang="tr-TR" dirty="0" smtClean="0"/>
              <a:t>İyi bir teknik</a:t>
            </a:r>
          </a:p>
          <a:p>
            <a:pPr lvl="1" algn="just">
              <a:lnSpc>
                <a:spcPct val="150000"/>
              </a:lnSpc>
            </a:pPr>
            <a:r>
              <a:rPr lang="tr-TR" dirty="0" smtClean="0"/>
              <a:t>Hasta gelişimi </a:t>
            </a:r>
          </a:p>
          <a:p>
            <a:pPr lvl="1" algn="just">
              <a:lnSpc>
                <a:spcPct val="150000"/>
              </a:lnSpc>
            </a:pPr>
            <a:r>
              <a:rPr lang="tr-TR" dirty="0" smtClean="0"/>
              <a:t>Hastanın sağlık durumu</a:t>
            </a:r>
          </a:p>
          <a:p>
            <a:pPr lvl="1" algn="just">
              <a:lnSpc>
                <a:spcPct val="150000"/>
              </a:lnSpc>
            </a:pPr>
            <a:r>
              <a:rPr lang="tr-TR" dirty="0" smtClean="0"/>
              <a:t>Güvenlik göz önünde bulundurulmalıdır.</a:t>
            </a:r>
            <a:endParaRPr lang="tr-TR" dirty="0"/>
          </a:p>
        </p:txBody>
      </p:sp>
    </p:spTree>
    <p:extLst>
      <p:ext uri="{BB962C8B-B14F-4D97-AF65-F5344CB8AC3E}">
        <p14:creationId xmlns:p14="http://schemas.microsoft.com/office/powerpoint/2010/main" xmlns="" val="16540093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Flakonda</a:t>
            </a:r>
            <a:r>
              <a:rPr lang="tr-TR" dirty="0" smtClean="0"/>
              <a:t> İlaç Hazırlama</a:t>
            </a:r>
            <a:endParaRPr lang="tr-TR" dirty="0"/>
          </a:p>
        </p:txBody>
      </p:sp>
      <p:graphicFrame>
        <p:nvGraphicFramePr>
          <p:cNvPr id="4" name="3 İçerik Yer Tutucusu"/>
          <p:cNvGraphicFramePr>
            <a:graphicFrameLocks noGrp="1"/>
          </p:cNvGraphicFramePr>
          <p:nvPr>
            <p:ph idx="1"/>
          </p:nvPr>
        </p:nvGraphicFramePr>
        <p:xfrm>
          <a:off x="457200" y="1412776"/>
          <a:ext cx="8229600" cy="4680520"/>
        </p:xfrm>
        <a:graphic>
          <a:graphicData uri="http://schemas.openxmlformats.org/drawingml/2006/table">
            <a:tbl>
              <a:tblPr firstRow="1" bandRow="1">
                <a:tableStyleId>{5940675A-B579-460E-94D1-54222C63F5DA}</a:tableStyleId>
              </a:tblPr>
              <a:tblGrid>
                <a:gridCol w="4114800"/>
                <a:gridCol w="4114800"/>
              </a:tblGrid>
              <a:tr h="294791">
                <a:tc>
                  <a:txBody>
                    <a:bodyPr/>
                    <a:lstStyle/>
                    <a:p>
                      <a:pPr algn="ctr">
                        <a:lnSpc>
                          <a:spcPct val="107000"/>
                        </a:lnSpc>
                        <a:spcAft>
                          <a:spcPts val="0"/>
                        </a:spcAft>
                      </a:pPr>
                      <a:r>
                        <a:rPr lang="tr-TR" sz="1400" b="1" dirty="0">
                          <a:latin typeface="Times New Roman"/>
                          <a:ea typeface="Calibri"/>
                          <a:cs typeface="Times New Roman"/>
                        </a:rPr>
                        <a:t>UYGULAMA BASAMAKLARI</a:t>
                      </a:r>
                      <a:endParaRPr lang="tr-TR" sz="1400" dirty="0">
                        <a:latin typeface="Calibri"/>
                        <a:ea typeface="Calibri"/>
                        <a:cs typeface="Times New Roman"/>
                      </a:endParaRPr>
                    </a:p>
                  </a:txBody>
                  <a:tcPr marL="68580" marR="68580" marT="0" marB="0"/>
                </a:tc>
                <a:tc>
                  <a:txBody>
                    <a:bodyPr/>
                    <a:lstStyle/>
                    <a:p>
                      <a:pPr algn="ctr">
                        <a:lnSpc>
                          <a:spcPct val="107000"/>
                        </a:lnSpc>
                        <a:spcAft>
                          <a:spcPts val="0"/>
                        </a:spcAft>
                      </a:pPr>
                      <a:r>
                        <a:rPr lang="tr-TR" sz="1400" b="1" dirty="0">
                          <a:latin typeface="Times New Roman"/>
                          <a:ea typeface="Calibri"/>
                          <a:cs typeface="Times New Roman"/>
                        </a:rPr>
                        <a:t>GEREKÇE</a:t>
                      </a:r>
                      <a:endParaRPr lang="tr-TR" sz="1400" dirty="0">
                        <a:latin typeface="Calibri"/>
                        <a:ea typeface="Calibri"/>
                        <a:cs typeface="Times New Roman"/>
                      </a:endParaRPr>
                    </a:p>
                  </a:txBody>
                  <a:tcPr marL="68580" marR="68580" marT="0" marB="0"/>
                </a:tc>
              </a:tr>
              <a:tr h="1163982">
                <a:tc>
                  <a:txBody>
                    <a:bodyPr/>
                    <a:lstStyle/>
                    <a:p>
                      <a:pPr algn="just">
                        <a:lnSpc>
                          <a:spcPct val="115000"/>
                        </a:lnSpc>
                        <a:spcAft>
                          <a:spcPts val="0"/>
                        </a:spcAft>
                      </a:pPr>
                      <a:r>
                        <a:rPr lang="tr-TR" sz="1400" b="1" dirty="0">
                          <a:latin typeface="Times New Roman"/>
                          <a:ea typeface="Calibri"/>
                          <a:cs typeface="Times New Roman"/>
                        </a:rPr>
                        <a:t>Araç- Gereçler:</a:t>
                      </a:r>
                      <a:r>
                        <a:rPr lang="tr-TR" sz="1400" dirty="0">
                          <a:latin typeface="Times New Roman"/>
                          <a:ea typeface="Calibri"/>
                          <a:cs typeface="Times New Roman"/>
                        </a:rPr>
                        <a:t> -İstem yapılan </a:t>
                      </a:r>
                      <a:r>
                        <a:rPr lang="tr-TR" sz="1400" dirty="0" err="1">
                          <a:latin typeface="Times New Roman"/>
                          <a:ea typeface="Calibri"/>
                          <a:cs typeface="Times New Roman"/>
                        </a:rPr>
                        <a:t>flakon</a:t>
                      </a:r>
                      <a:r>
                        <a:rPr lang="tr-TR" sz="1400" dirty="0">
                          <a:latin typeface="Times New Roman"/>
                          <a:ea typeface="Calibri"/>
                          <a:cs typeface="Times New Roman"/>
                        </a:rPr>
                        <a:t> formunda ilaç               -Steril enjektör ve yedek enjektör ucu</a:t>
                      </a:r>
                      <a:endParaRPr lang="tr-TR" sz="1400" dirty="0">
                        <a:latin typeface="Calibri"/>
                        <a:ea typeface="Calibri"/>
                        <a:cs typeface="Times New Roman"/>
                      </a:endParaRPr>
                    </a:p>
                    <a:p>
                      <a:pPr algn="just">
                        <a:lnSpc>
                          <a:spcPct val="115000"/>
                        </a:lnSpc>
                        <a:spcAft>
                          <a:spcPts val="0"/>
                        </a:spcAft>
                      </a:pPr>
                      <a:r>
                        <a:rPr lang="tr-TR" sz="1400" dirty="0">
                          <a:latin typeface="Times New Roman"/>
                          <a:ea typeface="Calibri"/>
                          <a:cs typeface="Times New Roman"/>
                        </a:rPr>
                        <a:t> </a:t>
                      </a:r>
                      <a:r>
                        <a:rPr lang="tr-TR" sz="1400" dirty="0" smtClean="0">
                          <a:latin typeface="Times New Roman"/>
                          <a:ea typeface="Calibri"/>
                          <a:cs typeface="Times New Roman"/>
                        </a:rPr>
                        <a:t>-</a:t>
                      </a:r>
                      <a:r>
                        <a:rPr lang="tr-TR" sz="1400" dirty="0">
                          <a:latin typeface="Times New Roman"/>
                          <a:ea typeface="Calibri"/>
                          <a:cs typeface="Times New Roman"/>
                        </a:rPr>
                        <a:t>Alkollü tampon                                              </a:t>
                      </a:r>
                      <a:endParaRPr lang="tr-TR" sz="1400" dirty="0" smtClean="0">
                        <a:latin typeface="Times New Roman"/>
                        <a:ea typeface="Calibri"/>
                        <a:cs typeface="Times New Roman"/>
                      </a:endParaRPr>
                    </a:p>
                    <a:p>
                      <a:pPr algn="just">
                        <a:lnSpc>
                          <a:spcPct val="115000"/>
                        </a:lnSpc>
                        <a:spcAft>
                          <a:spcPts val="0"/>
                        </a:spcAft>
                      </a:pPr>
                      <a:r>
                        <a:rPr lang="tr-TR" sz="1400" dirty="0" smtClean="0">
                          <a:latin typeface="Times New Roman"/>
                          <a:ea typeface="Calibri"/>
                          <a:cs typeface="Times New Roman"/>
                        </a:rPr>
                        <a:t>-</a:t>
                      </a:r>
                      <a:r>
                        <a:rPr lang="tr-TR" sz="1400" dirty="0">
                          <a:latin typeface="Times New Roman"/>
                          <a:ea typeface="Calibri"/>
                          <a:cs typeface="Times New Roman"/>
                        </a:rPr>
                        <a:t>Bilgisayarlı/Standart İlaç Kaydı</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endParaRPr lang="tr-TR" sz="1400">
                        <a:latin typeface="Times New Roman"/>
                        <a:ea typeface="Calibri"/>
                        <a:cs typeface="Times New Roman"/>
                      </a:endParaRPr>
                    </a:p>
                  </a:txBody>
                  <a:tcPr marL="68580" marR="68580" marT="0" marB="0"/>
                </a:tc>
              </a:tr>
              <a:tr h="1459665">
                <a:tc>
                  <a:txBody>
                    <a:bodyPr/>
                    <a:lstStyle/>
                    <a:p>
                      <a:pPr algn="just">
                        <a:lnSpc>
                          <a:spcPct val="115000"/>
                        </a:lnSpc>
                        <a:spcAft>
                          <a:spcPts val="0"/>
                        </a:spcAft>
                      </a:pPr>
                      <a:r>
                        <a:rPr lang="tr-TR" sz="1400">
                          <a:latin typeface="Times New Roman"/>
                          <a:ea typeface="Calibri"/>
                          <a:cs typeface="Times New Roman"/>
                        </a:rPr>
                        <a:t>İstem yapılan ilaçlar kontrol edilerek hazırlanır. Doktor isteminde belirgin olmayan noktalar açığa kavuşturulur. Hasta dosyasından hastanın alerjileri kontrol edilir. İlacın ne olduğu, hasta için uygunluğu, güvenli doz aralığı, ilacın beklenen yan etkileri değerlendirilir.</a:t>
                      </a:r>
                      <a:endParaRPr lang="tr-TR" sz="140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Bu karşılaştırma doktor isteminin alınması sırasında ortaya çıkabilecek hataların belirlenmesini sağlar. İlacın hasta için tedavi edici etkisi/yan etkisinin ortaya çıkma durumunu kontrol etmede yardımcı olur.  </a:t>
                      </a:r>
                      <a:endParaRPr lang="tr-TR" sz="1400">
                        <a:latin typeface="Calibri"/>
                        <a:ea typeface="Calibri"/>
                        <a:cs typeface="Times New Roman"/>
                      </a:endParaRPr>
                    </a:p>
                  </a:txBody>
                  <a:tcPr marL="68580" marR="68580" marT="0" marB="0"/>
                </a:tc>
              </a:tr>
              <a:tr h="446891">
                <a:tc>
                  <a:txBody>
                    <a:bodyPr/>
                    <a:lstStyle/>
                    <a:p>
                      <a:pPr algn="just">
                        <a:lnSpc>
                          <a:spcPct val="115000"/>
                        </a:lnSpc>
                        <a:spcAft>
                          <a:spcPts val="0"/>
                        </a:spcAft>
                      </a:pPr>
                      <a:r>
                        <a:rPr lang="tr-TR" sz="1400">
                          <a:latin typeface="Times New Roman"/>
                          <a:ea typeface="Calibri"/>
                          <a:cs typeface="Times New Roman"/>
                        </a:rPr>
                        <a:t>El hijyeni sağlanır.</a:t>
                      </a:r>
                      <a:endParaRPr lang="tr-TR" sz="1400">
                        <a:latin typeface="Calibri"/>
                        <a:ea typeface="Calibri"/>
                        <a:cs typeface="Times New Roman"/>
                      </a:endParaRPr>
                    </a:p>
                  </a:txBody>
                  <a:tcPr marL="68580" marR="68580" marT="0" marB="0"/>
                </a:tc>
                <a:tc>
                  <a:txBody>
                    <a:bodyPr/>
                    <a:lstStyle/>
                    <a:p>
                      <a:pPr>
                        <a:lnSpc>
                          <a:spcPct val="107000"/>
                        </a:lnSpc>
                        <a:spcAft>
                          <a:spcPts val="0"/>
                        </a:spcAft>
                      </a:pPr>
                      <a:r>
                        <a:rPr lang="tr-TR" sz="1400" dirty="0">
                          <a:latin typeface="Times New Roman"/>
                          <a:ea typeface="Calibri"/>
                          <a:cs typeface="Times New Roman"/>
                        </a:rPr>
                        <a:t>Mikroorganizmaların yayılımını önler.</a:t>
                      </a:r>
                      <a:endParaRPr lang="tr-TR" sz="1400" dirty="0">
                        <a:latin typeface="Calibri"/>
                        <a:ea typeface="Calibri"/>
                        <a:cs typeface="Times New Roman"/>
                      </a:endParaRPr>
                    </a:p>
                  </a:txBody>
                  <a:tcPr marL="68580" marR="68580" marT="0" marB="0"/>
                </a:tc>
              </a:tr>
              <a:tr h="446891">
                <a:tc>
                  <a:txBody>
                    <a:bodyPr/>
                    <a:lstStyle/>
                    <a:p>
                      <a:pPr algn="just">
                        <a:lnSpc>
                          <a:spcPct val="115000"/>
                        </a:lnSpc>
                        <a:spcAft>
                          <a:spcPts val="0"/>
                        </a:spcAft>
                      </a:pPr>
                      <a:r>
                        <a:rPr lang="tr-TR" sz="1400">
                          <a:latin typeface="Times New Roman"/>
                          <a:ea typeface="Calibri"/>
                          <a:cs typeface="Times New Roman"/>
                        </a:rPr>
                        <a:t>İlaç tedavi odasında hazırlanır.</a:t>
                      </a:r>
                      <a:endParaRPr lang="tr-TR" sz="140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Bu düzenleme hataları önler ve zaman tasarrufu sağlar.</a:t>
                      </a:r>
                      <a:endParaRPr lang="tr-TR" sz="1400">
                        <a:latin typeface="Calibri"/>
                        <a:ea typeface="Calibri"/>
                        <a:cs typeface="Times New Roman"/>
                      </a:endParaRPr>
                    </a:p>
                  </a:txBody>
                  <a:tcPr marL="68580" marR="68580" marT="0" marB="0"/>
                </a:tc>
              </a:tr>
              <a:tr h="868300">
                <a:tc>
                  <a:txBody>
                    <a:bodyPr/>
                    <a:lstStyle/>
                    <a:p>
                      <a:pPr algn="just">
                        <a:lnSpc>
                          <a:spcPct val="115000"/>
                        </a:lnSpc>
                        <a:spcAft>
                          <a:spcPts val="0"/>
                        </a:spcAft>
                      </a:pPr>
                      <a:r>
                        <a:rPr lang="tr-TR" sz="1400">
                          <a:latin typeface="Times New Roman"/>
                          <a:ea typeface="Calibri"/>
                          <a:cs typeface="Times New Roman"/>
                        </a:rPr>
                        <a:t>İlaç arabası, dolabı ya da çekmecesi açılır, bilgisayar destekli bir ilaç yönetim sistemi varsa şifre ile giriş yapılır.</a:t>
                      </a:r>
                      <a:endParaRPr lang="tr-TR" sz="1400">
                        <a:latin typeface="Calibri"/>
                        <a:ea typeface="Calibri"/>
                        <a:cs typeface="Times New Roman"/>
                      </a:endParaRPr>
                    </a:p>
                  </a:txBody>
                  <a:tcPr marL="68580" marR="68580" marT="0" marB="0"/>
                </a:tc>
                <a:tc>
                  <a:txBody>
                    <a:bodyPr/>
                    <a:lstStyle/>
                    <a:p>
                      <a:pPr>
                        <a:lnSpc>
                          <a:spcPct val="107000"/>
                        </a:lnSpc>
                        <a:spcAft>
                          <a:spcPts val="0"/>
                        </a:spcAft>
                      </a:pPr>
                      <a:r>
                        <a:rPr lang="tr-TR" sz="1400" dirty="0">
                          <a:latin typeface="Times New Roman"/>
                          <a:ea typeface="Calibri"/>
                          <a:cs typeface="Times New Roman"/>
                        </a:rPr>
                        <a:t>İlaç arabalarının ya da çekmecelerinin kapalı tutulması hastaya ait ilaçların güvenliğini sağlar.  </a:t>
                      </a:r>
                      <a:endParaRPr lang="tr-TR" sz="1400" dirty="0">
                        <a:latin typeface="Calibri"/>
                        <a:ea typeface="Calibri"/>
                        <a:cs typeface="Times New Roman"/>
                      </a:endParaRPr>
                    </a:p>
                  </a:txBody>
                  <a:tcPr marL="68580" marR="68580" marT="0" marB="0"/>
                </a:tc>
              </a:tr>
            </a:tbl>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Flakonda</a:t>
            </a:r>
            <a:r>
              <a:rPr lang="tr-TR" dirty="0" smtClean="0"/>
              <a:t> İlaç Hazırlama</a:t>
            </a:r>
            <a:endParaRPr lang="tr-TR" dirty="0"/>
          </a:p>
        </p:txBody>
      </p:sp>
      <p:graphicFrame>
        <p:nvGraphicFramePr>
          <p:cNvPr id="4" name="3 İçerik Yer Tutucusu"/>
          <p:cNvGraphicFramePr>
            <a:graphicFrameLocks noGrp="1"/>
          </p:cNvGraphicFramePr>
          <p:nvPr>
            <p:ph idx="1"/>
          </p:nvPr>
        </p:nvGraphicFramePr>
        <p:xfrm>
          <a:off x="457200" y="1484784"/>
          <a:ext cx="8229600" cy="4680521"/>
        </p:xfrm>
        <a:graphic>
          <a:graphicData uri="http://schemas.openxmlformats.org/drawingml/2006/table">
            <a:tbl>
              <a:tblPr firstRow="1" bandRow="1">
                <a:tableStyleId>{5940675A-B579-460E-94D1-54222C63F5DA}</a:tableStyleId>
              </a:tblPr>
              <a:tblGrid>
                <a:gridCol w="4114800"/>
                <a:gridCol w="4114800"/>
              </a:tblGrid>
              <a:tr h="359124">
                <a:tc>
                  <a:txBody>
                    <a:bodyPr/>
                    <a:lstStyle/>
                    <a:p>
                      <a:pPr algn="ctr">
                        <a:lnSpc>
                          <a:spcPct val="107000"/>
                        </a:lnSpc>
                        <a:spcAft>
                          <a:spcPts val="0"/>
                        </a:spcAft>
                      </a:pPr>
                      <a:r>
                        <a:rPr lang="tr-TR" sz="1400" b="1" dirty="0">
                          <a:latin typeface="Times New Roman"/>
                          <a:ea typeface="Calibri"/>
                          <a:cs typeface="Times New Roman"/>
                        </a:rPr>
                        <a:t>UYGULAMA BASAMAKLARI</a:t>
                      </a:r>
                      <a:endParaRPr lang="tr-TR" sz="1400" dirty="0">
                        <a:latin typeface="Calibri"/>
                        <a:ea typeface="Calibri"/>
                        <a:cs typeface="Times New Roman"/>
                      </a:endParaRPr>
                    </a:p>
                  </a:txBody>
                  <a:tcPr marL="68580" marR="68580" marT="0" marB="0"/>
                </a:tc>
                <a:tc>
                  <a:txBody>
                    <a:bodyPr/>
                    <a:lstStyle/>
                    <a:p>
                      <a:pPr algn="ctr">
                        <a:lnSpc>
                          <a:spcPct val="107000"/>
                        </a:lnSpc>
                        <a:spcAft>
                          <a:spcPts val="0"/>
                        </a:spcAft>
                      </a:pPr>
                      <a:r>
                        <a:rPr lang="tr-TR" sz="1400" b="1" dirty="0">
                          <a:latin typeface="Times New Roman"/>
                          <a:ea typeface="Calibri"/>
                          <a:cs typeface="Times New Roman"/>
                        </a:rPr>
                        <a:t>GEREKÇE</a:t>
                      </a:r>
                      <a:endParaRPr lang="tr-TR" sz="1400" dirty="0">
                        <a:latin typeface="Calibri"/>
                        <a:ea typeface="Calibri"/>
                        <a:cs typeface="Times New Roman"/>
                      </a:endParaRPr>
                    </a:p>
                  </a:txBody>
                  <a:tcPr marL="68580" marR="68580" marT="0" marB="0"/>
                </a:tc>
              </a:tr>
              <a:tr h="544416">
                <a:tc>
                  <a:txBody>
                    <a:bodyPr/>
                    <a:lstStyle/>
                    <a:p>
                      <a:pPr algn="just">
                        <a:lnSpc>
                          <a:spcPct val="115000"/>
                        </a:lnSpc>
                        <a:spcAft>
                          <a:spcPts val="0"/>
                        </a:spcAft>
                      </a:pPr>
                      <a:r>
                        <a:rPr lang="tr-TR" sz="1400" dirty="0">
                          <a:latin typeface="Times New Roman"/>
                          <a:ea typeface="Calibri"/>
                          <a:cs typeface="Times New Roman"/>
                        </a:rPr>
                        <a:t>Her seferinde tek bir hastanın ilacı hazırlanır.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Hataları önler.</a:t>
                      </a:r>
                      <a:endParaRPr lang="tr-TR" sz="1400">
                        <a:latin typeface="Calibri"/>
                        <a:ea typeface="Calibri"/>
                        <a:cs typeface="Times New Roman"/>
                      </a:endParaRPr>
                    </a:p>
                  </a:txBody>
                  <a:tcPr marL="68580" marR="68580" marT="0" marB="0"/>
                </a:tc>
              </a:tr>
              <a:tr h="697580">
                <a:tc>
                  <a:txBody>
                    <a:bodyPr/>
                    <a:lstStyle/>
                    <a:p>
                      <a:pPr algn="just">
                        <a:lnSpc>
                          <a:spcPct val="115000"/>
                        </a:lnSpc>
                        <a:spcAft>
                          <a:spcPts val="0"/>
                        </a:spcAft>
                      </a:pPr>
                      <a:r>
                        <a:rPr lang="tr-TR" sz="1400">
                          <a:latin typeface="Times New Roman"/>
                          <a:ea typeface="Calibri"/>
                          <a:cs typeface="Times New Roman"/>
                        </a:rPr>
                        <a:t>Hasta ilaç istemi kontrol edilir, uygun ilaçlar hasta ilaç çekmecesinden ya da birim doz dolabından alınır.</a:t>
                      </a:r>
                      <a:endParaRPr lang="tr-TR" sz="140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İlaç uygulamasında ilacın kontrol edildiği ilk adımdır.</a:t>
                      </a:r>
                      <a:endParaRPr lang="tr-TR" sz="1400">
                        <a:latin typeface="Calibri"/>
                        <a:ea typeface="Calibri"/>
                        <a:cs typeface="Times New Roman"/>
                      </a:endParaRPr>
                    </a:p>
                  </a:txBody>
                  <a:tcPr marL="68580" marR="68580" marT="0" marB="0"/>
                </a:tc>
              </a:tr>
              <a:tr h="1057790">
                <a:tc>
                  <a:txBody>
                    <a:bodyPr/>
                    <a:lstStyle/>
                    <a:p>
                      <a:pPr algn="just">
                        <a:lnSpc>
                          <a:spcPct val="115000"/>
                        </a:lnSpc>
                        <a:spcAft>
                          <a:spcPts val="0"/>
                        </a:spcAft>
                      </a:pPr>
                      <a:r>
                        <a:rPr lang="tr-TR" sz="1400">
                          <a:latin typeface="Times New Roman"/>
                          <a:ea typeface="Calibri"/>
                          <a:cs typeface="Times New Roman"/>
                        </a:rPr>
                        <a:t>İlaç ile doktor istemindeki ilaç kontrol edilir, ilacın son kullanma tarihine bakılır, gerekli ise tekrar doz hesabı yapılır.</a:t>
                      </a:r>
                      <a:endParaRPr lang="tr-TR" sz="140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İlaç uygulamasında ilacın kontrol edildiği ikinci adımdır. Gerekli ise ikinci bir hemşire ilaç hesaplaması yapabilir.</a:t>
                      </a:r>
                      <a:endParaRPr lang="tr-TR" sz="1400">
                        <a:latin typeface="Calibri"/>
                        <a:ea typeface="Calibri"/>
                        <a:cs typeface="Times New Roman"/>
                      </a:endParaRPr>
                    </a:p>
                  </a:txBody>
                  <a:tcPr marL="68580" marR="68580" marT="0" marB="0"/>
                </a:tc>
              </a:tr>
              <a:tr h="697580">
                <a:tc>
                  <a:txBody>
                    <a:bodyPr/>
                    <a:lstStyle/>
                    <a:p>
                      <a:pPr algn="just">
                        <a:lnSpc>
                          <a:spcPct val="115000"/>
                        </a:lnSpc>
                        <a:spcAft>
                          <a:spcPts val="0"/>
                        </a:spcAft>
                      </a:pPr>
                      <a:r>
                        <a:rPr lang="tr-TR" sz="1400">
                          <a:latin typeface="Times New Roman"/>
                          <a:ea typeface="Calibri"/>
                          <a:cs typeface="Times New Roman"/>
                        </a:rPr>
                        <a:t>Flakonun tepesinde bulunan kauçuk tıpayı koruyan metal ya da plastik kapak çıkartılır.</a:t>
                      </a:r>
                      <a:endParaRPr lang="tr-TR" sz="140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Koruyucu kapak flakon içindeki ilacı alabilmek için çıkarılmalıdır. </a:t>
                      </a:r>
                      <a:endParaRPr lang="tr-TR" sz="1400">
                        <a:latin typeface="Calibri"/>
                        <a:ea typeface="Calibri"/>
                        <a:cs typeface="Times New Roman"/>
                      </a:endParaRPr>
                    </a:p>
                  </a:txBody>
                  <a:tcPr marL="68580" marR="68580" marT="0" marB="0"/>
                </a:tc>
              </a:tr>
              <a:tr h="1324031">
                <a:tc>
                  <a:txBody>
                    <a:bodyPr/>
                    <a:lstStyle/>
                    <a:p>
                      <a:pPr>
                        <a:lnSpc>
                          <a:spcPct val="107000"/>
                        </a:lnSpc>
                        <a:spcAft>
                          <a:spcPts val="0"/>
                        </a:spcAft>
                      </a:pPr>
                      <a:r>
                        <a:rPr lang="tr-TR" sz="1400">
                          <a:latin typeface="Times New Roman"/>
                          <a:ea typeface="Calibri"/>
                          <a:cs typeface="Times New Roman"/>
                        </a:rPr>
                        <a:t>Kauçuk tıpanın üstü alkollü tampon ya da pamuk ile silinir ve kuruması beklenir.  </a:t>
                      </a:r>
                      <a:endParaRPr lang="tr-TR" sz="1400">
                        <a:latin typeface="Calibri"/>
                        <a:ea typeface="Calibri"/>
                        <a:cs typeface="Times New Roman"/>
                      </a:endParaRPr>
                    </a:p>
                  </a:txBody>
                  <a:tcPr marL="68580" marR="68580" marT="0" marB="0"/>
                </a:tc>
                <a:tc>
                  <a:txBody>
                    <a:bodyPr/>
                    <a:lstStyle/>
                    <a:p>
                      <a:pPr>
                        <a:lnSpc>
                          <a:spcPct val="107000"/>
                        </a:lnSpc>
                        <a:spcAft>
                          <a:spcPts val="0"/>
                        </a:spcAft>
                      </a:pPr>
                      <a:r>
                        <a:rPr lang="tr-TR" sz="1400" dirty="0">
                          <a:latin typeface="Times New Roman"/>
                          <a:ea typeface="Calibri"/>
                          <a:cs typeface="Times New Roman"/>
                        </a:rPr>
                        <a:t>Alkol ile kauçuk tıpanın silinmesi, yüzeydeki mikroorganizma sayısını azaltıp </a:t>
                      </a:r>
                      <a:r>
                        <a:rPr lang="tr-TR" sz="1400" dirty="0" err="1">
                          <a:latin typeface="Times New Roman"/>
                          <a:ea typeface="Calibri"/>
                          <a:cs typeface="Times New Roman"/>
                        </a:rPr>
                        <a:t>kontaminasyonu</a:t>
                      </a:r>
                      <a:r>
                        <a:rPr lang="tr-TR" sz="1400" dirty="0">
                          <a:latin typeface="Times New Roman"/>
                          <a:ea typeface="Calibri"/>
                          <a:cs typeface="Times New Roman"/>
                        </a:rPr>
                        <a:t> önler. Alkolün kurumasını beklemek iğnenin girişi ile birlikte </a:t>
                      </a:r>
                      <a:r>
                        <a:rPr lang="tr-TR" sz="1400" dirty="0" err="1">
                          <a:latin typeface="Times New Roman"/>
                          <a:ea typeface="Calibri"/>
                          <a:cs typeface="Times New Roman"/>
                        </a:rPr>
                        <a:t>flakon</a:t>
                      </a:r>
                      <a:r>
                        <a:rPr lang="tr-TR" sz="1400" dirty="0">
                          <a:latin typeface="Times New Roman"/>
                          <a:ea typeface="Calibri"/>
                          <a:cs typeface="Times New Roman"/>
                        </a:rPr>
                        <a:t> içine alkolün sızmasını önler. </a:t>
                      </a:r>
                      <a:endParaRPr lang="tr-TR" sz="1400" dirty="0">
                        <a:latin typeface="Calibri"/>
                        <a:ea typeface="Calibri"/>
                        <a:cs typeface="Times New Roman"/>
                      </a:endParaRPr>
                    </a:p>
                  </a:txBody>
                  <a:tcPr marL="68580" marR="68580" marT="0" marB="0"/>
                </a:tc>
              </a:tr>
            </a:tbl>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Flakonda</a:t>
            </a:r>
            <a:r>
              <a:rPr lang="tr-TR" dirty="0" smtClean="0"/>
              <a:t> İlaç Hazırlama</a:t>
            </a:r>
            <a:endParaRPr lang="tr-TR" dirty="0"/>
          </a:p>
        </p:txBody>
      </p:sp>
      <p:graphicFrame>
        <p:nvGraphicFramePr>
          <p:cNvPr id="4" name="3 İçerik Yer Tutucusu"/>
          <p:cNvGraphicFramePr>
            <a:graphicFrameLocks noGrp="1"/>
          </p:cNvGraphicFramePr>
          <p:nvPr>
            <p:ph idx="1"/>
          </p:nvPr>
        </p:nvGraphicFramePr>
        <p:xfrm>
          <a:off x="457200" y="1412776"/>
          <a:ext cx="8435280" cy="4752529"/>
        </p:xfrm>
        <a:graphic>
          <a:graphicData uri="http://schemas.openxmlformats.org/drawingml/2006/table">
            <a:tbl>
              <a:tblPr firstRow="1" bandRow="1">
                <a:tableStyleId>{5940675A-B579-460E-94D1-54222C63F5DA}</a:tableStyleId>
              </a:tblPr>
              <a:tblGrid>
                <a:gridCol w="4217640"/>
                <a:gridCol w="4217640"/>
              </a:tblGrid>
              <a:tr h="267033">
                <a:tc>
                  <a:txBody>
                    <a:bodyPr/>
                    <a:lstStyle/>
                    <a:p>
                      <a:pPr algn="ctr">
                        <a:lnSpc>
                          <a:spcPct val="107000"/>
                        </a:lnSpc>
                        <a:spcAft>
                          <a:spcPts val="0"/>
                        </a:spcAft>
                      </a:pPr>
                      <a:r>
                        <a:rPr lang="tr-TR" sz="1400" b="1" dirty="0">
                          <a:latin typeface="Times New Roman"/>
                          <a:ea typeface="Calibri"/>
                          <a:cs typeface="Times New Roman"/>
                        </a:rPr>
                        <a:t>UYGULAMA BASAMAKLARI</a:t>
                      </a:r>
                      <a:endParaRPr lang="tr-TR" sz="1400" dirty="0">
                        <a:latin typeface="Calibri"/>
                        <a:ea typeface="Calibri"/>
                        <a:cs typeface="Times New Roman"/>
                      </a:endParaRPr>
                    </a:p>
                  </a:txBody>
                  <a:tcPr marL="68580" marR="68580" marT="0" marB="0"/>
                </a:tc>
                <a:tc>
                  <a:txBody>
                    <a:bodyPr/>
                    <a:lstStyle/>
                    <a:p>
                      <a:pPr algn="ctr">
                        <a:lnSpc>
                          <a:spcPct val="107000"/>
                        </a:lnSpc>
                        <a:spcAft>
                          <a:spcPts val="0"/>
                        </a:spcAft>
                      </a:pPr>
                      <a:r>
                        <a:rPr lang="tr-TR" sz="1400" b="1" dirty="0">
                          <a:latin typeface="Times New Roman"/>
                          <a:ea typeface="Calibri"/>
                          <a:cs typeface="Times New Roman"/>
                        </a:rPr>
                        <a:t>GEREKÇE</a:t>
                      </a:r>
                      <a:endParaRPr lang="tr-TR" sz="1400" dirty="0">
                        <a:latin typeface="Calibri"/>
                        <a:ea typeface="Calibri"/>
                        <a:cs typeface="Times New Roman"/>
                      </a:endParaRPr>
                    </a:p>
                  </a:txBody>
                  <a:tcPr marL="68580" marR="68580" marT="0" marB="0"/>
                </a:tc>
              </a:tr>
              <a:tr h="1245971">
                <a:tc>
                  <a:txBody>
                    <a:bodyPr/>
                    <a:lstStyle/>
                    <a:p>
                      <a:pPr>
                        <a:lnSpc>
                          <a:spcPct val="107000"/>
                        </a:lnSpc>
                        <a:spcAft>
                          <a:spcPts val="0"/>
                        </a:spcAft>
                      </a:pPr>
                      <a:r>
                        <a:rPr lang="tr-TR" sz="1400" dirty="0">
                          <a:latin typeface="Times New Roman"/>
                          <a:ea typeface="Calibri"/>
                          <a:cs typeface="Times New Roman"/>
                        </a:rPr>
                        <a:t>İğneden ya da iğnesiz </a:t>
                      </a:r>
                      <a:r>
                        <a:rPr lang="tr-TR" sz="1400" dirty="0" err="1">
                          <a:latin typeface="Times New Roman"/>
                          <a:ea typeface="Calibri"/>
                          <a:cs typeface="Times New Roman"/>
                        </a:rPr>
                        <a:t>flakon</a:t>
                      </a:r>
                      <a:r>
                        <a:rPr lang="tr-TR" sz="1400" dirty="0">
                          <a:latin typeface="Times New Roman"/>
                          <a:ea typeface="Calibri"/>
                          <a:cs typeface="Times New Roman"/>
                        </a:rPr>
                        <a:t> erişim aracından koruyucu plastik kapak doğrusal olarak çekerek çıkarılır. </a:t>
                      </a:r>
                      <a:r>
                        <a:rPr lang="tr-TR" sz="1400" dirty="0" err="1">
                          <a:latin typeface="Times New Roman"/>
                          <a:ea typeface="Calibri"/>
                          <a:cs typeface="Times New Roman"/>
                        </a:rPr>
                        <a:t>Flakondan</a:t>
                      </a:r>
                      <a:r>
                        <a:rPr lang="tr-TR" sz="1400" dirty="0">
                          <a:latin typeface="Times New Roman"/>
                          <a:ea typeface="Calibri"/>
                          <a:cs typeface="Times New Roman"/>
                        </a:rPr>
                        <a:t> çekilecek ilaç miktarı kadar hava enjektöre çekilir. Piston çekilirken sadece son bölümünden tutulur.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Plastik koruyucu kapağın doğrusal olarak çekilip çıkarılması iğne ile yaralanmaları önler. Emjektörün pistonunun son bölümünde tutulması steriliteyi korur. Flakon içine hava verilmesi ilacı aspire dereken negatif basınç oluşmasını önler. </a:t>
                      </a:r>
                      <a:endParaRPr lang="tr-TR" sz="1400">
                        <a:latin typeface="Calibri"/>
                        <a:ea typeface="Calibri"/>
                        <a:cs typeface="Times New Roman"/>
                      </a:endParaRPr>
                    </a:p>
                  </a:txBody>
                  <a:tcPr marL="68580" marR="68580" marT="0" marB="0"/>
                </a:tc>
              </a:tr>
              <a:tr h="747583">
                <a:tc>
                  <a:txBody>
                    <a:bodyPr/>
                    <a:lstStyle/>
                    <a:p>
                      <a:pPr>
                        <a:lnSpc>
                          <a:spcPct val="107000"/>
                        </a:lnSpc>
                        <a:spcAft>
                          <a:spcPts val="0"/>
                        </a:spcAft>
                      </a:pPr>
                      <a:r>
                        <a:rPr lang="tr-TR" sz="1400">
                          <a:latin typeface="Times New Roman"/>
                          <a:ea typeface="Calibri"/>
                          <a:cs typeface="Times New Roman"/>
                        </a:rPr>
                        <a:t>Flakon düz bir zemine yerleştirilir ve iğneyi kauçuk tıpanın tam ortasından geçirerek hava flakonun hava bölmesine verilir, ilacın içine verilmez. </a:t>
                      </a:r>
                      <a:endParaRPr lang="tr-TR" sz="140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İlacın içine hava vermek, hava kabarcıkları oluşturacağından, doğru dozda ilacın çekilmesine engel olur. </a:t>
                      </a:r>
                      <a:endParaRPr lang="tr-TR" sz="1400">
                        <a:latin typeface="Calibri"/>
                        <a:ea typeface="Calibri"/>
                        <a:cs typeface="Times New Roman"/>
                      </a:endParaRPr>
                    </a:p>
                  </a:txBody>
                  <a:tcPr marL="68580" marR="68580" marT="0" marB="0"/>
                </a:tc>
              </a:tr>
              <a:tr h="498388">
                <a:tc>
                  <a:txBody>
                    <a:bodyPr/>
                    <a:lstStyle/>
                    <a:p>
                      <a:pPr>
                        <a:lnSpc>
                          <a:spcPct val="107000"/>
                        </a:lnSpc>
                        <a:spcAft>
                          <a:spcPts val="0"/>
                        </a:spcAft>
                      </a:pPr>
                      <a:r>
                        <a:rPr lang="tr-TR" sz="1400">
                          <a:latin typeface="Times New Roman"/>
                          <a:ea typeface="Calibri"/>
                          <a:cs typeface="Times New Roman"/>
                        </a:rPr>
                        <a:t>Flakon ters çevrilir ve iğne ya da iğnesiz flakon erişim aracının ucu sıvı seviyesinin altında tutulur. </a:t>
                      </a:r>
                      <a:endParaRPr lang="tr-TR" sz="140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Enjektör içerisine hava aspirasyonunu önler. </a:t>
                      </a:r>
                      <a:endParaRPr lang="tr-TR" sz="1400">
                        <a:latin typeface="Calibri"/>
                        <a:ea typeface="Calibri"/>
                        <a:cs typeface="Times New Roman"/>
                      </a:endParaRPr>
                    </a:p>
                  </a:txBody>
                  <a:tcPr marL="68580" marR="68580" marT="0" marB="0"/>
                </a:tc>
              </a:tr>
              <a:tr h="747583">
                <a:tc>
                  <a:txBody>
                    <a:bodyPr/>
                    <a:lstStyle/>
                    <a:p>
                      <a:pPr>
                        <a:lnSpc>
                          <a:spcPct val="107000"/>
                        </a:lnSpc>
                        <a:spcAft>
                          <a:spcPts val="0"/>
                        </a:spcAft>
                      </a:pPr>
                      <a:r>
                        <a:rPr lang="tr-TR" sz="1400">
                          <a:latin typeface="Times New Roman"/>
                          <a:ea typeface="Calibri"/>
                          <a:cs typeface="Times New Roman"/>
                        </a:rPr>
                        <a:t>Flakon pasif elle tutulup aktif olan el ile ilaç enjektöre çekilir. Bu işlem sırasında enjektör pistonu sadece son bölümünde tutularak çekilir. </a:t>
                      </a:r>
                      <a:endParaRPr lang="tr-TR" sz="1400">
                        <a:latin typeface="Calibri"/>
                        <a:ea typeface="Calibri"/>
                        <a:cs typeface="Times New Roman"/>
                      </a:endParaRPr>
                    </a:p>
                  </a:txBody>
                  <a:tcPr marL="68580" marR="68580" marT="0" marB="0"/>
                </a:tc>
                <a:tc>
                  <a:txBody>
                    <a:bodyPr/>
                    <a:lstStyle/>
                    <a:p>
                      <a:pPr>
                        <a:lnSpc>
                          <a:spcPct val="107000"/>
                        </a:lnSpc>
                        <a:spcAft>
                          <a:spcPts val="0"/>
                        </a:spcAft>
                      </a:pPr>
                      <a:r>
                        <a:rPr lang="tr-TR" sz="1400" dirty="0">
                          <a:latin typeface="Times New Roman"/>
                          <a:ea typeface="Calibri"/>
                          <a:cs typeface="Times New Roman"/>
                        </a:rPr>
                        <a:t>Enjektörün pistonunun son bölümünde tutulması </a:t>
                      </a:r>
                      <a:r>
                        <a:rPr lang="tr-TR" sz="1400" dirty="0" err="1">
                          <a:latin typeface="Times New Roman"/>
                          <a:ea typeface="Calibri"/>
                          <a:cs typeface="Times New Roman"/>
                        </a:rPr>
                        <a:t>steriliteyi</a:t>
                      </a:r>
                      <a:r>
                        <a:rPr lang="tr-TR" sz="1400" dirty="0">
                          <a:latin typeface="Times New Roman"/>
                          <a:ea typeface="Calibri"/>
                          <a:cs typeface="Times New Roman"/>
                        </a:rPr>
                        <a:t> korur.</a:t>
                      </a:r>
                      <a:endParaRPr lang="tr-TR" sz="1400" dirty="0">
                        <a:latin typeface="Calibri"/>
                        <a:ea typeface="Calibri"/>
                        <a:cs typeface="Times New Roman"/>
                      </a:endParaRPr>
                    </a:p>
                  </a:txBody>
                  <a:tcPr marL="68580" marR="68580" marT="0" marB="0"/>
                </a:tc>
              </a:tr>
              <a:tr h="1245971">
                <a:tc>
                  <a:txBody>
                    <a:bodyPr/>
                    <a:lstStyle/>
                    <a:p>
                      <a:pPr>
                        <a:lnSpc>
                          <a:spcPct val="107000"/>
                        </a:lnSpc>
                        <a:spcAft>
                          <a:spcPts val="0"/>
                        </a:spcAft>
                      </a:pPr>
                      <a:r>
                        <a:rPr lang="tr-TR" sz="1400" dirty="0">
                          <a:latin typeface="Times New Roman"/>
                          <a:ea typeface="Calibri"/>
                          <a:cs typeface="Times New Roman"/>
                        </a:rPr>
                        <a:t>Enjektöre hava kabarcığı çekilmişse gövdesine hafif vurarak kabarcıkların uçta toplanması sağlanır. İğne sıvının içerisinden çıkacak şekilde ilerletilerek hava bölmesine hava çıkarılır. İğne geri çekilerek ucu sıvının içinde kalacak şekilde ilaç çekilmeye devam edilir. </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dirty="0">
                          <a:latin typeface="Times New Roman"/>
                          <a:ea typeface="Calibri"/>
                          <a:cs typeface="Times New Roman"/>
                        </a:rPr>
                        <a:t>Hava kabarcıklarının çıkarılması doğru ilaç dozunun hesaplanması için gereklidir. </a:t>
                      </a:r>
                      <a:endParaRPr lang="tr-TR" sz="1400" dirty="0">
                        <a:latin typeface="Calibri"/>
                        <a:ea typeface="Calibri"/>
                        <a:cs typeface="Times New Roman"/>
                      </a:endParaRPr>
                    </a:p>
                  </a:txBody>
                  <a:tcPr marL="68580" marR="68580" marT="0" marB="0"/>
                </a:tc>
              </a:tr>
            </a:tbl>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Flakonda</a:t>
            </a:r>
            <a:r>
              <a:rPr lang="tr-TR" dirty="0" smtClean="0"/>
              <a:t> İlaç Hazırlama</a:t>
            </a:r>
            <a:endParaRPr lang="tr-TR" dirty="0"/>
          </a:p>
        </p:txBody>
      </p:sp>
      <p:graphicFrame>
        <p:nvGraphicFramePr>
          <p:cNvPr id="4" name="3 İçerik Yer Tutucusu"/>
          <p:cNvGraphicFramePr>
            <a:graphicFrameLocks noGrp="1"/>
          </p:cNvGraphicFramePr>
          <p:nvPr>
            <p:ph idx="1"/>
          </p:nvPr>
        </p:nvGraphicFramePr>
        <p:xfrm>
          <a:off x="457200" y="1600200"/>
          <a:ext cx="8363272" cy="4565103"/>
        </p:xfrm>
        <a:graphic>
          <a:graphicData uri="http://schemas.openxmlformats.org/drawingml/2006/table">
            <a:tbl>
              <a:tblPr firstRow="1" bandRow="1">
                <a:tableStyleId>{5940675A-B579-460E-94D1-54222C63F5DA}</a:tableStyleId>
              </a:tblPr>
              <a:tblGrid>
                <a:gridCol w="4181636"/>
                <a:gridCol w="4181636"/>
              </a:tblGrid>
              <a:tr h="302809">
                <a:tc>
                  <a:txBody>
                    <a:bodyPr/>
                    <a:lstStyle/>
                    <a:p>
                      <a:pPr algn="ctr">
                        <a:lnSpc>
                          <a:spcPct val="107000"/>
                        </a:lnSpc>
                        <a:spcAft>
                          <a:spcPts val="0"/>
                        </a:spcAft>
                      </a:pPr>
                      <a:r>
                        <a:rPr lang="tr-TR" sz="1400" b="1" dirty="0">
                          <a:latin typeface="Times New Roman"/>
                          <a:ea typeface="Calibri"/>
                          <a:cs typeface="Times New Roman"/>
                        </a:rPr>
                        <a:t>UYGULAMA BASAMAKLARI</a:t>
                      </a:r>
                      <a:endParaRPr lang="tr-TR" sz="1400" dirty="0">
                        <a:latin typeface="Calibri"/>
                        <a:ea typeface="Calibri"/>
                        <a:cs typeface="Times New Roman"/>
                      </a:endParaRPr>
                    </a:p>
                  </a:txBody>
                  <a:tcPr marL="68580" marR="68580" marT="0" marB="0"/>
                </a:tc>
                <a:tc>
                  <a:txBody>
                    <a:bodyPr/>
                    <a:lstStyle/>
                    <a:p>
                      <a:pPr algn="ctr">
                        <a:lnSpc>
                          <a:spcPct val="107000"/>
                        </a:lnSpc>
                        <a:spcAft>
                          <a:spcPts val="0"/>
                        </a:spcAft>
                      </a:pPr>
                      <a:r>
                        <a:rPr lang="tr-TR" sz="1400" b="1" dirty="0">
                          <a:latin typeface="Times New Roman"/>
                          <a:ea typeface="Calibri"/>
                          <a:cs typeface="Times New Roman"/>
                        </a:rPr>
                        <a:t>GEREKÇE</a:t>
                      </a:r>
                      <a:endParaRPr lang="tr-TR" sz="1400" dirty="0">
                        <a:latin typeface="Calibri"/>
                        <a:ea typeface="Calibri"/>
                        <a:cs typeface="Times New Roman"/>
                      </a:endParaRPr>
                    </a:p>
                  </a:txBody>
                  <a:tcPr marL="68580" marR="68580" marT="0" marB="0"/>
                </a:tc>
              </a:tr>
              <a:tr h="1398991">
                <a:tc>
                  <a:txBody>
                    <a:bodyPr/>
                    <a:lstStyle/>
                    <a:p>
                      <a:pPr>
                        <a:lnSpc>
                          <a:spcPct val="107000"/>
                        </a:lnSpc>
                        <a:spcAft>
                          <a:spcPts val="0"/>
                        </a:spcAft>
                      </a:pPr>
                      <a:r>
                        <a:rPr lang="tr-TR" sz="1400" dirty="0">
                          <a:latin typeface="Times New Roman"/>
                          <a:ea typeface="Calibri"/>
                          <a:cs typeface="Times New Roman"/>
                        </a:rPr>
                        <a:t>Doğru dozda ilaç çekildikten sonra iğneyi </a:t>
                      </a:r>
                      <a:r>
                        <a:rPr lang="tr-TR" sz="1400" dirty="0" err="1">
                          <a:latin typeface="Times New Roman"/>
                          <a:ea typeface="Calibri"/>
                          <a:cs typeface="Times New Roman"/>
                        </a:rPr>
                        <a:t>flakondan</a:t>
                      </a:r>
                      <a:r>
                        <a:rPr lang="tr-TR" sz="1400" dirty="0">
                          <a:latin typeface="Times New Roman"/>
                          <a:ea typeface="Calibri"/>
                          <a:cs typeface="Times New Roman"/>
                        </a:rPr>
                        <a:t> çıkarılır ve plastik kapağı ile kapatılır. İğne değiştirilir.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Flakondan çıkardıktan sonra kapağın kapatılması, iğnenin kontaminasyonunu ve kaza ile iğne yaralanmalarını önler. Flakondan ilaç çekerken, iğne kauçuk tıpadan geçişi esnasında körelmektedir/keskinliği azalmaktadır.</a:t>
                      </a:r>
                      <a:endParaRPr lang="tr-TR" sz="1400">
                        <a:latin typeface="Calibri"/>
                        <a:ea typeface="Calibri"/>
                        <a:cs typeface="Times New Roman"/>
                      </a:endParaRPr>
                    </a:p>
                  </a:txBody>
                  <a:tcPr marL="68580" marR="68580" marT="0" marB="0"/>
                </a:tc>
              </a:tr>
              <a:tr h="551249">
                <a:tc>
                  <a:txBody>
                    <a:bodyPr/>
                    <a:lstStyle/>
                    <a:p>
                      <a:pPr>
                        <a:lnSpc>
                          <a:spcPct val="107000"/>
                        </a:lnSpc>
                        <a:spcAft>
                          <a:spcPts val="0"/>
                        </a:spcAft>
                      </a:pPr>
                      <a:r>
                        <a:rPr lang="tr-TR" sz="1400">
                          <a:latin typeface="Times New Roman"/>
                          <a:ea typeface="Calibri"/>
                          <a:cs typeface="Times New Roman"/>
                        </a:rPr>
                        <a:t>İstemde yer alan ilaç dozu ile çekilen dozu karşılaştırılır ve fazlası imha edilir.</a:t>
                      </a:r>
                      <a:endParaRPr lang="tr-TR" sz="140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Dikkatli ölçüm doğru miktarda ilacın uygulanması için önemlidir. </a:t>
                      </a:r>
                      <a:endParaRPr lang="tr-TR" sz="1400">
                        <a:latin typeface="Calibri"/>
                        <a:ea typeface="Calibri"/>
                        <a:cs typeface="Times New Roman"/>
                      </a:endParaRPr>
                    </a:p>
                  </a:txBody>
                  <a:tcPr marL="68580" marR="68580" marT="0" marB="0"/>
                </a:tc>
              </a:tr>
              <a:tr h="1195643">
                <a:tc>
                  <a:txBody>
                    <a:bodyPr/>
                    <a:lstStyle/>
                    <a:p>
                      <a:pPr>
                        <a:lnSpc>
                          <a:spcPct val="115000"/>
                        </a:lnSpc>
                        <a:spcAft>
                          <a:spcPts val="0"/>
                        </a:spcAft>
                      </a:pPr>
                      <a:r>
                        <a:rPr lang="tr-TR" sz="1400">
                          <a:latin typeface="Times New Roman"/>
                          <a:ea typeface="Calibri"/>
                          <a:cs typeface="Times New Roman"/>
                        </a:rPr>
                        <a:t>Enjektörün üzerine hastanın adı, ilacın adı, dozu, uygulama yolu, ilacı hazırlayana dair bilgileri içeren etiket yapıştırılır ve yapılmış olan ilaç istemi ile bir kez daha kontrol edilir.</a:t>
                      </a:r>
                      <a:endParaRPr lang="tr-TR" sz="1400">
                        <a:latin typeface="Calibri"/>
                        <a:ea typeface="Calibri"/>
                        <a:cs typeface="Times New Roman"/>
                      </a:endParaRPr>
                    </a:p>
                  </a:txBody>
                  <a:tcPr marL="68580" marR="68580" marT="0" marB="0"/>
                </a:tc>
                <a:tc>
                  <a:txBody>
                    <a:bodyPr/>
                    <a:lstStyle/>
                    <a:p>
                      <a:pPr>
                        <a:lnSpc>
                          <a:spcPct val="107000"/>
                        </a:lnSpc>
                        <a:spcAft>
                          <a:spcPts val="0"/>
                        </a:spcAft>
                      </a:pPr>
                      <a:r>
                        <a:rPr lang="tr-TR" sz="1400" dirty="0">
                          <a:latin typeface="Times New Roman"/>
                          <a:ea typeface="Calibri"/>
                          <a:cs typeface="Times New Roman"/>
                        </a:rPr>
                        <a:t>Bu basamak ilacın doğru olarak uygulandığının kontrol edildiği son kontrol aşamasıdır. Bazı kurumlarda bu adımın hasta odasında, hasta başında yapılması önerilmektedir.</a:t>
                      </a:r>
                      <a:endParaRPr lang="tr-TR" sz="1400" dirty="0">
                        <a:latin typeface="Calibri"/>
                        <a:ea typeface="Calibri"/>
                        <a:cs typeface="Times New Roman"/>
                      </a:endParaRPr>
                    </a:p>
                  </a:txBody>
                  <a:tcPr marL="68580" marR="68580" marT="0" marB="0"/>
                </a:tc>
              </a:tr>
              <a:tr h="1116411">
                <a:tc>
                  <a:txBody>
                    <a:bodyPr/>
                    <a:lstStyle/>
                    <a:p>
                      <a:pPr>
                        <a:lnSpc>
                          <a:spcPct val="115000"/>
                        </a:lnSpc>
                        <a:spcAft>
                          <a:spcPts val="0"/>
                        </a:spcAft>
                      </a:pPr>
                      <a:r>
                        <a:rPr lang="tr-TR" sz="1400" dirty="0" err="1">
                          <a:latin typeface="Times New Roman"/>
                          <a:ea typeface="Calibri"/>
                          <a:cs typeface="Times New Roman"/>
                        </a:rPr>
                        <a:t>Flakon</a:t>
                      </a:r>
                      <a:r>
                        <a:rPr lang="tr-TR" sz="1400" dirty="0">
                          <a:latin typeface="Times New Roman"/>
                          <a:ea typeface="Calibri"/>
                          <a:cs typeface="Times New Roman"/>
                        </a:rPr>
                        <a:t> çoklu doz için kullanılacaksa açıldığı gün ve saat yazılarak etiketlenir. </a:t>
                      </a:r>
                      <a:r>
                        <a:rPr lang="tr-TR" sz="1400" dirty="0" err="1">
                          <a:latin typeface="Times New Roman"/>
                          <a:ea typeface="Calibri"/>
                          <a:cs typeface="Times New Roman"/>
                        </a:rPr>
                        <a:t>Flakon</a:t>
                      </a:r>
                      <a:r>
                        <a:rPr lang="tr-TR" sz="1400" dirty="0">
                          <a:latin typeface="Times New Roman"/>
                          <a:ea typeface="Calibri"/>
                          <a:cs typeface="Times New Roman"/>
                        </a:rPr>
                        <a:t> kurum politikasına uygun olarak saklanır.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dirty="0" err="1">
                          <a:latin typeface="Times New Roman"/>
                          <a:ea typeface="Calibri"/>
                          <a:cs typeface="Times New Roman"/>
                        </a:rPr>
                        <a:t>Flakon</a:t>
                      </a:r>
                      <a:r>
                        <a:rPr lang="tr-TR" sz="1400" dirty="0">
                          <a:latin typeface="Times New Roman"/>
                          <a:ea typeface="Calibri"/>
                          <a:cs typeface="Times New Roman"/>
                        </a:rPr>
                        <a:t> kapatılınca içindeki ilaç steril kalır ve sonraki enjeksiyon için kullanılabilir. Açılmış olan </a:t>
                      </a:r>
                      <a:r>
                        <a:rPr lang="tr-TR" sz="1400" dirty="0" err="1">
                          <a:latin typeface="Times New Roman"/>
                          <a:ea typeface="Calibri"/>
                          <a:cs typeface="Times New Roman"/>
                        </a:rPr>
                        <a:t>flakonun</a:t>
                      </a:r>
                      <a:r>
                        <a:rPr lang="tr-TR" sz="1400" dirty="0">
                          <a:latin typeface="Times New Roman"/>
                          <a:ea typeface="Calibri"/>
                          <a:cs typeface="Times New Roman"/>
                        </a:rPr>
                        <a:t> üzerine tarih ve saati etiketlemek, ilacın belli bir zamandan sonra kullanımını sınırlar.</a:t>
                      </a:r>
                      <a:endParaRPr lang="tr-TR" sz="1400" dirty="0">
                        <a:latin typeface="Calibri"/>
                        <a:ea typeface="Calibri"/>
                        <a:cs typeface="Times New Roman"/>
                      </a:endParaRPr>
                    </a:p>
                  </a:txBody>
                  <a:tcPr marL="68580" marR="68580" marT="0" marB="0"/>
                </a:tc>
              </a:tr>
            </a:tbl>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Flakonda</a:t>
            </a:r>
            <a:r>
              <a:rPr lang="tr-TR" dirty="0" smtClean="0"/>
              <a:t> İlaç Hazırlama</a:t>
            </a:r>
            <a:endParaRPr lang="tr-TR" dirty="0"/>
          </a:p>
        </p:txBody>
      </p:sp>
      <p:graphicFrame>
        <p:nvGraphicFramePr>
          <p:cNvPr id="4" name="3 İçerik Yer Tutucusu"/>
          <p:cNvGraphicFramePr>
            <a:graphicFrameLocks noGrp="1"/>
          </p:cNvGraphicFramePr>
          <p:nvPr>
            <p:ph idx="1"/>
          </p:nvPr>
        </p:nvGraphicFramePr>
        <p:xfrm>
          <a:off x="457200" y="1600200"/>
          <a:ext cx="8363272" cy="3917031"/>
        </p:xfrm>
        <a:graphic>
          <a:graphicData uri="http://schemas.openxmlformats.org/drawingml/2006/table">
            <a:tbl>
              <a:tblPr firstRow="1" bandRow="1">
                <a:tableStyleId>{5940675A-B579-460E-94D1-54222C63F5DA}</a:tableStyleId>
              </a:tblPr>
              <a:tblGrid>
                <a:gridCol w="4181636"/>
                <a:gridCol w="4181636"/>
              </a:tblGrid>
              <a:tr h="331104">
                <a:tc>
                  <a:txBody>
                    <a:bodyPr/>
                    <a:lstStyle/>
                    <a:p>
                      <a:pPr algn="ctr">
                        <a:lnSpc>
                          <a:spcPct val="107000"/>
                        </a:lnSpc>
                        <a:spcAft>
                          <a:spcPts val="0"/>
                        </a:spcAft>
                      </a:pPr>
                      <a:r>
                        <a:rPr lang="tr-TR" sz="1400" b="1" dirty="0">
                          <a:latin typeface="Times New Roman"/>
                          <a:ea typeface="Calibri"/>
                          <a:cs typeface="Times New Roman"/>
                        </a:rPr>
                        <a:t>UYGULAMA BASAMAKLARI</a:t>
                      </a:r>
                      <a:endParaRPr lang="tr-TR" sz="1400" dirty="0">
                        <a:latin typeface="Calibri"/>
                        <a:ea typeface="Calibri"/>
                        <a:cs typeface="Times New Roman"/>
                      </a:endParaRPr>
                    </a:p>
                  </a:txBody>
                  <a:tcPr marL="68580" marR="68580" marT="0" marB="0"/>
                </a:tc>
                <a:tc>
                  <a:txBody>
                    <a:bodyPr/>
                    <a:lstStyle/>
                    <a:p>
                      <a:pPr algn="ctr">
                        <a:lnSpc>
                          <a:spcPct val="107000"/>
                        </a:lnSpc>
                        <a:spcAft>
                          <a:spcPts val="0"/>
                        </a:spcAft>
                      </a:pPr>
                      <a:r>
                        <a:rPr lang="tr-TR" sz="1400" b="1" dirty="0">
                          <a:latin typeface="Times New Roman"/>
                          <a:ea typeface="Calibri"/>
                          <a:cs typeface="Times New Roman"/>
                        </a:rPr>
                        <a:t>GEREKÇE</a:t>
                      </a:r>
                      <a:endParaRPr lang="tr-TR" sz="1400" dirty="0">
                        <a:latin typeface="Calibri"/>
                        <a:ea typeface="Calibri"/>
                        <a:cs typeface="Times New Roman"/>
                      </a:endParaRPr>
                    </a:p>
                  </a:txBody>
                  <a:tcPr marL="68580" marR="68580" marT="0" marB="0"/>
                </a:tc>
              </a:tr>
              <a:tr h="1529717">
                <a:tc>
                  <a:txBody>
                    <a:bodyPr/>
                    <a:lstStyle/>
                    <a:p>
                      <a:pPr>
                        <a:lnSpc>
                          <a:spcPct val="115000"/>
                        </a:lnSpc>
                        <a:spcAft>
                          <a:spcPts val="0"/>
                        </a:spcAft>
                      </a:pPr>
                      <a:r>
                        <a:rPr lang="tr-TR" sz="1400" dirty="0">
                          <a:latin typeface="Times New Roman"/>
                          <a:ea typeface="Calibri"/>
                          <a:cs typeface="Times New Roman"/>
                        </a:rPr>
                        <a:t>Atıklar uygun şekilde ortamdan uzaklaştırılır.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Kontaminasyonu önler.</a:t>
                      </a:r>
                      <a:endParaRPr lang="tr-TR" sz="1400">
                        <a:latin typeface="Calibri"/>
                        <a:ea typeface="Calibri"/>
                        <a:cs typeface="Times New Roman"/>
                      </a:endParaRPr>
                    </a:p>
                  </a:txBody>
                  <a:tcPr marL="68580" marR="68580" marT="0" marB="0"/>
                </a:tc>
              </a:tr>
              <a:tr h="748842">
                <a:tc>
                  <a:txBody>
                    <a:bodyPr/>
                    <a:lstStyle/>
                    <a:p>
                      <a:pPr>
                        <a:lnSpc>
                          <a:spcPct val="115000"/>
                        </a:lnSpc>
                        <a:spcAft>
                          <a:spcPts val="0"/>
                        </a:spcAft>
                      </a:pPr>
                      <a:r>
                        <a:rPr lang="tr-TR" sz="1400">
                          <a:latin typeface="Times New Roman"/>
                          <a:ea typeface="Calibri"/>
                          <a:cs typeface="Times New Roman"/>
                        </a:rPr>
                        <a:t>İlaç dolabı/arabası kilitlenir. El hijyeni sağlanır.</a:t>
                      </a:r>
                      <a:endParaRPr lang="tr-TR" sz="140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İlaç arabalarının ya da çekmecelerinin kapalı tutulması hastaya ait ilaçların güvenliğini sağlar. El hijyeninin sağlanması mikroorganizmaların yayılımını önler</a:t>
                      </a:r>
                      <a:endParaRPr lang="tr-TR" sz="1400">
                        <a:latin typeface="Calibri"/>
                        <a:ea typeface="Calibri"/>
                        <a:cs typeface="Times New Roman"/>
                      </a:endParaRPr>
                    </a:p>
                  </a:txBody>
                  <a:tcPr marL="68580" marR="68580" marT="0" marB="0"/>
                </a:tc>
              </a:tr>
              <a:tr h="1307368">
                <a:tc>
                  <a:txBody>
                    <a:bodyPr/>
                    <a:lstStyle/>
                    <a:p>
                      <a:pPr>
                        <a:lnSpc>
                          <a:spcPct val="115000"/>
                        </a:lnSpc>
                        <a:spcAft>
                          <a:spcPts val="0"/>
                        </a:spcAft>
                      </a:pPr>
                      <a:r>
                        <a:rPr lang="tr-TR" sz="1400">
                          <a:latin typeface="Times New Roman"/>
                          <a:ea typeface="Calibri"/>
                          <a:cs typeface="Times New Roman"/>
                        </a:rPr>
                        <a:t>Hazırlanmış olan ilaç istem yapılan yoldan uygulanır ve uygun şekilde kayıt tutulur. </a:t>
                      </a:r>
                      <a:endParaRPr lang="tr-TR" sz="1400">
                        <a:latin typeface="Calibri"/>
                        <a:ea typeface="Calibri"/>
                        <a:cs typeface="Times New Roman"/>
                      </a:endParaRPr>
                    </a:p>
                  </a:txBody>
                  <a:tcPr marL="68580" marR="68580" marT="0" marB="0"/>
                </a:tc>
                <a:tc>
                  <a:txBody>
                    <a:bodyPr/>
                    <a:lstStyle/>
                    <a:p>
                      <a:pPr>
                        <a:lnSpc>
                          <a:spcPct val="107000"/>
                        </a:lnSpc>
                        <a:spcAft>
                          <a:spcPts val="0"/>
                        </a:spcAft>
                      </a:pPr>
                      <a:r>
                        <a:rPr lang="tr-TR" sz="1400" dirty="0">
                          <a:latin typeface="Times New Roman"/>
                          <a:ea typeface="Calibri"/>
                          <a:cs typeface="Times New Roman"/>
                        </a:rPr>
                        <a:t>Uygun kayıt hastanın tedavisinin takibi, sürdürülebilirliği, yasal dayanak sağlama ve hemşirelik uygulamalarının görünürlüğü için önemlidir</a:t>
                      </a:r>
                      <a:endParaRPr lang="tr-TR" sz="1400" dirty="0">
                        <a:latin typeface="Calibri"/>
                        <a:ea typeface="Calibri"/>
                        <a:cs typeface="Times New Roman"/>
                      </a:endParaRPr>
                    </a:p>
                  </a:txBody>
                  <a:tcPr marL="68580" marR="68580" marT="0" marB="0"/>
                </a:tc>
              </a:tr>
            </a:tbl>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11560" y="2564904"/>
            <a:ext cx="8229600" cy="1143000"/>
          </a:xfrm>
        </p:spPr>
        <p:txBody>
          <a:bodyPr>
            <a:normAutofit/>
          </a:bodyPr>
          <a:lstStyle/>
          <a:p>
            <a:r>
              <a:rPr lang="tr-TR" sz="6000" b="1" dirty="0" smtClean="0"/>
              <a:t>İlaç Uygulamaları</a:t>
            </a:r>
            <a:endParaRPr lang="tr-TR" sz="6000" b="1" dirty="0"/>
          </a:p>
        </p:txBody>
      </p:sp>
      <p:sp>
        <p:nvSpPr>
          <p:cNvPr id="3" name="İçerik Yer Tutucusu 2"/>
          <p:cNvSpPr>
            <a:spLocks noGrp="1"/>
          </p:cNvSpPr>
          <p:nvPr>
            <p:ph idx="1"/>
          </p:nvPr>
        </p:nvSpPr>
        <p:spPr/>
        <p:txBody>
          <a:bodyPr/>
          <a:lstStyle/>
          <a:p>
            <a:endParaRPr lang="tr-TR" dirty="0"/>
          </a:p>
        </p:txBody>
      </p:sp>
    </p:spTree>
    <p:extLst>
      <p:ext uri="{BB962C8B-B14F-4D97-AF65-F5344CB8AC3E}">
        <p14:creationId xmlns:p14="http://schemas.microsoft.com/office/powerpoint/2010/main" xmlns="" val="40013520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tr-TR" altLang="ko-KR" dirty="0" err="1" smtClean="0"/>
              <a:t>İntradermal</a:t>
            </a:r>
            <a:r>
              <a:rPr lang="tr-TR" altLang="ko-KR" dirty="0" smtClean="0"/>
              <a:t> İlaç Uygulama </a:t>
            </a:r>
            <a:endParaRPr lang="ko-KR" altLang="en-US" dirty="0"/>
          </a:p>
        </p:txBody>
      </p:sp>
      <p:sp>
        <p:nvSpPr>
          <p:cNvPr id="7" name="Content Placeholder 6"/>
          <p:cNvSpPr>
            <a:spLocks noGrp="1"/>
          </p:cNvSpPr>
          <p:nvPr>
            <p:ph idx="10"/>
          </p:nvPr>
        </p:nvSpPr>
        <p:spPr>
          <a:xfrm>
            <a:off x="467544" y="1628800"/>
            <a:ext cx="8229600" cy="4248472"/>
          </a:xfrm>
        </p:spPr>
        <p:txBody>
          <a:bodyPr/>
          <a:lstStyle/>
          <a:p>
            <a:pPr>
              <a:lnSpc>
                <a:spcPct val="150000"/>
              </a:lnSpc>
              <a:buFont typeface="Arial" pitchFamily="34" charset="0"/>
              <a:buChar char="•"/>
            </a:pPr>
            <a:r>
              <a:rPr lang="tr-TR" altLang="ko-KR" sz="2800" dirty="0" err="1" smtClean="0">
                <a:latin typeface="Times New Roman" pitchFamily="18" charset="0"/>
                <a:cs typeface="Times New Roman" pitchFamily="18" charset="0"/>
              </a:rPr>
              <a:t>Epidermis</a:t>
            </a:r>
            <a:r>
              <a:rPr lang="tr-TR" altLang="ko-KR" sz="2800" dirty="0" smtClean="0">
                <a:latin typeface="Times New Roman" pitchFamily="18" charset="0"/>
                <a:cs typeface="Times New Roman" pitchFamily="18" charset="0"/>
              </a:rPr>
              <a:t> altındaki </a:t>
            </a:r>
            <a:r>
              <a:rPr lang="tr-TR" altLang="ko-KR" sz="2800" dirty="0" err="1" smtClean="0">
                <a:latin typeface="Times New Roman" pitchFamily="18" charset="0"/>
                <a:cs typeface="Times New Roman" pitchFamily="18" charset="0"/>
              </a:rPr>
              <a:t>dermis</a:t>
            </a:r>
            <a:r>
              <a:rPr lang="tr-TR" altLang="ko-KR" sz="2800" dirty="0" smtClean="0">
                <a:latin typeface="Times New Roman" pitchFamily="18" charset="0"/>
                <a:cs typeface="Times New Roman" pitchFamily="18" charset="0"/>
              </a:rPr>
              <a:t> dokusunun içine yapılır.</a:t>
            </a:r>
          </a:p>
          <a:p>
            <a:pPr>
              <a:lnSpc>
                <a:spcPct val="150000"/>
              </a:lnSpc>
              <a:buFont typeface="Arial" pitchFamily="34" charset="0"/>
              <a:buChar char="•"/>
            </a:pPr>
            <a:r>
              <a:rPr lang="tr-TR" altLang="ko-KR" sz="2800" dirty="0" smtClean="0">
                <a:latin typeface="Times New Roman" pitchFamily="18" charset="0"/>
                <a:cs typeface="Times New Roman" pitchFamily="18" charset="0"/>
              </a:rPr>
              <a:t>Tüm </a:t>
            </a:r>
            <a:r>
              <a:rPr lang="tr-TR" altLang="ko-KR" sz="2800" dirty="0" err="1" smtClean="0">
                <a:latin typeface="Times New Roman" pitchFamily="18" charset="0"/>
                <a:cs typeface="Times New Roman" pitchFamily="18" charset="0"/>
              </a:rPr>
              <a:t>parenteral</a:t>
            </a:r>
            <a:r>
              <a:rPr lang="tr-TR" altLang="ko-KR" sz="2800" dirty="0" smtClean="0">
                <a:latin typeface="Times New Roman" pitchFamily="18" charset="0"/>
                <a:cs typeface="Times New Roman" pitchFamily="18" charset="0"/>
              </a:rPr>
              <a:t> ilaç uygulamaları içerisinde ilaç emilim süresi en uzun olandır.</a:t>
            </a:r>
          </a:p>
          <a:p>
            <a:pPr>
              <a:lnSpc>
                <a:spcPct val="150000"/>
              </a:lnSpc>
              <a:buFont typeface="Arial" pitchFamily="34" charset="0"/>
              <a:buChar char="•"/>
            </a:pPr>
            <a:r>
              <a:rPr lang="tr-TR" altLang="ko-KR" sz="2800" dirty="0" smtClean="0">
                <a:latin typeface="Times New Roman" pitchFamily="18" charset="0"/>
                <a:cs typeface="Times New Roman" pitchFamily="18" charset="0"/>
              </a:rPr>
              <a:t>Genellikle tüberkülin testi, alerji testi, lokal anestetik uygulamalar için kullanılmaktadır.</a:t>
            </a:r>
          </a:p>
          <a:p>
            <a:pPr>
              <a:lnSpc>
                <a:spcPct val="150000"/>
              </a:lnSpc>
            </a:pPr>
            <a:endParaRPr lang="tr-TR" altLang="ko-KR" sz="2800" dirty="0" smtClean="0">
              <a:latin typeface="Times New Roman" pitchFamily="18" charset="0"/>
              <a:cs typeface="Times New Roman" pitchFamily="18" charset="0"/>
            </a:endParaRPr>
          </a:p>
        </p:txBody>
      </p:sp>
    </p:spTree>
    <p:extLst>
      <p:ext uri="{BB962C8B-B14F-4D97-AF65-F5344CB8AC3E}">
        <p14:creationId xmlns:p14="http://schemas.microsoft.com/office/powerpoint/2010/main" xmlns="" val="89176317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tr-TR" altLang="ko-KR" dirty="0" err="1" smtClean="0"/>
              <a:t>İntradermal</a:t>
            </a:r>
            <a:r>
              <a:rPr lang="tr-TR" altLang="ko-KR" dirty="0" smtClean="0"/>
              <a:t> İlaç Uygulama </a:t>
            </a:r>
            <a:endParaRPr lang="ko-KR" altLang="en-US" dirty="0"/>
          </a:p>
        </p:txBody>
      </p:sp>
      <p:sp>
        <p:nvSpPr>
          <p:cNvPr id="7" name="Content Placeholder 6"/>
          <p:cNvSpPr>
            <a:spLocks noGrp="1"/>
          </p:cNvSpPr>
          <p:nvPr>
            <p:ph idx="10"/>
          </p:nvPr>
        </p:nvSpPr>
        <p:spPr>
          <a:xfrm>
            <a:off x="467544" y="1628800"/>
            <a:ext cx="8229600" cy="4248472"/>
          </a:xfrm>
        </p:spPr>
        <p:txBody>
          <a:bodyPr/>
          <a:lstStyle/>
          <a:p>
            <a:pPr>
              <a:lnSpc>
                <a:spcPct val="150000"/>
              </a:lnSpc>
              <a:buFont typeface="Arial" pitchFamily="34" charset="0"/>
              <a:buChar char="•"/>
            </a:pPr>
            <a:r>
              <a:rPr lang="tr-TR" altLang="ko-KR" sz="2800" dirty="0" err="1" smtClean="0">
                <a:latin typeface="Times New Roman" pitchFamily="18" charset="0"/>
                <a:cs typeface="Times New Roman" pitchFamily="18" charset="0"/>
              </a:rPr>
              <a:t>İntradermal</a:t>
            </a:r>
            <a:r>
              <a:rPr lang="tr-TR" altLang="ko-KR" sz="2800" dirty="0" smtClean="0">
                <a:latin typeface="Times New Roman" pitchFamily="18" charset="0"/>
                <a:cs typeface="Times New Roman" pitchFamily="18" charset="0"/>
              </a:rPr>
              <a:t> enjeksiyonun avantajı, bu yolla uygulanan ilaçlara verilen yanıtın ve derecesinin kolaylıkla görülebilir olması ve karşılaştırmalı çalışmalarda bu sonuçların kullanılabilmesidir.</a:t>
            </a:r>
          </a:p>
          <a:p>
            <a:pPr>
              <a:lnSpc>
                <a:spcPct val="150000"/>
              </a:lnSpc>
              <a:buFont typeface="Arial" pitchFamily="34" charset="0"/>
              <a:buChar char="•"/>
            </a:pPr>
            <a:r>
              <a:rPr lang="tr-TR" altLang="ko-KR" sz="2800" dirty="0" smtClean="0">
                <a:latin typeface="Times New Roman" pitchFamily="18" charset="0"/>
                <a:cs typeface="Times New Roman" pitchFamily="18" charset="0"/>
              </a:rPr>
              <a:t>Sıklıkla ön kolun iç yüzü ve sırtın üst tarafı uygulama için tercih edilmektedir.</a:t>
            </a:r>
          </a:p>
        </p:txBody>
      </p:sp>
    </p:spTree>
    <p:extLst>
      <p:ext uri="{BB962C8B-B14F-4D97-AF65-F5344CB8AC3E}">
        <p14:creationId xmlns:p14="http://schemas.microsoft.com/office/powerpoint/2010/main" xmlns="" val="89176317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ltLang="ko-KR" b="1" dirty="0" err="1" smtClean="0"/>
              <a:t>İntradermal</a:t>
            </a:r>
            <a:r>
              <a:rPr lang="tr-TR" altLang="ko-KR" b="1" dirty="0" smtClean="0"/>
              <a:t> İlaç Uygulama </a:t>
            </a:r>
            <a:endParaRPr lang="tr-TR" b="1" dirty="0"/>
          </a:p>
        </p:txBody>
      </p:sp>
      <p:sp>
        <p:nvSpPr>
          <p:cNvPr id="4" name="3 İçerik Yer Tutucusu"/>
          <p:cNvSpPr>
            <a:spLocks noGrp="1"/>
          </p:cNvSpPr>
          <p:nvPr>
            <p:ph sz="half" idx="1"/>
          </p:nvPr>
        </p:nvSpPr>
        <p:spPr/>
        <p:txBody>
          <a:bodyPr/>
          <a:lstStyle/>
          <a:p>
            <a:pPr algn="just"/>
            <a:r>
              <a:rPr lang="tr-TR" dirty="0" err="1" smtClean="0">
                <a:latin typeface="Times New Roman" pitchFamily="18" charset="0"/>
                <a:cs typeface="Times New Roman" pitchFamily="18" charset="0"/>
              </a:rPr>
              <a:t>İntradermal</a:t>
            </a:r>
            <a:r>
              <a:rPr lang="tr-TR" dirty="0" smtClean="0">
                <a:latin typeface="Times New Roman" pitchFamily="18" charset="0"/>
                <a:cs typeface="Times New Roman" pitchFamily="18" charset="0"/>
              </a:rPr>
              <a:t> enjeksiyon için enjektörleri/</a:t>
            </a:r>
            <a:r>
              <a:rPr lang="tr-TR" dirty="0" err="1" smtClean="0">
                <a:latin typeface="Times New Roman" pitchFamily="18" charset="0"/>
                <a:cs typeface="Times New Roman" pitchFamily="18" charset="0"/>
              </a:rPr>
              <a:t>insülin</a:t>
            </a:r>
            <a:r>
              <a:rPr lang="tr-TR" dirty="0" smtClean="0">
                <a:latin typeface="Times New Roman" pitchFamily="18" charset="0"/>
                <a:cs typeface="Times New Roman" pitchFamily="18" charset="0"/>
              </a:rPr>
              <a:t> enjektörleri ve 26-27 numaralı iğneler kullanılır.</a:t>
            </a:r>
          </a:p>
          <a:p>
            <a:pPr algn="just"/>
            <a:r>
              <a:rPr lang="tr-TR" dirty="0" err="1" smtClean="0">
                <a:latin typeface="Times New Roman" pitchFamily="18" charset="0"/>
                <a:cs typeface="Times New Roman" pitchFamily="18" charset="0"/>
              </a:rPr>
              <a:t>İntadermal</a:t>
            </a:r>
            <a:r>
              <a:rPr lang="tr-TR" dirty="0" smtClean="0">
                <a:latin typeface="Times New Roman" pitchFamily="18" charset="0"/>
                <a:cs typeface="Times New Roman" pitchFamily="18" charset="0"/>
              </a:rPr>
              <a:t> alana genellikle 0.5 </a:t>
            </a:r>
            <a:r>
              <a:rPr lang="tr-TR" dirty="0" err="1" smtClean="0">
                <a:latin typeface="Times New Roman" pitchFamily="18" charset="0"/>
                <a:cs typeface="Times New Roman" pitchFamily="18" charset="0"/>
              </a:rPr>
              <a:t>ml’den</a:t>
            </a:r>
            <a:r>
              <a:rPr lang="tr-TR" dirty="0" smtClean="0">
                <a:latin typeface="Times New Roman" pitchFamily="18" charset="0"/>
                <a:cs typeface="Times New Roman" pitchFamily="18" charset="0"/>
              </a:rPr>
              <a:t> az miktarda ilaç verilir.</a:t>
            </a:r>
            <a:endParaRPr lang="tr-TR" dirty="0">
              <a:latin typeface="Times New Roman" pitchFamily="18" charset="0"/>
              <a:cs typeface="Times New Roman" pitchFamily="18" charset="0"/>
            </a:endParaRPr>
          </a:p>
        </p:txBody>
      </p:sp>
      <p:pic>
        <p:nvPicPr>
          <p:cNvPr id="6" name="5 İçerik Yer Tutucusu" descr="indir (3).jpg"/>
          <p:cNvPicPr>
            <a:picLocks noGrp="1" noChangeAspect="1"/>
          </p:cNvPicPr>
          <p:nvPr>
            <p:ph sz="half" idx="2"/>
          </p:nvPr>
        </p:nvPicPr>
        <p:blipFill>
          <a:blip r:embed="rId2" cstate="print"/>
          <a:stretch>
            <a:fillRect/>
          </a:stretch>
        </p:blipFill>
        <p:spPr>
          <a:xfrm>
            <a:off x="4653829" y="1484784"/>
            <a:ext cx="4022627" cy="4752528"/>
          </a:xfrm>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Başlık"/>
          <p:cNvSpPr>
            <a:spLocks noGrp="1"/>
          </p:cNvSpPr>
          <p:nvPr>
            <p:ph type="title"/>
          </p:nvPr>
        </p:nvSpPr>
        <p:spPr/>
        <p:txBody>
          <a:bodyPr>
            <a:normAutofit fontScale="90000"/>
          </a:bodyPr>
          <a:lstStyle/>
          <a:p>
            <a:r>
              <a:rPr lang="tr-TR" altLang="ko-KR" b="1" dirty="0" err="1" smtClean="0"/>
              <a:t>İntradermal</a:t>
            </a:r>
            <a:r>
              <a:rPr lang="tr-TR" altLang="ko-KR" b="1" dirty="0" smtClean="0"/>
              <a:t> İlaç Uygulama  Basamakları</a:t>
            </a:r>
            <a:endParaRPr lang="tr-TR" dirty="0"/>
          </a:p>
        </p:txBody>
      </p:sp>
      <p:graphicFrame>
        <p:nvGraphicFramePr>
          <p:cNvPr id="7" name="6 İçerik Yer Tutucusu"/>
          <p:cNvGraphicFramePr>
            <a:graphicFrameLocks noGrp="1"/>
          </p:cNvGraphicFramePr>
          <p:nvPr>
            <p:ph idx="1"/>
          </p:nvPr>
        </p:nvGraphicFramePr>
        <p:xfrm>
          <a:off x="457200" y="1600200"/>
          <a:ext cx="8229600" cy="4993005"/>
        </p:xfrm>
        <a:graphic>
          <a:graphicData uri="http://schemas.openxmlformats.org/drawingml/2006/table">
            <a:tbl>
              <a:tblPr firstRow="1" bandRow="1">
                <a:tableStyleId>{5940675A-B579-460E-94D1-54222C63F5DA}</a:tableStyleId>
              </a:tblPr>
              <a:tblGrid>
                <a:gridCol w="4114800"/>
                <a:gridCol w="4114800"/>
              </a:tblGrid>
              <a:tr h="370840">
                <a:tc>
                  <a:txBody>
                    <a:bodyPr/>
                    <a:lstStyle/>
                    <a:p>
                      <a:pPr algn="ctr">
                        <a:lnSpc>
                          <a:spcPct val="107000"/>
                        </a:lnSpc>
                        <a:spcAft>
                          <a:spcPts val="0"/>
                        </a:spcAft>
                      </a:pPr>
                      <a:r>
                        <a:rPr lang="tr-TR" sz="1400" b="1" dirty="0" smtClean="0">
                          <a:latin typeface="Times New Roman" pitchFamily="18" charset="0"/>
                          <a:ea typeface="Calibri"/>
                          <a:cs typeface="Times New Roman" pitchFamily="18" charset="0"/>
                        </a:rPr>
                        <a:t>UYGULAMA BASAMAKLARI</a:t>
                      </a:r>
                      <a:endParaRPr lang="tr-TR" sz="1400" dirty="0">
                        <a:latin typeface="Times New Roman" pitchFamily="18" charset="0"/>
                        <a:ea typeface="Calibri"/>
                        <a:cs typeface="Times New Roman" pitchFamily="18" charset="0"/>
                      </a:endParaRPr>
                    </a:p>
                  </a:txBody>
                  <a:tcPr marL="68580" marR="68580" marT="0" marB="0"/>
                </a:tc>
                <a:tc>
                  <a:txBody>
                    <a:bodyPr/>
                    <a:lstStyle/>
                    <a:p>
                      <a:pPr algn="ctr">
                        <a:lnSpc>
                          <a:spcPct val="107000"/>
                        </a:lnSpc>
                        <a:spcAft>
                          <a:spcPts val="0"/>
                        </a:spcAft>
                      </a:pPr>
                      <a:r>
                        <a:rPr lang="tr-TR" sz="1400" b="1" dirty="0" smtClean="0">
                          <a:latin typeface="Times New Roman" pitchFamily="18" charset="0"/>
                          <a:ea typeface="Calibri"/>
                          <a:cs typeface="Times New Roman" pitchFamily="18" charset="0"/>
                        </a:rPr>
                        <a:t>GEREKÇE </a:t>
                      </a:r>
                      <a:endParaRPr lang="tr-TR" sz="1400" dirty="0">
                        <a:latin typeface="Times New Roman" pitchFamily="18" charset="0"/>
                        <a:ea typeface="Calibri"/>
                        <a:cs typeface="Times New Roman" pitchFamily="18" charset="0"/>
                      </a:endParaRPr>
                    </a:p>
                  </a:txBody>
                  <a:tcPr marL="68580" marR="68580" marT="0" marB="0"/>
                </a:tc>
              </a:tr>
              <a:tr h="370840">
                <a:tc>
                  <a:txBody>
                    <a:bodyPr/>
                    <a:lstStyle/>
                    <a:p>
                      <a:pPr algn="just">
                        <a:lnSpc>
                          <a:spcPct val="107000"/>
                        </a:lnSpc>
                        <a:spcAft>
                          <a:spcPts val="0"/>
                        </a:spcAft>
                      </a:pPr>
                      <a:r>
                        <a:rPr lang="tr-TR" sz="1400" dirty="0">
                          <a:latin typeface="Times New Roman"/>
                          <a:ea typeface="Calibri"/>
                          <a:cs typeface="Times New Roman"/>
                        </a:rPr>
                        <a:t>Malzemeler: -İstem yapılan ilaç                            </a:t>
                      </a:r>
                      <a:endParaRPr lang="tr-TR" sz="1400" dirty="0" smtClean="0">
                        <a:latin typeface="Times New Roman"/>
                        <a:ea typeface="Calibri"/>
                        <a:cs typeface="Times New Roman"/>
                      </a:endParaRPr>
                    </a:p>
                    <a:p>
                      <a:pPr algn="just">
                        <a:lnSpc>
                          <a:spcPct val="107000"/>
                        </a:lnSpc>
                        <a:spcAft>
                          <a:spcPts val="0"/>
                        </a:spcAft>
                      </a:pPr>
                      <a:r>
                        <a:rPr lang="tr-TR" sz="1400" dirty="0" smtClean="0">
                          <a:latin typeface="Times New Roman"/>
                          <a:ea typeface="Calibri"/>
                          <a:cs typeface="Times New Roman"/>
                        </a:rPr>
                        <a:t>-</a:t>
                      </a:r>
                      <a:r>
                        <a:rPr lang="tr-TR" sz="1400" dirty="0">
                          <a:latin typeface="Times New Roman"/>
                          <a:ea typeface="Calibri"/>
                          <a:cs typeface="Times New Roman"/>
                        </a:rPr>
                        <a:t>Steril enjektör (26-27 No iğne)         </a:t>
                      </a:r>
                      <a:endParaRPr lang="tr-TR" sz="1400" dirty="0" smtClean="0">
                        <a:latin typeface="Times New Roman"/>
                        <a:ea typeface="Calibri"/>
                        <a:cs typeface="Times New Roman"/>
                      </a:endParaRPr>
                    </a:p>
                    <a:p>
                      <a:pPr algn="just">
                        <a:lnSpc>
                          <a:spcPct val="107000"/>
                        </a:lnSpc>
                        <a:spcAft>
                          <a:spcPts val="0"/>
                        </a:spcAft>
                      </a:pPr>
                      <a:r>
                        <a:rPr lang="tr-TR" sz="1400" dirty="0" smtClean="0">
                          <a:latin typeface="Times New Roman"/>
                          <a:ea typeface="Calibri"/>
                          <a:cs typeface="Times New Roman"/>
                        </a:rPr>
                        <a:t>-</a:t>
                      </a:r>
                      <a:r>
                        <a:rPr lang="tr-TR" sz="1400" dirty="0">
                          <a:latin typeface="Times New Roman"/>
                          <a:ea typeface="Calibri"/>
                          <a:cs typeface="Times New Roman"/>
                        </a:rPr>
                        <a:t>Alkollü tampon             </a:t>
                      </a:r>
                      <a:endParaRPr lang="tr-TR" sz="1400" dirty="0">
                        <a:latin typeface="Calibri"/>
                        <a:ea typeface="Calibri"/>
                        <a:cs typeface="Times New Roman"/>
                      </a:endParaRPr>
                    </a:p>
                    <a:p>
                      <a:pPr algn="just">
                        <a:lnSpc>
                          <a:spcPct val="107000"/>
                        </a:lnSpc>
                        <a:spcAft>
                          <a:spcPts val="0"/>
                        </a:spcAft>
                      </a:pPr>
                      <a:r>
                        <a:rPr lang="tr-TR" sz="1400" dirty="0">
                          <a:latin typeface="Times New Roman"/>
                          <a:ea typeface="Calibri"/>
                          <a:cs typeface="Times New Roman"/>
                        </a:rPr>
                        <a:t> </a:t>
                      </a:r>
                      <a:r>
                        <a:rPr lang="tr-TR" sz="1400" dirty="0" smtClean="0">
                          <a:latin typeface="Times New Roman"/>
                          <a:ea typeface="Calibri"/>
                          <a:cs typeface="Times New Roman"/>
                        </a:rPr>
                        <a:t>-</a:t>
                      </a:r>
                      <a:r>
                        <a:rPr lang="tr-TR" sz="1400" dirty="0">
                          <a:latin typeface="Times New Roman"/>
                          <a:ea typeface="Calibri"/>
                          <a:cs typeface="Times New Roman"/>
                        </a:rPr>
                        <a:t>Tek kullanımlık eldiven                  </a:t>
                      </a:r>
                      <a:endParaRPr lang="tr-TR" sz="1400" dirty="0" smtClean="0">
                        <a:latin typeface="Times New Roman"/>
                        <a:ea typeface="Calibri"/>
                        <a:cs typeface="Times New Roman"/>
                      </a:endParaRPr>
                    </a:p>
                    <a:p>
                      <a:pPr algn="just">
                        <a:lnSpc>
                          <a:spcPct val="107000"/>
                        </a:lnSpc>
                        <a:spcAft>
                          <a:spcPts val="0"/>
                        </a:spcAft>
                      </a:pPr>
                      <a:r>
                        <a:rPr lang="tr-TR" sz="1400" dirty="0" smtClean="0">
                          <a:latin typeface="Times New Roman"/>
                          <a:ea typeface="Calibri"/>
                          <a:cs typeface="Times New Roman"/>
                        </a:rPr>
                        <a:t>-</a:t>
                      </a:r>
                      <a:r>
                        <a:rPr lang="tr-TR" sz="1400" dirty="0">
                          <a:latin typeface="Times New Roman"/>
                          <a:ea typeface="Calibri"/>
                          <a:cs typeface="Times New Roman"/>
                        </a:rPr>
                        <a:t>Gazlı bez                                              </a:t>
                      </a:r>
                      <a:endParaRPr lang="tr-TR" sz="1400" dirty="0" smtClean="0">
                        <a:latin typeface="Times New Roman"/>
                        <a:ea typeface="Calibri"/>
                        <a:cs typeface="Times New Roman"/>
                      </a:endParaRPr>
                    </a:p>
                    <a:p>
                      <a:pPr algn="just">
                        <a:lnSpc>
                          <a:spcPct val="107000"/>
                        </a:lnSpc>
                        <a:spcAft>
                          <a:spcPts val="0"/>
                        </a:spcAft>
                      </a:pPr>
                      <a:r>
                        <a:rPr lang="tr-TR" sz="1400" dirty="0" smtClean="0">
                          <a:latin typeface="Times New Roman"/>
                          <a:ea typeface="Calibri"/>
                          <a:cs typeface="Times New Roman"/>
                        </a:rPr>
                        <a:t>-Bilgisayarlı/Standart </a:t>
                      </a:r>
                      <a:r>
                        <a:rPr lang="tr-TR" sz="1400" dirty="0">
                          <a:latin typeface="Times New Roman"/>
                          <a:ea typeface="Calibri"/>
                          <a:cs typeface="Times New Roman"/>
                        </a:rPr>
                        <a:t>İlaç Kaydı</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endParaRPr lang="tr-TR" sz="1400">
                        <a:latin typeface="Times New Roman"/>
                        <a:ea typeface="Calibri"/>
                        <a:cs typeface="Times New Roman"/>
                      </a:endParaRPr>
                    </a:p>
                  </a:txBody>
                  <a:tcPr marL="68580" marR="68580" marT="0" marB="0"/>
                </a:tc>
              </a:tr>
              <a:tr h="370840">
                <a:tc>
                  <a:txBody>
                    <a:bodyPr/>
                    <a:lstStyle/>
                    <a:p>
                      <a:pPr algn="just">
                        <a:lnSpc>
                          <a:spcPct val="107000"/>
                        </a:lnSpc>
                        <a:spcAft>
                          <a:spcPts val="0"/>
                        </a:spcAft>
                      </a:pPr>
                      <a:r>
                        <a:rPr lang="tr-TR" sz="1400">
                          <a:latin typeface="Times New Roman"/>
                          <a:ea typeface="Calibri"/>
                          <a:cs typeface="Times New Roman"/>
                        </a:rPr>
                        <a:t>İstem yapılan ilaçlar kontrol edilerek hazırlanır. Doktor isteminde belirgin olmayan noktalar açığa kavuşturulur. Hasta dosyasından hastanın alerjileri kontrol edilir.</a:t>
                      </a:r>
                      <a:endParaRPr lang="tr-TR" sz="140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Bu karşılaştırma doktor isteminin alınması sırasında ortaya çıkabilecek hataların belirlenmesini sağlar. İlacın hasta için tedavi edici etkisi/yan etkisinin ortaya çıkma durumunu kontrol etmede yardımcı olur.  </a:t>
                      </a:r>
                      <a:endParaRPr lang="tr-TR" sz="1400">
                        <a:latin typeface="Calibri"/>
                        <a:ea typeface="Calibri"/>
                        <a:cs typeface="Times New Roman"/>
                      </a:endParaRPr>
                    </a:p>
                  </a:txBody>
                  <a:tcPr marL="68580" marR="68580" marT="0" marB="0"/>
                </a:tc>
              </a:tr>
              <a:tr h="370840">
                <a:tc>
                  <a:txBody>
                    <a:bodyPr/>
                    <a:lstStyle/>
                    <a:p>
                      <a:pPr algn="just">
                        <a:lnSpc>
                          <a:spcPct val="115000"/>
                        </a:lnSpc>
                        <a:spcAft>
                          <a:spcPts val="0"/>
                        </a:spcAft>
                      </a:pPr>
                      <a:r>
                        <a:rPr lang="tr-TR" sz="1400">
                          <a:latin typeface="Times New Roman"/>
                          <a:ea typeface="Calibri"/>
                          <a:cs typeface="Times New Roman"/>
                        </a:rPr>
                        <a:t>El hijyeni sağlanır.</a:t>
                      </a:r>
                      <a:endParaRPr lang="tr-TR" sz="140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Mikroorganizmaların yayılımını önler.</a:t>
                      </a:r>
                      <a:endParaRPr lang="tr-TR" sz="1400">
                        <a:latin typeface="Calibri"/>
                        <a:ea typeface="Calibri"/>
                        <a:cs typeface="Times New Roman"/>
                      </a:endParaRPr>
                    </a:p>
                  </a:txBody>
                  <a:tcPr marL="68580" marR="68580" marT="0" marB="0"/>
                </a:tc>
              </a:tr>
              <a:tr h="370840">
                <a:tc>
                  <a:txBody>
                    <a:bodyPr/>
                    <a:lstStyle/>
                    <a:p>
                      <a:pPr algn="just">
                        <a:lnSpc>
                          <a:spcPct val="115000"/>
                        </a:lnSpc>
                        <a:spcAft>
                          <a:spcPts val="0"/>
                        </a:spcAft>
                      </a:pPr>
                      <a:r>
                        <a:rPr lang="tr-TR" sz="1400">
                          <a:latin typeface="Times New Roman"/>
                          <a:ea typeface="Calibri"/>
                          <a:cs typeface="Times New Roman"/>
                        </a:rPr>
                        <a:t>İlaç tedavi odasında hazırlanır.</a:t>
                      </a:r>
                      <a:endParaRPr lang="tr-TR" sz="140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Bu düzenleme hataları önler ve zaman tasarrufu sağlar.</a:t>
                      </a:r>
                      <a:endParaRPr lang="tr-TR" sz="1400">
                        <a:latin typeface="Calibri"/>
                        <a:ea typeface="Calibri"/>
                        <a:cs typeface="Times New Roman"/>
                      </a:endParaRPr>
                    </a:p>
                  </a:txBody>
                  <a:tcPr marL="68580" marR="68580" marT="0" marB="0"/>
                </a:tc>
              </a:tr>
              <a:tr h="370840">
                <a:tc>
                  <a:txBody>
                    <a:bodyPr/>
                    <a:lstStyle/>
                    <a:p>
                      <a:pPr algn="just">
                        <a:lnSpc>
                          <a:spcPct val="115000"/>
                        </a:lnSpc>
                        <a:spcAft>
                          <a:spcPts val="0"/>
                        </a:spcAft>
                      </a:pPr>
                      <a:r>
                        <a:rPr lang="tr-TR" sz="1400" dirty="0">
                          <a:latin typeface="Times New Roman"/>
                          <a:ea typeface="Calibri"/>
                          <a:cs typeface="Times New Roman"/>
                        </a:rPr>
                        <a:t>İlaç arabası, dolabı ya da çekmecesi açılır, bilgisayar destekli bir ilaç yönetim sistemi varsa şifre ile giriş yapılır.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dirty="0">
                          <a:latin typeface="Times New Roman"/>
                          <a:ea typeface="Calibri"/>
                          <a:cs typeface="Times New Roman"/>
                        </a:rPr>
                        <a:t>İlaç arabalarının ya da çekmecelerinin kapalı tutulması hastaya ait ilaçların güvenliğini sağlar.  </a:t>
                      </a:r>
                      <a:endParaRPr lang="tr-TR" sz="1400" dirty="0">
                        <a:latin typeface="Calibri"/>
                        <a:ea typeface="Calibri"/>
                        <a:cs typeface="Times New Roman"/>
                      </a:endParaRPr>
                    </a:p>
                  </a:txBody>
                  <a:tcPr marL="68580" marR="68580" marT="0" marB="0"/>
                </a:tc>
              </a:tr>
              <a:tr h="370840">
                <a:tc>
                  <a:txBody>
                    <a:bodyPr/>
                    <a:lstStyle/>
                    <a:p>
                      <a:pPr algn="just">
                        <a:lnSpc>
                          <a:spcPct val="115000"/>
                        </a:lnSpc>
                        <a:spcAft>
                          <a:spcPts val="0"/>
                        </a:spcAft>
                      </a:pPr>
                      <a:r>
                        <a:rPr lang="tr-TR" sz="1400" dirty="0">
                          <a:latin typeface="Times New Roman"/>
                          <a:ea typeface="Calibri"/>
                          <a:cs typeface="Times New Roman"/>
                        </a:rPr>
                        <a:t>Her seferinde tek bir hastanın ilacı hazırlanır.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dirty="0">
                          <a:latin typeface="Times New Roman"/>
                          <a:ea typeface="Calibri"/>
                          <a:cs typeface="Times New Roman"/>
                        </a:rPr>
                        <a:t>Hataları önler.</a:t>
                      </a:r>
                      <a:endParaRPr lang="tr-TR" sz="1400" dirty="0">
                        <a:latin typeface="Calibri"/>
                        <a:ea typeface="Calibri"/>
                        <a:cs typeface="Times New Roman"/>
                      </a:endParaRPr>
                    </a:p>
                  </a:txBody>
                  <a:tcPr marL="68580" marR="68580" marT="0" marB="0"/>
                </a:tc>
              </a:tr>
              <a:tr h="370840">
                <a:tc>
                  <a:txBody>
                    <a:bodyPr/>
                    <a:lstStyle/>
                    <a:p>
                      <a:pPr algn="just">
                        <a:lnSpc>
                          <a:spcPct val="115000"/>
                        </a:lnSpc>
                        <a:spcAft>
                          <a:spcPts val="0"/>
                        </a:spcAft>
                      </a:pPr>
                      <a:r>
                        <a:rPr lang="tr-TR" sz="1400" dirty="0">
                          <a:latin typeface="Times New Roman"/>
                          <a:ea typeface="Calibri"/>
                          <a:cs typeface="Times New Roman"/>
                        </a:rPr>
                        <a:t>Hasta ilaç istemi kontrol edilir, uygun ilaçlar hasta ilaç çekmecesinden ya da birim doz dolabından alınır.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dirty="0">
                          <a:latin typeface="Times New Roman"/>
                          <a:ea typeface="Calibri"/>
                          <a:cs typeface="Times New Roman"/>
                        </a:rPr>
                        <a:t>İlaç uygulamasında ilacın kontrol edildiği ilk adımdır.</a:t>
                      </a:r>
                      <a:endParaRPr lang="tr-TR" sz="1400" dirty="0">
                        <a:latin typeface="Calibri"/>
                        <a:ea typeface="Calibri"/>
                        <a:cs typeface="Times New Roman"/>
                      </a:endParaRPr>
                    </a:p>
                  </a:txBody>
                  <a:tcPr marL="68580" marR="68580" marT="0" marB="0"/>
                </a:tc>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Unvan 4"/>
          <p:cNvSpPr>
            <a:spLocks noGrp="1"/>
          </p:cNvSpPr>
          <p:nvPr>
            <p:ph type="title"/>
          </p:nvPr>
        </p:nvSpPr>
        <p:spPr/>
        <p:txBody>
          <a:bodyPr/>
          <a:lstStyle/>
          <a:p>
            <a:r>
              <a:rPr lang="tr-TR" b="1" dirty="0" smtClean="0"/>
              <a:t>İlaç Uygulamalarında Temel İlkeler</a:t>
            </a:r>
            <a:endParaRPr lang="tr-TR" b="1" dirty="0"/>
          </a:p>
        </p:txBody>
      </p:sp>
      <p:sp>
        <p:nvSpPr>
          <p:cNvPr id="6" name="İçerik Yer Tutucusu 5"/>
          <p:cNvSpPr>
            <a:spLocks noGrp="1"/>
          </p:cNvSpPr>
          <p:nvPr>
            <p:ph idx="1"/>
          </p:nvPr>
        </p:nvSpPr>
        <p:spPr/>
        <p:txBody>
          <a:bodyPr/>
          <a:lstStyle/>
          <a:p>
            <a:pPr algn="just"/>
            <a:r>
              <a:rPr lang="tr-TR" b="1" dirty="0" smtClean="0">
                <a:solidFill>
                  <a:srgbClr val="FF0000"/>
                </a:solidFill>
              </a:rPr>
              <a:t>İlaç bilgisi </a:t>
            </a:r>
            <a:r>
              <a:rPr lang="tr-TR" dirty="0" smtClean="0"/>
              <a:t>(kullanım amacı, etki mekanizması, yan etkileri, antagonistleri, güvenli doz aralığı, ilaç-ilaç/ilaç-besin etkileşimleri, uygulama öncesi alınması gereken önlemler, uygun uygulama tekniği)</a:t>
            </a:r>
          </a:p>
          <a:p>
            <a:pPr algn="just"/>
            <a:r>
              <a:rPr lang="tr-TR" b="1" dirty="0" smtClean="0">
                <a:solidFill>
                  <a:srgbClr val="FF0000"/>
                </a:solidFill>
              </a:rPr>
              <a:t>Üç kontrol </a:t>
            </a:r>
            <a:r>
              <a:rPr lang="tr-TR" dirty="0" smtClean="0"/>
              <a:t>(ilaç alındığında, istem ile karşılaştırıldığında, yerine koyarken)</a:t>
            </a:r>
          </a:p>
          <a:p>
            <a:pPr algn="just"/>
            <a:r>
              <a:rPr lang="tr-TR" b="1" dirty="0" smtClean="0">
                <a:solidFill>
                  <a:srgbClr val="FF0000"/>
                </a:solidFill>
              </a:rPr>
              <a:t>İlaç uygulamasının doğruları </a:t>
            </a:r>
            <a:r>
              <a:rPr lang="tr-TR" dirty="0" smtClean="0"/>
              <a:t>(10 Doğru)</a:t>
            </a:r>
          </a:p>
        </p:txBody>
      </p:sp>
    </p:spTree>
    <p:extLst>
      <p:ext uri="{BB962C8B-B14F-4D97-AF65-F5344CB8AC3E}">
        <p14:creationId xmlns:p14="http://schemas.microsoft.com/office/powerpoint/2010/main" xmlns="" val="357463341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Başlık"/>
          <p:cNvSpPr>
            <a:spLocks noGrp="1"/>
          </p:cNvSpPr>
          <p:nvPr>
            <p:ph type="title"/>
          </p:nvPr>
        </p:nvSpPr>
        <p:spPr>
          <a:xfrm>
            <a:off x="539552" y="188640"/>
            <a:ext cx="8229600" cy="922114"/>
          </a:xfrm>
        </p:spPr>
        <p:txBody>
          <a:bodyPr>
            <a:normAutofit fontScale="90000"/>
          </a:bodyPr>
          <a:lstStyle/>
          <a:p>
            <a:r>
              <a:rPr lang="tr-TR" altLang="ko-KR" b="1" dirty="0" err="1" smtClean="0"/>
              <a:t>İntradermal</a:t>
            </a:r>
            <a:r>
              <a:rPr lang="tr-TR" altLang="ko-KR" b="1" dirty="0" smtClean="0"/>
              <a:t> İlaç Uygulama  Basamakları</a:t>
            </a:r>
            <a:endParaRPr lang="tr-TR" dirty="0"/>
          </a:p>
        </p:txBody>
      </p:sp>
      <p:graphicFrame>
        <p:nvGraphicFramePr>
          <p:cNvPr id="7" name="6 İçerik Yer Tutucusu"/>
          <p:cNvGraphicFramePr>
            <a:graphicFrameLocks noGrp="1"/>
          </p:cNvGraphicFramePr>
          <p:nvPr>
            <p:ph idx="1"/>
          </p:nvPr>
        </p:nvGraphicFramePr>
        <p:xfrm>
          <a:off x="179512" y="1271142"/>
          <a:ext cx="8964488" cy="5358575"/>
        </p:xfrm>
        <a:graphic>
          <a:graphicData uri="http://schemas.openxmlformats.org/drawingml/2006/table">
            <a:tbl>
              <a:tblPr firstRow="1" bandRow="1">
                <a:tableStyleId>{5940675A-B579-460E-94D1-54222C63F5DA}</a:tableStyleId>
              </a:tblPr>
              <a:tblGrid>
                <a:gridCol w="4482244"/>
                <a:gridCol w="4482244"/>
              </a:tblGrid>
              <a:tr h="370840">
                <a:tc>
                  <a:txBody>
                    <a:bodyPr/>
                    <a:lstStyle/>
                    <a:p>
                      <a:pPr algn="ctr">
                        <a:lnSpc>
                          <a:spcPct val="107000"/>
                        </a:lnSpc>
                        <a:spcAft>
                          <a:spcPts val="0"/>
                        </a:spcAft>
                      </a:pPr>
                      <a:r>
                        <a:rPr lang="tr-TR" sz="1400" b="1" dirty="0" smtClean="0">
                          <a:latin typeface="Times New Roman" pitchFamily="18" charset="0"/>
                          <a:ea typeface="Calibri"/>
                          <a:cs typeface="Times New Roman" pitchFamily="18" charset="0"/>
                        </a:rPr>
                        <a:t>UYGULAMA BASAMAKLARI</a:t>
                      </a:r>
                      <a:endParaRPr lang="tr-TR" sz="1400" dirty="0">
                        <a:latin typeface="Times New Roman" pitchFamily="18" charset="0"/>
                        <a:ea typeface="Calibri"/>
                        <a:cs typeface="Times New Roman" pitchFamily="18" charset="0"/>
                      </a:endParaRPr>
                    </a:p>
                  </a:txBody>
                  <a:tcPr marL="68580" marR="68580" marT="0" marB="0"/>
                </a:tc>
                <a:tc>
                  <a:txBody>
                    <a:bodyPr/>
                    <a:lstStyle/>
                    <a:p>
                      <a:pPr algn="ctr">
                        <a:lnSpc>
                          <a:spcPct val="107000"/>
                        </a:lnSpc>
                        <a:spcAft>
                          <a:spcPts val="0"/>
                        </a:spcAft>
                      </a:pPr>
                      <a:r>
                        <a:rPr lang="tr-TR" sz="1400" b="1" dirty="0" smtClean="0">
                          <a:latin typeface="Times New Roman" pitchFamily="18" charset="0"/>
                          <a:ea typeface="Calibri"/>
                          <a:cs typeface="Times New Roman" pitchFamily="18" charset="0"/>
                        </a:rPr>
                        <a:t>GEREKÇE </a:t>
                      </a:r>
                      <a:endParaRPr lang="tr-TR" sz="1400" dirty="0">
                        <a:latin typeface="Times New Roman" pitchFamily="18" charset="0"/>
                        <a:ea typeface="Calibri"/>
                        <a:cs typeface="Times New Roman" pitchFamily="18" charset="0"/>
                      </a:endParaRPr>
                    </a:p>
                  </a:txBody>
                  <a:tcPr marL="68580" marR="68580" marT="0" marB="0"/>
                </a:tc>
              </a:tr>
              <a:tr h="370840">
                <a:tc>
                  <a:txBody>
                    <a:bodyPr/>
                    <a:lstStyle/>
                    <a:p>
                      <a:pPr algn="just">
                        <a:lnSpc>
                          <a:spcPct val="115000"/>
                        </a:lnSpc>
                        <a:spcAft>
                          <a:spcPts val="0"/>
                        </a:spcAft>
                      </a:pPr>
                      <a:r>
                        <a:rPr lang="tr-TR" sz="1400" dirty="0">
                          <a:latin typeface="Times New Roman"/>
                          <a:ea typeface="Calibri"/>
                          <a:cs typeface="Times New Roman"/>
                        </a:rPr>
                        <a:t>İlaç ile doktor istemindeki ilaç kontrol edilir, ilacın son kullanma tarihine bakılır, gerekli ise tekrar doz hesabı yapılır.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dirty="0">
                          <a:latin typeface="Times New Roman"/>
                          <a:ea typeface="Calibri"/>
                          <a:cs typeface="Times New Roman"/>
                        </a:rPr>
                        <a:t>İlaç uygulamasında ilacın kontrol edildiği ikinci adımdır. Gerekli ise ikinci bir hemşire ilaç hesaplaması yapabilir.</a:t>
                      </a:r>
                      <a:endParaRPr lang="tr-TR" sz="1400" dirty="0">
                        <a:latin typeface="Calibri"/>
                        <a:ea typeface="Calibri"/>
                        <a:cs typeface="Times New Roman"/>
                      </a:endParaRPr>
                    </a:p>
                  </a:txBody>
                  <a:tcPr marL="68580" marR="68580" marT="0" marB="0"/>
                </a:tc>
              </a:tr>
              <a:tr h="370840">
                <a:tc>
                  <a:txBody>
                    <a:bodyPr/>
                    <a:lstStyle/>
                    <a:p>
                      <a:pPr>
                        <a:lnSpc>
                          <a:spcPct val="107000"/>
                        </a:lnSpc>
                        <a:spcAft>
                          <a:spcPts val="0"/>
                        </a:spcAft>
                      </a:pPr>
                      <a:r>
                        <a:rPr lang="tr-TR" sz="1400">
                          <a:latin typeface="Times New Roman"/>
                          <a:ea typeface="Calibri"/>
                          <a:cs typeface="Times New Roman"/>
                        </a:rPr>
                        <a:t>Bir hastaya ait tüm ilaçların hazırlanması bittikten sonra, doktor istemi ile hazırlanan ilaçlar tekrar karşılaştırılır, tedavi odasından ayrılmadan önce ilaç dolabı/arabası kilitlenir.</a:t>
                      </a:r>
                      <a:endParaRPr lang="tr-TR" sz="140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Bu basamak ilacın doğru olarak uygulandığının kontrol edildiği üçüncü kontrol aşamasıdır. İlaç dolabı/arabasının kilitlenmesi hastanın ilaçlarının güvenliğini sağlar. Bazı kurumlarda üçüncü kontrol adımının hasta odasında, ilaç hastaya uygulanmadan hemen önce uygulandığı da görülmektedir. </a:t>
                      </a:r>
                      <a:endParaRPr lang="tr-TR" sz="1400">
                        <a:latin typeface="Calibri"/>
                        <a:ea typeface="Calibri"/>
                        <a:cs typeface="Times New Roman"/>
                      </a:endParaRPr>
                    </a:p>
                  </a:txBody>
                  <a:tcPr marL="68580" marR="68580" marT="0" marB="0"/>
                </a:tc>
              </a:tr>
              <a:tr h="370840">
                <a:tc>
                  <a:txBody>
                    <a:bodyPr/>
                    <a:lstStyle/>
                    <a:p>
                      <a:pPr>
                        <a:lnSpc>
                          <a:spcPct val="107000"/>
                        </a:lnSpc>
                        <a:spcAft>
                          <a:spcPts val="0"/>
                        </a:spcAft>
                      </a:pPr>
                      <a:r>
                        <a:rPr lang="tr-TR" sz="1400" dirty="0">
                          <a:latin typeface="Times New Roman"/>
                          <a:ea typeface="Calibri"/>
                          <a:cs typeface="Times New Roman"/>
                        </a:rPr>
                        <a:t>Hazırlanan ilaçlar hasta odasına götürülür, tepsi görme alanında olacak şekilde odanın içerisine yerleştirilir.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İlaçların dikkatlice taşınması ve yakından gözlenmesi olası kazaları ve ilaç tedavisini değiştirmeye yönelik yapılabilecek kasıtlı girişimleri önler. </a:t>
                      </a:r>
                      <a:endParaRPr lang="tr-TR" sz="1400">
                        <a:latin typeface="Calibri"/>
                        <a:ea typeface="Calibri"/>
                        <a:cs typeface="Times New Roman"/>
                      </a:endParaRPr>
                    </a:p>
                  </a:txBody>
                  <a:tcPr marL="68580" marR="68580" marT="0" marB="0"/>
                </a:tc>
              </a:tr>
              <a:tr h="370840">
                <a:tc>
                  <a:txBody>
                    <a:bodyPr/>
                    <a:lstStyle/>
                    <a:p>
                      <a:pPr>
                        <a:lnSpc>
                          <a:spcPct val="107000"/>
                        </a:lnSpc>
                        <a:spcAft>
                          <a:spcPts val="0"/>
                        </a:spcAft>
                      </a:pPr>
                      <a:r>
                        <a:rPr lang="tr-TR" sz="1400">
                          <a:latin typeface="Times New Roman"/>
                          <a:ea typeface="Calibri"/>
                          <a:cs typeface="Times New Roman"/>
                        </a:rPr>
                        <a:t>El hijyeni sağlanır, eldiven giyilir.</a:t>
                      </a:r>
                      <a:endParaRPr lang="tr-TR" sz="140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Mikroorganizmaların yayılımını önler.</a:t>
                      </a:r>
                      <a:endParaRPr lang="tr-TR" sz="1400">
                        <a:latin typeface="Calibri"/>
                        <a:ea typeface="Calibri"/>
                        <a:cs typeface="Times New Roman"/>
                      </a:endParaRPr>
                    </a:p>
                  </a:txBody>
                  <a:tcPr marL="68580" marR="68580" marT="0" marB="0"/>
                </a:tc>
              </a:tr>
              <a:tr h="370840">
                <a:tc>
                  <a:txBody>
                    <a:bodyPr/>
                    <a:lstStyle/>
                    <a:p>
                      <a:pPr>
                        <a:lnSpc>
                          <a:spcPct val="107000"/>
                        </a:lnSpc>
                        <a:spcAft>
                          <a:spcPts val="0"/>
                        </a:spcAft>
                      </a:pPr>
                      <a:r>
                        <a:rPr lang="tr-TR" sz="1400">
                          <a:latin typeface="Times New Roman"/>
                          <a:ea typeface="Calibri"/>
                          <a:cs typeface="Times New Roman"/>
                        </a:rPr>
                        <a:t>Hastanın kimliği doğrulanır, genellikle iki belirteç kullanılmalıdır. İstem yapılan ilaç ve hasta kayıtları karşılaştırılır. Hasta kimliği aşağıdaki şekillerde doğrulanır: </a:t>
                      </a:r>
                      <a:endParaRPr lang="tr-TR" sz="1400">
                        <a:latin typeface="Calibri"/>
                        <a:ea typeface="Calibri"/>
                        <a:cs typeface="Times New Roman"/>
                      </a:endParaRPr>
                    </a:p>
                    <a:p>
                      <a:pPr>
                        <a:lnSpc>
                          <a:spcPct val="107000"/>
                        </a:lnSpc>
                        <a:spcAft>
                          <a:spcPts val="0"/>
                        </a:spcAft>
                      </a:pPr>
                      <a:r>
                        <a:rPr lang="tr-TR" sz="1400">
                          <a:latin typeface="Times New Roman"/>
                          <a:ea typeface="Calibri"/>
                          <a:cs typeface="Times New Roman"/>
                        </a:rPr>
                        <a:t>a) Hastanın adı soyadı, protokol numarası kol bandından kontrol edilir.</a:t>
                      </a:r>
                      <a:endParaRPr lang="tr-TR" sz="1400">
                        <a:latin typeface="Calibri"/>
                        <a:ea typeface="Calibri"/>
                        <a:cs typeface="Times New Roman"/>
                      </a:endParaRPr>
                    </a:p>
                    <a:p>
                      <a:pPr>
                        <a:lnSpc>
                          <a:spcPct val="107000"/>
                        </a:lnSpc>
                        <a:spcAft>
                          <a:spcPts val="0"/>
                        </a:spcAft>
                      </a:pPr>
                      <a:r>
                        <a:rPr lang="tr-TR" sz="1400">
                          <a:latin typeface="Times New Roman"/>
                          <a:ea typeface="Calibri"/>
                          <a:cs typeface="Times New Roman"/>
                        </a:rPr>
                        <a:t>b) Hastadan adı soyadı, doğum tarihi söylenmesi istenir.</a:t>
                      </a:r>
                      <a:endParaRPr lang="tr-TR" sz="1400">
                        <a:latin typeface="Calibri"/>
                        <a:ea typeface="Calibri"/>
                        <a:cs typeface="Times New Roman"/>
                      </a:endParaRPr>
                    </a:p>
                    <a:p>
                      <a:pPr>
                        <a:lnSpc>
                          <a:spcPct val="107000"/>
                        </a:lnSpc>
                        <a:spcAft>
                          <a:spcPts val="0"/>
                        </a:spcAft>
                      </a:pPr>
                      <a:r>
                        <a:rPr lang="tr-TR" sz="1400">
                          <a:latin typeface="Times New Roman"/>
                          <a:ea typeface="Calibri"/>
                          <a:cs typeface="Times New Roman"/>
                        </a:rPr>
                        <a:t>c) Hasta kendini ifade edemiyor ise, doğrulama için ikinci bir sağlık personelinden yardım istenir.</a:t>
                      </a:r>
                      <a:endParaRPr lang="tr-TR" sz="1400">
                        <a:latin typeface="Calibri"/>
                        <a:ea typeface="Calibri"/>
                        <a:cs typeface="Times New Roman"/>
                      </a:endParaRPr>
                    </a:p>
                  </a:txBody>
                  <a:tcPr marL="68580" marR="68580" marT="0" marB="0"/>
                </a:tc>
                <a:tc>
                  <a:txBody>
                    <a:bodyPr/>
                    <a:lstStyle/>
                    <a:p>
                      <a:pPr>
                        <a:lnSpc>
                          <a:spcPct val="107000"/>
                        </a:lnSpc>
                        <a:spcAft>
                          <a:spcPts val="0"/>
                        </a:spcAft>
                      </a:pPr>
                      <a:r>
                        <a:rPr lang="tr-TR" sz="1400" dirty="0">
                          <a:latin typeface="Times New Roman"/>
                          <a:ea typeface="Calibri"/>
                          <a:cs typeface="Times New Roman"/>
                        </a:rPr>
                        <a:t>Hastanın doğrulanması ilaç hatalarını önler. </a:t>
                      </a:r>
                      <a:endParaRPr lang="tr-TR" sz="1400" dirty="0">
                        <a:latin typeface="Calibri"/>
                        <a:ea typeface="Calibri"/>
                        <a:cs typeface="Times New Roman"/>
                      </a:endParaRPr>
                    </a:p>
                    <a:p>
                      <a:pPr marL="342900" lvl="0" indent="-342900">
                        <a:lnSpc>
                          <a:spcPct val="107000"/>
                        </a:lnSpc>
                        <a:spcAft>
                          <a:spcPts val="0"/>
                        </a:spcAft>
                        <a:buFont typeface="+mj-lt"/>
                        <a:buAutoNum type="alphaLcParenR"/>
                      </a:pPr>
                      <a:r>
                        <a:rPr lang="tr-TR" sz="1400" dirty="0">
                          <a:latin typeface="Times New Roman"/>
                          <a:ea typeface="Calibri"/>
                          <a:cs typeface="Times New Roman"/>
                        </a:rPr>
                        <a:t>En güvenilir hasta doğrulama yöntemidir. </a:t>
                      </a:r>
                      <a:endParaRPr lang="tr-TR" sz="1400" dirty="0">
                        <a:latin typeface="Calibri"/>
                        <a:ea typeface="Calibri"/>
                        <a:cs typeface="Times New Roman"/>
                      </a:endParaRPr>
                    </a:p>
                    <a:p>
                      <a:pPr marL="342900" lvl="0" indent="-342900">
                        <a:lnSpc>
                          <a:spcPct val="107000"/>
                        </a:lnSpc>
                        <a:spcAft>
                          <a:spcPts val="0"/>
                        </a:spcAft>
                        <a:buFont typeface="+mj-lt"/>
                        <a:buAutoNum type="alphaLcParenR"/>
                      </a:pPr>
                      <a:r>
                        <a:rPr lang="tr-TR" sz="1400" dirty="0">
                          <a:latin typeface="Times New Roman"/>
                          <a:ea typeface="Calibri"/>
                          <a:cs typeface="Times New Roman"/>
                        </a:rPr>
                        <a:t>Bilgi alınan ortamın gürültülü olması ya da hastanın hastalık durumunun uygun olmaması durumunda bu yöntem kullanılmamalıdır.</a:t>
                      </a:r>
                      <a:endParaRPr lang="tr-TR" sz="1400" dirty="0">
                        <a:latin typeface="Calibri"/>
                        <a:ea typeface="Calibri"/>
                        <a:cs typeface="Times New Roman"/>
                      </a:endParaRPr>
                    </a:p>
                    <a:p>
                      <a:pPr marL="342900" lvl="0" indent="-342900">
                        <a:lnSpc>
                          <a:spcPct val="107000"/>
                        </a:lnSpc>
                        <a:spcAft>
                          <a:spcPts val="0"/>
                        </a:spcAft>
                        <a:buFont typeface="+mj-lt"/>
                        <a:buAutoNum type="alphaLcParenR"/>
                      </a:pPr>
                      <a:r>
                        <a:rPr lang="tr-TR" sz="1400" dirty="0">
                          <a:latin typeface="Times New Roman"/>
                          <a:ea typeface="Calibri"/>
                          <a:cs typeface="Times New Roman"/>
                        </a:rPr>
                        <a:t>Hastanın yatak başında ya da hasta odasında yazan isimler doğrulama için kullanılmamalıdır. </a:t>
                      </a:r>
                      <a:endParaRPr lang="tr-TR" sz="1400" dirty="0">
                        <a:latin typeface="Calibri"/>
                        <a:ea typeface="Calibri"/>
                        <a:cs typeface="Times New Roman"/>
                      </a:endParaRPr>
                    </a:p>
                  </a:txBody>
                  <a:tcPr marL="68580" marR="68580" marT="0" marB="0"/>
                </a:tc>
              </a:tr>
            </a:tbl>
          </a:graphicData>
        </a:graphic>
      </p:graphicFrame>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Başlık"/>
          <p:cNvSpPr>
            <a:spLocks noGrp="1"/>
          </p:cNvSpPr>
          <p:nvPr>
            <p:ph type="title"/>
          </p:nvPr>
        </p:nvSpPr>
        <p:spPr/>
        <p:txBody>
          <a:bodyPr>
            <a:normAutofit fontScale="90000"/>
          </a:bodyPr>
          <a:lstStyle/>
          <a:p>
            <a:r>
              <a:rPr lang="tr-TR" altLang="ko-KR" b="1" dirty="0" err="1" smtClean="0"/>
              <a:t>İntradermal</a:t>
            </a:r>
            <a:r>
              <a:rPr lang="tr-TR" altLang="ko-KR" b="1" dirty="0" smtClean="0"/>
              <a:t> İlaç Uygulama  Basamakları</a:t>
            </a:r>
            <a:endParaRPr lang="tr-TR" dirty="0"/>
          </a:p>
        </p:txBody>
      </p:sp>
      <p:graphicFrame>
        <p:nvGraphicFramePr>
          <p:cNvPr id="7" name="6 İçerik Yer Tutucusu"/>
          <p:cNvGraphicFramePr>
            <a:graphicFrameLocks noGrp="1"/>
          </p:cNvGraphicFramePr>
          <p:nvPr>
            <p:ph idx="1"/>
          </p:nvPr>
        </p:nvGraphicFramePr>
        <p:xfrm>
          <a:off x="457200" y="1600200"/>
          <a:ext cx="8229600" cy="4936491"/>
        </p:xfrm>
        <a:graphic>
          <a:graphicData uri="http://schemas.openxmlformats.org/drawingml/2006/table">
            <a:tbl>
              <a:tblPr firstRow="1" bandRow="1">
                <a:tableStyleId>{5940675A-B579-460E-94D1-54222C63F5DA}</a:tableStyleId>
              </a:tblPr>
              <a:tblGrid>
                <a:gridCol w="4114800"/>
                <a:gridCol w="4114800"/>
              </a:tblGrid>
              <a:tr h="370840">
                <a:tc>
                  <a:txBody>
                    <a:bodyPr/>
                    <a:lstStyle/>
                    <a:p>
                      <a:pPr algn="ctr">
                        <a:lnSpc>
                          <a:spcPct val="107000"/>
                        </a:lnSpc>
                        <a:spcAft>
                          <a:spcPts val="0"/>
                        </a:spcAft>
                      </a:pPr>
                      <a:r>
                        <a:rPr lang="tr-TR" sz="1400" b="1" dirty="0" smtClean="0">
                          <a:latin typeface="Times New Roman" pitchFamily="18" charset="0"/>
                          <a:ea typeface="Calibri"/>
                          <a:cs typeface="Times New Roman" pitchFamily="18" charset="0"/>
                        </a:rPr>
                        <a:t>UYGULAMA BASAMAKLARI</a:t>
                      </a:r>
                      <a:endParaRPr lang="tr-TR" sz="1400" dirty="0">
                        <a:latin typeface="Times New Roman" pitchFamily="18" charset="0"/>
                        <a:ea typeface="Calibri"/>
                        <a:cs typeface="Times New Roman" pitchFamily="18" charset="0"/>
                      </a:endParaRPr>
                    </a:p>
                  </a:txBody>
                  <a:tcPr marL="68580" marR="68580" marT="0" marB="0"/>
                </a:tc>
                <a:tc>
                  <a:txBody>
                    <a:bodyPr/>
                    <a:lstStyle/>
                    <a:p>
                      <a:pPr algn="ctr">
                        <a:lnSpc>
                          <a:spcPct val="107000"/>
                        </a:lnSpc>
                        <a:spcAft>
                          <a:spcPts val="0"/>
                        </a:spcAft>
                      </a:pPr>
                      <a:r>
                        <a:rPr lang="tr-TR" sz="1400" b="1" dirty="0" smtClean="0">
                          <a:latin typeface="Times New Roman" pitchFamily="18" charset="0"/>
                          <a:ea typeface="Calibri"/>
                          <a:cs typeface="Times New Roman" pitchFamily="18" charset="0"/>
                        </a:rPr>
                        <a:t>GEREKÇE </a:t>
                      </a:r>
                      <a:endParaRPr lang="tr-TR" sz="1400" dirty="0">
                        <a:latin typeface="Times New Roman" pitchFamily="18" charset="0"/>
                        <a:ea typeface="Calibri"/>
                        <a:cs typeface="Times New Roman" pitchFamily="18" charset="0"/>
                      </a:endParaRPr>
                    </a:p>
                  </a:txBody>
                  <a:tcPr marL="68580" marR="68580" marT="0" marB="0"/>
                </a:tc>
              </a:tr>
              <a:tr h="370840">
                <a:tc>
                  <a:txBody>
                    <a:bodyPr/>
                    <a:lstStyle/>
                    <a:p>
                      <a:pPr algn="just">
                        <a:lnSpc>
                          <a:spcPct val="107000"/>
                        </a:lnSpc>
                        <a:spcAft>
                          <a:spcPts val="0"/>
                        </a:spcAft>
                      </a:pPr>
                      <a:r>
                        <a:rPr lang="tr-TR" sz="1400" dirty="0">
                          <a:latin typeface="Times New Roman"/>
                          <a:ea typeface="Calibri"/>
                          <a:cs typeface="Times New Roman"/>
                        </a:rPr>
                        <a:t>Hastanın odasının kapısı kapatılır ve mümkünse yatak çevresindeki perde çekilir.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Hastanın mahremiyetini sağlar.</a:t>
                      </a:r>
                      <a:endParaRPr lang="tr-TR" sz="1400">
                        <a:latin typeface="Calibri"/>
                        <a:ea typeface="Calibri"/>
                        <a:cs typeface="Times New Roman"/>
                      </a:endParaRPr>
                    </a:p>
                  </a:txBody>
                  <a:tcPr marL="68580" marR="68580" marT="0" marB="0"/>
                </a:tc>
              </a:tr>
              <a:tr h="370840">
                <a:tc>
                  <a:txBody>
                    <a:bodyPr/>
                    <a:lstStyle/>
                    <a:p>
                      <a:pPr>
                        <a:lnSpc>
                          <a:spcPct val="107000"/>
                        </a:lnSpc>
                        <a:spcAft>
                          <a:spcPts val="0"/>
                        </a:spcAft>
                      </a:pPr>
                      <a:r>
                        <a:rPr lang="tr-TR" sz="1400">
                          <a:latin typeface="Times New Roman"/>
                          <a:ea typeface="Calibri"/>
                          <a:cs typeface="Times New Roman"/>
                        </a:rPr>
                        <a:t>Uygulama öncesi değerlendirmeler yapılır. Hastanın alerjisi kontrol edilir, alerji bandının olup olmadığına bakılır, hastaya verilen ilaçlar ve olası etkileri ve yan etkileri konusunda bilgi verilir. </a:t>
                      </a:r>
                      <a:endParaRPr lang="tr-TR" sz="1400">
                        <a:latin typeface="Calibri"/>
                        <a:ea typeface="Calibri"/>
                        <a:cs typeface="Times New Roman"/>
                      </a:endParaRPr>
                    </a:p>
                  </a:txBody>
                  <a:tcPr marL="68580" marR="68580" marT="0" marB="0"/>
                </a:tc>
                <a:tc>
                  <a:txBody>
                    <a:bodyPr/>
                    <a:lstStyle/>
                    <a:p>
                      <a:pPr>
                        <a:lnSpc>
                          <a:spcPct val="107000"/>
                        </a:lnSpc>
                        <a:spcAft>
                          <a:spcPts val="0"/>
                        </a:spcAft>
                      </a:pPr>
                      <a:r>
                        <a:rPr lang="tr-TR" sz="1400" dirty="0" err="1" smtClean="0">
                          <a:latin typeface="Times New Roman"/>
                          <a:ea typeface="Calibri"/>
                          <a:cs typeface="Times New Roman"/>
                        </a:rPr>
                        <a:t>Allerji</a:t>
                      </a:r>
                      <a:r>
                        <a:rPr lang="tr-TR" sz="1400" dirty="0" smtClean="0">
                          <a:latin typeface="Times New Roman"/>
                          <a:ea typeface="Calibri"/>
                          <a:cs typeface="Times New Roman"/>
                        </a:rPr>
                        <a:t> kontrolü, istenmeyen ilaçların önlenmesi açısından</a:t>
                      </a:r>
                      <a:r>
                        <a:rPr lang="tr-TR" sz="1400" baseline="0" dirty="0" smtClean="0">
                          <a:latin typeface="Times New Roman"/>
                          <a:ea typeface="Calibri"/>
                          <a:cs typeface="Times New Roman"/>
                        </a:rPr>
                        <a:t>  gereklidir.</a:t>
                      </a:r>
                      <a:endParaRPr lang="tr-TR" sz="1400" dirty="0">
                        <a:latin typeface="Times New Roman"/>
                        <a:ea typeface="Calibri"/>
                        <a:cs typeface="Times New Roman"/>
                      </a:endParaRPr>
                    </a:p>
                  </a:txBody>
                  <a:tcPr marL="68580" marR="68580" marT="0" marB="0"/>
                </a:tc>
              </a:tr>
              <a:tr h="370840">
                <a:tc>
                  <a:txBody>
                    <a:bodyPr/>
                    <a:lstStyle/>
                    <a:p>
                      <a:pPr algn="just">
                        <a:lnSpc>
                          <a:spcPct val="107000"/>
                        </a:lnSpc>
                        <a:spcAft>
                          <a:spcPts val="0"/>
                        </a:spcAft>
                      </a:pPr>
                      <a:r>
                        <a:rPr lang="tr-TR" sz="1400">
                          <a:latin typeface="Times New Roman"/>
                          <a:ea typeface="Calibri"/>
                          <a:cs typeface="Times New Roman"/>
                        </a:rPr>
                        <a:t>Enjeksiyon için uygun alan belirlenir. Hastanın enjeksiyon için uygun pozisyon almasına yardımcı olunur. Eğer gerekli ise hasta sadece enjeksiyon alanı açıkta kalacak şekilde örtülür.</a:t>
                      </a:r>
                      <a:endParaRPr lang="tr-TR" sz="140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Enjeksiyon alanının doğru seçimi yaralanmaların önlenmesi, test sonucunun zamanında ve doğru olarak okunmasını sağlar. Enjeksiyon alanı dışında kalan bölgelerin örtülmesi hastanın mahremiyetini sağlar ve üşümesini önler.</a:t>
                      </a:r>
                      <a:endParaRPr lang="tr-TR" sz="1400">
                        <a:latin typeface="Calibri"/>
                        <a:ea typeface="Calibri"/>
                        <a:cs typeface="Times New Roman"/>
                      </a:endParaRPr>
                    </a:p>
                  </a:txBody>
                  <a:tcPr marL="68580" marR="68580" marT="0" marB="0"/>
                </a:tc>
              </a:tr>
              <a:tr h="370840">
                <a:tc>
                  <a:txBody>
                    <a:bodyPr/>
                    <a:lstStyle/>
                    <a:p>
                      <a:pPr algn="just">
                        <a:lnSpc>
                          <a:spcPct val="107000"/>
                        </a:lnSpc>
                        <a:spcAft>
                          <a:spcPts val="0"/>
                        </a:spcAft>
                      </a:pPr>
                      <a:r>
                        <a:rPr lang="tr-TR" sz="1400">
                          <a:latin typeface="Times New Roman"/>
                          <a:ea typeface="Calibri"/>
                          <a:cs typeface="Times New Roman"/>
                        </a:rPr>
                        <a:t>Enjeksiyon alanı hazır alkollü tampon ile merkezden dışa doğru temizleme yapılır. Enjeksiyon uygulanmadan önce temizlenen alanın kuruması beklenir</a:t>
                      </a:r>
                      <a:endParaRPr lang="tr-TR" sz="1400">
                        <a:latin typeface="Calibri"/>
                        <a:ea typeface="Calibri"/>
                        <a:cs typeface="Times New Roman"/>
                      </a:endParaRPr>
                    </a:p>
                  </a:txBody>
                  <a:tcPr marL="68580" marR="68580" marT="0" marB="0"/>
                </a:tc>
                <a:tc>
                  <a:txBody>
                    <a:bodyPr/>
                    <a:lstStyle/>
                    <a:p>
                      <a:pPr>
                        <a:lnSpc>
                          <a:spcPct val="107000"/>
                        </a:lnSpc>
                        <a:spcAft>
                          <a:spcPts val="0"/>
                        </a:spcAft>
                      </a:pPr>
                      <a:r>
                        <a:rPr lang="tr-TR" sz="1400" dirty="0">
                          <a:latin typeface="Times New Roman"/>
                          <a:ea typeface="Calibri"/>
                          <a:cs typeface="Times New Roman"/>
                        </a:rPr>
                        <a:t>Derinin üzerinde bulunan patojen mikroorganizmalar temizlenmezse iğnenin deriye girişi ile birlikte doku içine girerler. Derinin merkezden çevreye doğru temizlenmesi enjeksiyon giriş noktasının </a:t>
                      </a:r>
                      <a:r>
                        <a:rPr lang="tr-TR" sz="1400" dirty="0" err="1">
                          <a:latin typeface="Times New Roman"/>
                          <a:ea typeface="Calibri"/>
                          <a:cs typeface="Times New Roman"/>
                        </a:rPr>
                        <a:t>kontaminasyonunu</a:t>
                      </a:r>
                      <a:r>
                        <a:rPr lang="tr-TR" sz="1400" dirty="0">
                          <a:latin typeface="Times New Roman"/>
                          <a:ea typeface="Calibri"/>
                          <a:cs typeface="Times New Roman"/>
                        </a:rPr>
                        <a:t> önler. Derinin kurumasını beklemek alkolün iğne girişi ile birlikte dokuya geçişini önler ve böylece alkole bağlı </a:t>
                      </a:r>
                      <a:r>
                        <a:rPr lang="tr-TR" sz="1400" dirty="0" err="1">
                          <a:latin typeface="Times New Roman"/>
                          <a:ea typeface="Calibri"/>
                          <a:cs typeface="Times New Roman"/>
                        </a:rPr>
                        <a:t>irritasyonlar</a:t>
                      </a:r>
                      <a:r>
                        <a:rPr lang="tr-TR" sz="1400" dirty="0">
                          <a:latin typeface="Times New Roman"/>
                          <a:ea typeface="Calibri"/>
                          <a:cs typeface="Times New Roman"/>
                        </a:rPr>
                        <a:t> önlenir. </a:t>
                      </a:r>
                      <a:endParaRPr lang="tr-TR" sz="1400" dirty="0">
                        <a:latin typeface="Calibri"/>
                        <a:ea typeface="Calibri"/>
                        <a:cs typeface="Times New Roman"/>
                      </a:endParaRPr>
                    </a:p>
                  </a:txBody>
                  <a:tcPr marL="68580" marR="68580" marT="0" marB="0"/>
                </a:tc>
              </a:tr>
              <a:tr h="370840">
                <a:tc>
                  <a:txBody>
                    <a:bodyPr/>
                    <a:lstStyle/>
                    <a:p>
                      <a:pPr algn="just">
                        <a:lnSpc>
                          <a:spcPct val="107000"/>
                        </a:lnSpc>
                        <a:spcAft>
                          <a:spcPts val="0"/>
                        </a:spcAft>
                      </a:pPr>
                      <a:r>
                        <a:rPr lang="tr-TR" sz="1400" dirty="0">
                          <a:latin typeface="Times New Roman"/>
                          <a:ea typeface="Calibri"/>
                          <a:cs typeface="Times New Roman"/>
                        </a:rPr>
                        <a:t>İğnenin ucundaki plastik koruyucu kapak, baskın olmayan elle doğrusal olarak seri bir hareketle çıkarılır.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dirty="0">
                          <a:latin typeface="Times New Roman"/>
                          <a:ea typeface="Calibri"/>
                          <a:cs typeface="Times New Roman"/>
                        </a:rPr>
                        <a:t>Kapağın doğrusal olarak çıkarılması iğne yaralanmalarını önler. </a:t>
                      </a:r>
                      <a:endParaRPr lang="tr-TR" sz="1400" dirty="0">
                        <a:latin typeface="Calibri"/>
                        <a:ea typeface="Calibri"/>
                        <a:cs typeface="Times New Roman"/>
                      </a:endParaRPr>
                    </a:p>
                  </a:txBody>
                  <a:tcPr marL="68580" marR="68580" marT="0" marB="0"/>
                </a:tc>
              </a:tr>
            </a:tbl>
          </a:graphicData>
        </a:graphic>
      </p:graphicFrame>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Başlık"/>
          <p:cNvSpPr>
            <a:spLocks noGrp="1"/>
          </p:cNvSpPr>
          <p:nvPr>
            <p:ph type="title"/>
          </p:nvPr>
        </p:nvSpPr>
        <p:spPr/>
        <p:txBody>
          <a:bodyPr>
            <a:normAutofit fontScale="90000"/>
          </a:bodyPr>
          <a:lstStyle/>
          <a:p>
            <a:r>
              <a:rPr lang="tr-TR" altLang="ko-KR" b="1" dirty="0" err="1" smtClean="0"/>
              <a:t>İntradermal</a:t>
            </a:r>
            <a:r>
              <a:rPr lang="tr-TR" altLang="ko-KR" b="1" dirty="0" smtClean="0"/>
              <a:t> İlaç Uygulama  Basamakları</a:t>
            </a:r>
            <a:endParaRPr lang="tr-TR" dirty="0"/>
          </a:p>
        </p:txBody>
      </p:sp>
      <p:graphicFrame>
        <p:nvGraphicFramePr>
          <p:cNvPr id="7" name="6 İçerik Yer Tutucusu"/>
          <p:cNvGraphicFramePr>
            <a:graphicFrameLocks noGrp="1"/>
          </p:cNvGraphicFramePr>
          <p:nvPr>
            <p:ph idx="1"/>
          </p:nvPr>
        </p:nvGraphicFramePr>
        <p:xfrm>
          <a:off x="179512" y="1600200"/>
          <a:ext cx="8712968" cy="4936491"/>
        </p:xfrm>
        <a:graphic>
          <a:graphicData uri="http://schemas.openxmlformats.org/drawingml/2006/table">
            <a:tbl>
              <a:tblPr firstRow="1" bandRow="1">
                <a:tableStyleId>{5940675A-B579-460E-94D1-54222C63F5DA}</a:tableStyleId>
              </a:tblPr>
              <a:tblGrid>
                <a:gridCol w="4356484"/>
                <a:gridCol w="4356484"/>
              </a:tblGrid>
              <a:tr h="370840">
                <a:tc>
                  <a:txBody>
                    <a:bodyPr/>
                    <a:lstStyle/>
                    <a:p>
                      <a:pPr algn="ctr">
                        <a:lnSpc>
                          <a:spcPct val="107000"/>
                        </a:lnSpc>
                        <a:spcAft>
                          <a:spcPts val="0"/>
                        </a:spcAft>
                      </a:pPr>
                      <a:r>
                        <a:rPr lang="tr-TR" sz="1400" b="1" dirty="0" smtClean="0">
                          <a:latin typeface="Times New Roman" pitchFamily="18" charset="0"/>
                          <a:ea typeface="Calibri"/>
                          <a:cs typeface="Times New Roman" pitchFamily="18" charset="0"/>
                        </a:rPr>
                        <a:t>UYGULAMA BASAMAKLARI</a:t>
                      </a:r>
                      <a:endParaRPr lang="tr-TR" sz="1400" dirty="0">
                        <a:latin typeface="Times New Roman" pitchFamily="18" charset="0"/>
                        <a:ea typeface="Calibri"/>
                        <a:cs typeface="Times New Roman" pitchFamily="18" charset="0"/>
                      </a:endParaRPr>
                    </a:p>
                  </a:txBody>
                  <a:tcPr marL="68580" marR="68580" marT="0" marB="0"/>
                </a:tc>
                <a:tc>
                  <a:txBody>
                    <a:bodyPr/>
                    <a:lstStyle/>
                    <a:p>
                      <a:pPr algn="ctr">
                        <a:lnSpc>
                          <a:spcPct val="107000"/>
                        </a:lnSpc>
                        <a:spcAft>
                          <a:spcPts val="0"/>
                        </a:spcAft>
                      </a:pPr>
                      <a:r>
                        <a:rPr lang="tr-TR" sz="1400" b="1" dirty="0" smtClean="0">
                          <a:latin typeface="Times New Roman" pitchFamily="18" charset="0"/>
                          <a:ea typeface="Calibri"/>
                          <a:cs typeface="Times New Roman" pitchFamily="18" charset="0"/>
                        </a:rPr>
                        <a:t>GEREKÇE </a:t>
                      </a:r>
                      <a:endParaRPr lang="tr-TR" sz="1400" dirty="0">
                        <a:latin typeface="Times New Roman" pitchFamily="18" charset="0"/>
                        <a:ea typeface="Calibri"/>
                        <a:cs typeface="Times New Roman" pitchFamily="18" charset="0"/>
                      </a:endParaRPr>
                    </a:p>
                  </a:txBody>
                  <a:tcPr marL="68580" marR="68580" marT="0" marB="0"/>
                </a:tc>
              </a:tr>
              <a:tr h="370840">
                <a:tc>
                  <a:txBody>
                    <a:bodyPr/>
                    <a:lstStyle/>
                    <a:p>
                      <a:pPr algn="just">
                        <a:lnSpc>
                          <a:spcPct val="107000"/>
                        </a:lnSpc>
                        <a:spcAft>
                          <a:spcPts val="0"/>
                        </a:spcAft>
                      </a:pPr>
                      <a:r>
                        <a:rPr lang="tr-TR" sz="1400" dirty="0">
                          <a:latin typeface="Times New Roman"/>
                          <a:ea typeface="Calibri"/>
                          <a:cs typeface="Times New Roman"/>
                        </a:rPr>
                        <a:t>Baskın olmayan el kullanılarak hastanın derisi şu şekilde tutulur:</a:t>
                      </a:r>
                      <a:endParaRPr lang="tr-TR" sz="1400" dirty="0">
                        <a:latin typeface="Calibri"/>
                        <a:ea typeface="Calibri"/>
                        <a:cs typeface="Times New Roman"/>
                      </a:endParaRPr>
                    </a:p>
                    <a:p>
                      <a:pPr algn="just">
                        <a:lnSpc>
                          <a:spcPct val="107000"/>
                        </a:lnSpc>
                        <a:spcAft>
                          <a:spcPts val="0"/>
                        </a:spcAft>
                      </a:pPr>
                      <a:r>
                        <a:rPr lang="tr-TR" sz="1400" dirty="0">
                          <a:latin typeface="Times New Roman"/>
                          <a:ea typeface="Calibri"/>
                          <a:cs typeface="Times New Roman"/>
                        </a:rPr>
                        <a:t>a)  Önkol kullanılıyorsa, kolun altına el yerleştirebilir ve cilt başparmak ve diğer parmaklarla sıkıca çekilebilir.</a:t>
                      </a:r>
                      <a:endParaRPr lang="tr-TR" sz="1400" dirty="0">
                        <a:latin typeface="Calibri"/>
                        <a:ea typeface="Calibri"/>
                        <a:cs typeface="Times New Roman"/>
                      </a:endParaRPr>
                    </a:p>
                    <a:p>
                      <a:pPr algn="just">
                        <a:lnSpc>
                          <a:spcPct val="107000"/>
                        </a:lnSpc>
                        <a:spcAft>
                          <a:spcPts val="0"/>
                        </a:spcAft>
                      </a:pPr>
                      <a:r>
                        <a:rPr lang="tr-TR" sz="1400" dirty="0">
                          <a:latin typeface="Times New Roman"/>
                          <a:ea typeface="Calibri"/>
                          <a:cs typeface="Times New Roman"/>
                        </a:rPr>
                        <a:t>b) Başparmak ve işaret parmağı arasında cilt gerilebilir.</a:t>
                      </a:r>
                      <a:endParaRPr lang="tr-TR" sz="1400" dirty="0">
                        <a:latin typeface="Calibri"/>
                        <a:ea typeface="Calibri"/>
                        <a:cs typeface="Times New Roman"/>
                      </a:endParaRPr>
                    </a:p>
                    <a:p>
                      <a:pPr algn="just">
                        <a:lnSpc>
                          <a:spcPct val="107000"/>
                        </a:lnSpc>
                        <a:spcAft>
                          <a:spcPts val="0"/>
                        </a:spcAft>
                      </a:pPr>
                      <a:r>
                        <a:rPr lang="tr-TR" sz="1400" dirty="0">
                          <a:latin typeface="Times New Roman"/>
                          <a:ea typeface="Calibri"/>
                          <a:cs typeface="Times New Roman"/>
                        </a:rPr>
                        <a:t>c) Cilt tek bir parmakla bileğe veya aşağıya doğru çekilebilir.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Dokunun gerilmesi iğnenin deriye girişini kolaylaştırır.</a:t>
                      </a:r>
                      <a:endParaRPr lang="tr-TR" sz="1400">
                        <a:latin typeface="Calibri"/>
                        <a:ea typeface="Calibri"/>
                        <a:cs typeface="Times New Roman"/>
                      </a:endParaRPr>
                    </a:p>
                  </a:txBody>
                  <a:tcPr marL="68580" marR="68580" marT="0" marB="0"/>
                </a:tc>
              </a:tr>
              <a:tr h="370840">
                <a:tc>
                  <a:txBody>
                    <a:bodyPr/>
                    <a:lstStyle/>
                    <a:p>
                      <a:pPr algn="just">
                        <a:lnSpc>
                          <a:spcPct val="107000"/>
                        </a:lnSpc>
                        <a:spcAft>
                          <a:spcPts val="0"/>
                        </a:spcAft>
                      </a:pPr>
                      <a:r>
                        <a:rPr lang="tr-TR" sz="1400">
                          <a:latin typeface="Times New Roman"/>
                          <a:ea typeface="Calibri"/>
                          <a:cs typeface="Times New Roman"/>
                        </a:rPr>
                        <a:t>Enjektör iğnenin eğimli tarafı/keskin ucu yukarı bakacak şekilde baskın elin başparmağı ve işaret parmağı arasında tutulur. </a:t>
                      </a:r>
                      <a:endParaRPr lang="tr-TR" sz="140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Baskın elin kullanılması enjektörün kolayca tutulmasını ve uygulama kolaylığı sağlar. İğnenin keskin tarafının yukarıya bakacak şekilde tutulması, iğnenin deriye girişini ve ilacın dermiş tabakasının içine verilmesini kolaylaştırır. </a:t>
                      </a:r>
                      <a:endParaRPr lang="tr-TR" sz="1400">
                        <a:latin typeface="Calibri"/>
                        <a:ea typeface="Calibri"/>
                        <a:cs typeface="Times New Roman"/>
                      </a:endParaRPr>
                    </a:p>
                  </a:txBody>
                  <a:tcPr marL="68580" marR="68580" marT="0" marB="0"/>
                </a:tc>
              </a:tr>
              <a:tr h="370840">
                <a:tc>
                  <a:txBody>
                    <a:bodyPr/>
                    <a:lstStyle/>
                    <a:p>
                      <a:pPr algn="just">
                        <a:lnSpc>
                          <a:spcPct val="107000"/>
                        </a:lnSpc>
                        <a:spcAft>
                          <a:spcPts val="0"/>
                        </a:spcAft>
                      </a:pPr>
                      <a:r>
                        <a:rPr lang="tr-TR" sz="1400">
                          <a:latin typeface="Times New Roman"/>
                          <a:ea typeface="Calibri"/>
                          <a:cs typeface="Times New Roman"/>
                        </a:rPr>
                        <a:t>Enjektör hastanın cildine 5 ila 15 ° açıyla paralel olacak şekilde tutulur. İğne hastanın derisi ile neredeyse aynı düzlemde ve eğimli tarafı yukarı bakacak şekilde deriden yaklaşık 3 mm kadar ilerletilir.</a:t>
                      </a:r>
                      <a:endParaRPr lang="tr-TR" sz="140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Deri ile paralel olacak şekilde ve 3 mm iğneyi ilerletmek, dermiş tabakasına girişi sağlar.</a:t>
                      </a:r>
                      <a:endParaRPr lang="tr-TR" sz="1400">
                        <a:latin typeface="Calibri"/>
                        <a:ea typeface="Calibri"/>
                        <a:cs typeface="Times New Roman"/>
                      </a:endParaRPr>
                    </a:p>
                  </a:txBody>
                  <a:tcPr marL="68580" marR="68580" marT="0" marB="0"/>
                </a:tc>
              </a:tr>
              <a:tr h="370840">
                <a:tc>
                  <a:txBody>
                    <a:bodyPr/>
                    <a:lstStyle/>
                    <a:p>
                      <a:pPr algn="just">
                        <a:lnSpc>
                          <a:spcPct val="107000"/>
                        </a:lnSpc>
                        <a:spcAft>
                          <a:spcPts val="0"/>
                        </a:spcAft>
                      </a:pPr>
                      <a:r>
                        <a:rPr lang="tr-TR" sz="1400">
                          <a:latin typeface="Times New Roman"/>
                          <a:ea typeface="Calibri"/>
                          <a:cs typeface="Times New Roman"/>
                        </a:rPr>
                        <a:t>İğne dokuya yerleştirildikten sonra pasif elle enjektör giriş noktasına yakın bölümden sabitlenir ve baskın el pistona doğru ilerletilir.</a:t>
                      </a:r>
                      <a:endParaRPr lang="tr-TR" sz="140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Yaralanmaları, iğnenin daha ileriye ya da geri çıkmasını engeller.</a:t>
                      </a:r>
                      <a:endParaRPr lang="tr-TR" sz="1400">
                        <a:latin typeface="Calibri"/>
                        <a:ea typeface="Calibri"/>
                        <a:cs typeface="Times New Roman"/>
                      </a:endParaRPr>
                    </a:p>
                  </a:txBody>
                  <a:tcPr marL="68580" marR="68580" marT="0" marB="0"/>
                </a:tc>
              </a:tr>
              <a:tr h="370840">
                <a:tc>
                  <a:txBody>
                    <a:bodyPr/>
                    <a:lstStyle/>
                    <a:p>
                      <a:pPr algn="just">
                        <a:lnSpc>
                          <a:spcPct val="107000"/>
                        </a:lnSpc>
                        <a:spcAft>
                          <a:spcPts val="0"/>
                        </a:spcAft>
                      </a:pPr>
                      <a:r>
                        <a:rPr lang="tr-TR" sz="1400">
                          <a:latin typeface="Times New Roman"/>
                          <a:ea typeface="Calibri"/>
                          <a:cs typeface="Times New Roman"/>
                        </a:rPr>
                        <a:t>İlaç yavaşça enjekte edilir. İğne eğiminde yaklaşık 6–10 mm çapında bir soluk kabarıklık görülmelidir.</a:t>
                      </a:r>
                      <a:endParaRPr lang="tr-TR" sz="1400">
                        <a:latin typeface="Calibri"/>
                        <a:ea typeface="Calibri"/>
                        <a:cs typeface="Times New Roman"/>
                      </a:endParaRPr>
                    </a:p>
                  </a:txBody>
                  <a:tcPr marL="68580" marR="68580" marT="0" marB="0"/>
                </a:tc>
                <a:tc>
                  <a:txBody>
                    <a:bodyPr/>
                    <a:lstStyle/>
                    <a:p>
                      <a:pPr>
                        <a:lnSpc>
                          <a:spcPct val="107000"/>
                        </a:lnSpc>
                        <a:spcAft>
                          <a:spcPts val="0"/>
                        </a:spcAft>
                      </a:pPr>
                      <a:r>
                        <a:rPr lang="tr-TR" sz="1400" dirty="0">
                          <a:latin typeface="Times New Roman"/>
                          <a:ea typeface="Calibri"/>
                          <a:cs typeface="Times New Roman"/>
                        </a:rPr>
                        <a:t>Uygulama alanında kabarıklığın olması, ilacın dermiş tabakasına verildiğini gösterir.</a:t>
                      </a:r>
                      <a:endParaRPr lang="tr-TR" sz="1400" dirty="0">
                        <a:latin typeface="Calibri"/>
                        <a:ea typeface="Calibri"/>
                        <a:cs typeface="Times New Roman"/>
                      </a:endParaRPr>
                    </a:p>
                  </a:txBody>
                  <a:tcPr marL="68580" marR="68580" marT="0" marB="0"/>
                </a:tc>
              </a:tr>
            </a:tbl>
          </a:graphicData>
        </a:graphic>
      </p:graphicFrame>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Başlık"/>
          <p:cNvSpPr>
            <a:spLocks noGrp="1"/>
          </p:cNvSpPr>
          <p:nvPr>
            <p:ph type="title"/>
          </p:nvPr>
        </p:nvSpPr>
        <p:spPr/>
        <p:txBody>
          <a:bodyPr>
            <a:normAutofit fontScale="90000"/>
          </a:bodyPr>
          <a:lstStyle/>
          <a:p>
            <a:r>
              <a:rPr lang="tr-TR" altLang="ko-KR" b="1" dirty="0" err="1" smtClean="0"/>
              <a:t>İntradermal</a:t>
            </a:r>
            <a:r>
              <a:rPr lang="tr-TR" altLang="ko-KR" b="1" dirty="0" smtClean="0"/>
              <a:t> İlaç Uygulama  Basamakları</a:t>
            </a:r>
            <a:endParaRPr lang="tr-TR" dirty="0"/>
          </a:p>
        </p:txBody>
      </p:sp>
      <p:graphicFrame>
        <p:nvGraphicFramePr>
          <p:cNvPr id="7" name="6 İçerik Yer Tutucusu"/>
          <p:cNvGraphicFramePr>
            <a:graphicFrameLocks noGrp="1"/>
          </p:cNvGraphicFramePr>
          <p:nvPr>
            <p:ph idx="1"/>
          </p:nvPr>
        </p:nvGraphicFramePr>
        <p:xfrm>
          <a:off x="251520" y="1600200"/>
          <a:ext cx="8640960" cy="4853135"/>
        </p:xfrm>
        <a:graphic>
          <a:graphicData uri="http://schemas.openxmlformats.org/drawingml/2006/table">
            <a:tbl>
              <a:tblPr firstRow="1" bandRow="1">
                <a:tableStyleId>{5940675A-B579-460E-94D1-54222C63F5DA}</a:tableStyleId>
              </a:tblPr>
              <a:tblGrid>
                <a:gridCol w="4320480"/>
                <a:gridCol w="4320480"/>
              </a:tblGrid>
              <a:tr h="394136">
                <a:tc>
                  <a:txBody>
                    <a:bodyPr/>
                    <a:lstStyle/>
                    <a:p>
                      <a:pPr algn="ctr">
                        <a:lnSpc>
                          <a:spcPct val="107000"/>
                        </a:lnSpc>
                        <a:spcAft>
                          <a:spcPts val="0"/>
                        </a:spcAft>
                      </a:pPr>
                      <a:r>
                        <a:rPr lang="tr-TR" sz="1400" b="1" dirty="0" smtClean="0">
                          <a:latin typeface="Times New Roman" pitchFamily="18" charset="0"/>
                          <a:ea typeface="Calibri"/>
                          <a:cs typeface="Times New Roman" pitchFamily="18" charset="0"/>
                        </a:rPr>
                        <a:t>UYGULAMA BASAMAKLARI</a:t>
                      </a:r>
                      <a:endParaRPr lang="tr-TR" sz="1400" dirty="0">
                        <a:latin typeface="Times New Roman" pitchFamily="18" charset="0"/>
                        <a:ea typeface="Calibri"/>
                        <a:cs typeface="Times New Roman" pitchFamily="18" charset="0"/>
                      </a:endParaRPr>
                    </a:p>
                  </a:txBody>
                  <a:tcPr marL="68580" marR="68580" marT="0" marB="0"/>
                </a:tc>
                <a:tc>
                  <a:txBody>
                    <a:bodyPr/>
                    <a:lstStyle/>
                    <a:p>
                      <a:pPr algn="ctr">
                        <a:lnSpc>
                          <a:spcPct val="107000"/>
                        </a:lnSpc>
                        <a:spcAft>
                          <a:spcPts val="0"/>
                        </a:spcAft>
                      </a:pPr>
                      <a:r>
                        <a:rPr lang="tr-TR" sz="1400" b="1" dirty="0" smtClean="0">
                          <a:latin typeface="Times New Roman" pitchFamily="18" charset="0"/>
                          <a:ea typeface="Calibri"/>
                          <a:cs typeface="Times New Roman" pitchFamily="18" charset="0"/>
                        </a:rPr>
                        <a:t>GEREKÇE </a:t>
                      </a:r>
                      <a:endParaRPr lang="tr-TR" sz="1400" dirty="0">
                        <a:latin typeface="Times New Roman" pitchFamily="18" charset="0"/>
                        <a:ea typeface="Calibri"/>
                        <a:cs typeface="Times New Roman" pitchFamily="18" charset="0"/>
                      </a:endParaRPr>
                    </a:p>
                  </a:txBody>
                  <a:tcPr marL="68580" marR="68580" marT="0" marB="0"/>
                </a:tc>
              </a:tr>
              <a:tr h="715923">
                <a:tc>
                  <a:txBody>
                    <a:bodyPr/>
                    <a:lstStyle/>
                    <a:p>
                      <a:pPr algn="just">
                        <a:lnSpc>
                          <a:spcPct val="107000"/>
                        </a:lnSpc>
                        <a:spcAft>
                          <a:spcPts val="0"/>
                        </a:spcAft>
                      </a:pPr>
                      <a:r>
                        <a:rPr lang="tr-TR" sz="1400" dirty="0">
                          <a:latin typeface="Times New Roman"/>
                          <a:ea typeface="Calibri"/>
                          <a:cs typeface="Times New Roman"/>
                        </a:rPr>
                        <a:t>İğne dokuya giriş açısını koruyarak seri bir hareketle geri çekilir. Koruyucu plastik kapak takılmaz. </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İğnenin giriş açısıyla seri olarak geri çekilmesi doku hasarını ve hastanın rahatsızlık duygusunu azaltır. Kapağı geri takmamak yaralanmaları önler.</a:t>
                      </a:r>
                      <a:endParaRPr lang="tr-TR" sz="1400">
                        <a:latin typeface="Calibri"/>
                        <a:ea typeface="Calibri"/>
                        <a:cs typeface="Times New Roman"/>
                      </a:endParaRPr>
                    </a:p>
                  </a:txBody>
                  <a:tcPr marL="68580" marR="68580" marT="0" marB="0"/>
                </a:tc>
              </a:tr>
              <a:tr h="958547">
                <a:tc>
                  <a:txBody>
                    <a:bodyPr/>
                    <a:lstStyle/>
                    <a:p>
                      <a:pPr algn="just">
                        <a:lnSpc>
                          <a:spcPct val="107000"/>
                        </a:lnSpc>
                        <a:spcAft>
                          <a:spcPts val="0"/>
                        </a:spcAft>
                      </a:pPr>
                      <a:r>
                        <a:rPr lang="tr-TR" sz="1400">
                          <a:latin typeface="Times New Roman"/>
                          <a:ea typeface="Calibri"/>
                          <a:cs typeface="Times New Roman"/>
                        </a:rPr>
                        <a:t>İğne çıkarıldıktan sonra bölgeye masaj yapılmaz. Hastaya enjeksiyon alanını ovmaması ve kaşımaması gerektiği söylenir. Eğer gerekli ise kuru gazlı bezle basınç yapmadan ve ovalamadan bölge kurulanır. </a:t>
                      </a:r>
                      <a:endParaRPr lang="tr-TR" sz="140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Enjeksiyon alanına masaj yapılması ilacın subkutan dokuya yayılmasına neden olabilir.  </a:t>
                      </a:r>
                      <a:endParaRPr lang="tr-TR" sz="1400">
                        <a:latin typeface="Calibri"/>
                        <a:ea typeface="Calibri"/>
                        <a:cs typeface="Times New Roman"/>
                      </a:endParaRPr>
                    </a:p>
                  </a:txBody>
                  <a:tcPr marL="68580" marR="68580" marT="0" marB="0"/>
                </a:tc>
              </a:tr>
              <a:tr h="473301">
                <a:tc>
                  <a:txBody>
                    <a:bodyPr/>
                    <a:lstStyle/>
                    <a:p>
                      <a:pPr algn="just">
                        <a:lnSpc>
                          <a:spcPct val="107000"/>
                        </a:lnSpc>
                        <a:spcAft>
                          <a:spcPts val="0"/>
                        </a:spcAft>
                      </a:pPr>
                      <a:r>
                        <a:rPr lang="tr-TR" sz="1400">
                          <a:latin typeface="Times New Roman"/>
                          <a:ea typeface="Calibri"/>
                          <a:cs typeface="Times New Roman"/>
                        </a:rPr>
                        <a:t>Bir kalemle uygulama sonrası oluşan kabarıklığın etrafı çizilir.</a:t>
                      </a:r>
                      <a:endParaRPr lang="tr-TR" sz="140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Uygulama yapılan alanın kolay tespit edilmesi ve ilacın etkisini değerlendirmek için gereklidir. </a:t>
                      </a:r>
                      <a:endParaRPr lang="tr-TR" sz="1400">
                        <a:latin typeface="Calibri"/>
                        <a:ea typeface="Calibri"/>
                        <a:cs typeface="Times New Roman"/>
                      </a:endParaRPr>
                    </a:p>
                  </a:txBody>
                  <a:tcPr marL="68580" marR="68580" marT="0" marB="0"/>
                </a:tc>
              </a:tr>
              <a:tr h="715923">
                <a:tc>
                  <a:txBody>
                    <a:bodyPr/>
                    <a:lstStyle/>
                    <a:p>
                      <a:pPr>
                        <a:lnSpc>
                          <a:spcPct val="107000"/>
                        </a:lnSpc>
                        <a:spcAft>
                          <a:spcPts val="0"/>
                        </a:spcAft>
                      </a:pPr>
                      <a:r>
                        <a:rPr lang="tr-TR" sz="1400">
                          <a:latin typeface="Times New Roman"/>
                          <a:ea typeface="Calibri"/>
                          <a:cs typeface="Times New Roman"/>
                        </a:rPr>
                        <a:t>Hastanın yatak içerisinde rahat pozisyon almasına yardımcı olunur.  Enjektör ve iğne uygun şekilde uzaklaştırılır.</a:t>
                      </a:r>
                      <a:endParaRPr lang="tr-TR" sz="140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Hastanın rahatını sağlar ve kontaminasyonu önler.</a:t>
                      </a:r>
                      <a:endParaRPr lang="tr-TR" sz="1400">
                        <a:latin typeface="Calibri"/>
                        <a:ea typeface="Calibri"/>
                        <a:cs typeface="Times New Roman"/>
                      </a:endParaRPr>
                    </a:p>
                  </a:txBody>
                  <a:tcPr marL="68580" marR="68580" marT="0" marB="0"/>
                </a:tc>
              </a:tr>
              <a:tr h="394136">
                <a:tc>
                  <a:txBody>
                    <a:bodyPr/>
                    <a:lstStyle/>
                    <a:p>
                      <a:pPr>
                        <a:lnSpc>
                          <a:spcPct val="107000"/>
                        </a:lnSpc>
                        <a:spcAft>
                          <a:spcPts val="0"/>
                        </a:spcAft>
                      </a:pPr>
                      <a:r>
                        <a:rPr lang="tr-TR" sz="1400">
                          <a:latin typeface="Times New Roman"/>
                          <a:ea typeface="Calibri"/>
                          <a:cs typeface="Times New Roman"/>
                        </a:rPr>
                        <a:t>El hijyeni sağlanır.</a:t>
                      </a:r>
                      <a:endParaRPr lang="tr-TR" sz="140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Mikroorganizmaların yayılımını önler.</a:t>
                      </a:r>
                      <a:endParaRPr lang="tr-TR" sz="1400">
                        <a:latin typeface="Calibri"/>
                        <a:ea typeface="Calibri"/>
                        <a:cs typeface="Times New Roman"/>
                      </a:endParaRPr>
                    </a:p>
                  </a:txBody>
                  <a:tcPr marL="68580" marR="68580" marT="0" marB="0"/>
                </a:tc>
              </a:tr>
              <a:tr h="1201169">
                <a:tc>
                  <a:txBody>
                    <a:bodyPr/>
                    <a:lstStyle/>
                    <a:p>
                      <a:pPr>
                        <a:lnSpc>
                          <a:spcPct val="107000"/>
                        </a:lnSpc>
                        <a:spcAft>
                          <a:spcPts val="0"/>
                        </a:spcAft>
                      </a:pPr>
                      <a:r>
                        <a:rPr lang="tr-TR" sz="1400">
                          <a:latin typeface="Times New Roman"/>
                          <a:ea typeface="Calibri"/>
                          <a:cs typeface="Times New Roman"/>
                        </a:rPr>
                        <a:t>Tarih, saat, ilacın adı, dozu, hangi yolla verildiği, hastanın yanıtı ve ilacı uygulayanın parafını içeren bilgiler hasta gözlemine ve hastane bilgi sistemine hastanın ilacının uygulandığına dair kayıt yapılır. Hastanın ilaca verdiği yanıt gözlemlenir.</a:t>
                      </a:r>
                      <a:endParaRPr lang="tr-TR" sz="1400">
                        <a:latin typeface="Calibri"/>
                        <a:ea typeface="Calibri"/>
                        <a:cs typeface="Times New Roman"/>
                      </a:endParaRPr>
                    </a:p>
                  </a:txBody>
                  <a:tcPr marL="68580" marR="68580" marT="0" marB="0"/>
                </a:tc>
                <a:tc>
                  <a:txBody>
                    <a:bodyPr/>
                    <a:lstStyle/>
                    <a:p>
                      <a:pPr>
                        <a:lnSpc>
                          <a:spcPct val="107000"/>
                        </a:lnSpc>
                        <a:spcAft>
                          <a:spcPts val="0"/>
                        </a:spcAft>
                      </a:pPr>
                      <a:r>
                        <a:rPr lang="tr-TR" sz="1400" dirty="0">
                          <a:latin typeface="Times New Roman"/>
                          <a:ea typeface="Calibri"/>
                          <a:cs typeface="Times New Roman"/>
                        </a:rPr>
                        <a:t>Uygun kayıt hastanın tedavisinin takibi, sürdürülebilirliği, yasal dayanak sağlama ve hemşirelik uygulamalarının görünürlüğü için önemlidir. Hastanın ilacın tedavi edici etkileri ve yan etkileri açısından değerlendirilmesi gerekir.</a:t>
                      </a:r>
                      <a:endParaRPr lang="tr-TR" sz="1400" dirty="0">
                        <a:latin typeface="Calibri"/>
                        <a:ea typeface="Calibri"/>
                        <a:cs typeface="Times New Roman"/>
                      </a:endParaRPr>
                    </a:p>
                  </a:txBody>
                  <a:tcPr marL="68580" marR="68580" marT="0" marB="0"/>
                </a:tc>
              </a:tr>
            </a:tbl>
          </a:graphicData>
        </a:graphic>
      </p:graphicFrame>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tr-TR" altLang="ko-KR" dirty="0" err="1" smtClean="0"/>
              <a:t>Subkutan</a:t>
            </a:r>
            <a:r>
              <a:rPr lang="tr-TR" altLang="ko-KR" dirty="0" smtClean="0"/>
              <a:t> İlaç Uygulama </a:t>
            </a:r>
            <a:endParaRPr lang="ko-KR" altLang="en-US" dirty="0"/>
          </a:p>
        </p:txBody>
      </p:sp>
      <p:sp>
        <p:nvSpPr>
          <p:cNvPr id="7" name="Content Placeholder 6"/>
          <p:cNvSpPr>
            <a:spLocks noGrp="1"/>
          </p:cNvSpPr>
          <p:nvPr>
            <p:ph idx="10"/>
          </p:nvPr>
        </p:nvSpPr>
        <p:spPr>
          <a:xfrm>
            <a:off x="467544" y="1484784"/>
            <a:ext cx="8229600" cy="4824536"/>
          </a:xfrm>
        </p:spPr>
        <p:txBody>
          <a:bodyPr/>
          <a:lstStyle/>
          <a:p>
            <a:pPr>
              <a:buFont typeface="Arial" pitchFamily="34" charset="0"/>
              <a:buChar char="•"/>
            </a:pPr>
            <a:r>
              <a:rPr lang="tr-TR" altLang="ko-KR" sz="2800" dirty="0" err="1" smtClean="0">
                <a:latin typeface="Times New Roman" pitchFamily="18" charset="0"/>
                <a:cs typeface="Times New Roman" pitchFamily="18" charset="0"/>
              </a:rPr>
              <a:t>Epidermis</a:t>
            </a:r>
            <a:r>
              <a:rPr lang="tr-TR" altLang="ko-KR" sz="2800" dirty="0" smtClean="0">
                <a:latin typeface="Times New Roman" pitchFamily="18" charset="0"/>
                <a:cs typeface="Times New Roman" pitchFamily="18" charset="0"/>
              </a:rPr>
              <a:t> ve </a:t>
            </a:r>
            <a:r>
              <a:rPr lang="tr-TR" altLang="ko-KR" sz="2800" dirty="0" err="1" smtClean="0">
                <a:latin typeface="Times New Roman" pitchFamily="18" charset="0"/>
                <a:cs typeface="Times New Roman" pitchFamily="18" charset="0"/>
              </a:rPr>
              <a:t>dermisin</a:t>
            </a:r>
            <a:r>
              <a:rPr lang="tr-TR" altLang="ko-KR" sz="2800" dirty="0" smtClean="0">
                <a:latin typeface="Times New Roman" pitchFamily="18" charset="0"/>
                <a:cs typeface="Times New Roman" pitchFamily="18" charset="0"/>
              </a:rPr>
              <a:t> altında yer alan </a:t>
            </a:r>
            <a:r>
              <a:rPr lang="tr-TR" altLang="ko-KR" sz="2800" dirty="0" err="1" smtClean="0">
                <a:latin typeface="Times New Roman" pitchFamily="18" charset="0"/>
                <a:cs typeface="Times New Roman" pitchFamily="18" charset="0"/>
              </a:rPr>
              <a:t>adipoz</a:t>
            </a:r>
            <a:r>
              <a:rPr lang="tr-TR" altLang="ko-KR" sz="2800" dirty="0" smtClean="0">
                <a:latin typeface="Times New Roman" pitchFamily="18" charset="0"/>
                <a:cs typeface="Times New Roman" pitchFamily="18" charset="0"/>
              </a:rPr>
              <a:t> doku içerisine uygulanır.</a:t>
            </a:r>
          </a:p>
          <a:p>
            <a:pPr>
              <a:buFont typeface="Arial" pitchFamily="34" charset="0"/>
              <a:buChar char="•"/>
            </a:pPr>
            <a:r>
              <a:rPr lang="tr-TR" altLang="ko-KR" sz="2800" dirty="0" smtClean="0">
                <a:latin typeface="Times New Roman" pitchFamily="18" charset="0"/>
                <a:cs typeface="Times New Roman" pitchFamily="18" charset="0"/>
              </a:rPr>
              <a:t>Kan damarları bakımından zengin olmadığından, bu bölgeye uygulanan ilaçlar </a:t>
            </a:r>
            <a:r>
              <a:rPr lang="tr-TR" altLang="ko-KR" sz="2800" dirty="0" err="1" smtClean="0">
                <a:latin typeface="Times New Roman" pitchFamily="18" charset="0"/>
                <a:cs typeface="Times New Roman" pitchFamily="18" charset="0"/>
              </a:rPr>
              <a:t>kapiller</a:t>
            </a:r>
            <a:r>
              <a:rPr lang="tr-TR" altLang="ko-KR" sz="2800" dirty="0" smtClean="0">
                <a:latin typeface="Times New Roman" pitchFamily="18" charset="0"/>
                <a:cs typeface="Times New Roman" pitchFamily="18" charset="0"/>
              </a:rPr>
              <a:t> yolla olmak üzere yavaş yavaş ve düzenli olarak emilir.</a:t>
            </a:r>
          </a:p>
          <a:p>
            <a:pPr>
              <a:buFont typeface="Arial" pitchFamily="34" charset="0"/>
              <a:buChar char="•"/>
            </a:pPr>
            <a:r>
              <a:rPr lang="tr-TR" altLang="ko-KR" sz="2800" dirty="0" err="1" smtClean="0">
                <a:latin typeface="Times New Roman" pitchFamily="18" charset="0"/>
                <a:cs typeface="Times New Roman" pitchFamily="18" charset="0"/>
              </a:rPr>
              <a:t>Subkutan</a:t>
            </a:r>
            <a:r>
              <a:rPr lang="tr-TR" altLang="ko-KR" sz="2800" dirty="0" smtClean="0">
                <a:latin typeface="Times New Roman" pitchFamily="18" charset="0"/>
                <a:cs typeface="Times New Roman" pitchFamily="18" charset="0"/>
              </a:rPr>
              <a:t> ilaç uygulamasında </a:t>
            </a:r>
            <a:r>
              <a:rPr lang="tr-TR" altLang="ko-KR" sz="2800" dirty="0" err="1" smtClean="0">
                <a:latin typeface="Times New Roman" pitchFamily="18" charset="0"/>
                <a:cs typeface="Times New Roman" pitchFamily="18" charset="0"/>
              </a:rPr>
              <a:t>insülin</a:t>
            </a:r>
            <a:r>
              <a:rPr lang="tr-TR" altLang="ko-KR" sz="2800" dirty="0" smtClean="0">
                <a:latin typeface="Times New Roman" pitchFamily="18" charset="0"/>
                <a:cs typeface="Times New Roman" pitchFamily="18" charset="0"/>
              </a:rPr>
              <a:t> enjektörleri, </a:t>
            </a:r>
            <a:r>
              <a:rPr lang="tr-TR" altLang="ko-KR" sz="2800" dirty="0" err="1" smtClean="0">
                <a:latin typeface="Times New Roman" pitchFamily="18" charset="0"/>
                <a:cs typeface="Times New Roman" pitchFamily="18" charset="0"/>
              </a:rPr>
              <a:t>insülin</a:t>
            </a:r>
            <a:r>
              <a:rPr lang="tr-TR" altLang="ko-KR" sz="2800" dirty="0" smtClean="0">
                <a:latin typeface="Times New Roman" pitchFamily="18" charset="0"/>
                <a:cs typeface="Times New Roman" pitchFamily="18" charset="0"/>
              </a:rPr>
              <a:t> kalemleri ya da piyasada ilacı ile birlikte yer alan ve </a:t>
            </a:r>
            <a:r>
              <a:rPr lang="tr-TR" altLang="ko-KR" sz="2800" dirty="0" err="1" smtClean="0">
                <a:latin typeface="Times New Roman" pitchFamily="18" charset="0"/>
                <a:cs typeface="Times New Roman" pitchFamily="18" charset="0"/>
              </a:rPr>
              <a:t>subkutan</a:t>
            </a:r>
            <a:r>
              <a:rPr lang="tr-TR" altLang="ko-KR" sz="2800" dirty="0" smtClean="0">
                <a:latin typeface="Times New Roman" pitchFamily="18" charset="0"/>
                <a:cs typeface="Times New Roman" pitchFamily="18" charset="0"/>
              </a:rPr>
              <a:t> dokuya uygulamak için geliştirilmiş enjektörler kullanılabilir.</a:t>
            </a:r>
            <a:endParaRPr lang="ko-KR" altLang="en-US" sz="2800" dirty="0">
              <a:latin typeface="Times New Roman" pitchFamily="18" charset="0"/>
              <a:cs typeface="Times New Roman" pitchFamily="18" charset="0"/>
            </a:endParaRPr>
          </a:p>
        </p:txBody>
      </p:sp>
    </p:spTree>
    <p:extLst>
      <p:ext uri="{BB962C8B-B14F-4D97-AF65-F5344CB8AC3E}">
        <p14:creationId xmlns:p14="http://schemas.microsoft.com/office/powerpoint/2010/main" xmlns="" val="89176317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tr-TR" altLang="ko-KR" dirty="0" err="1" smtClean="0"/>
              <a:t>Subkutan</a:t>
            </a:r>
            <a:r>
              <a:rPr lang="tr-TR" altLang="ko-KR" dirty="0" smtClean="0"/>
              <a:t> İlaç Uygulama </a:t>
            </a:r>
            <a:endParaRPr lang="ko-KR" altLang="en-US" dirty="0"/>
          </a:p>
        </p:txBody>
      </p:sp>
      <p:sp>
        <p:nvSpPr>
          <p:cNvPr id="7" name="Content Placeholder 6"/>
          <p:cNvSpPr>
            <a:spLocks noGrp="1"/>
          </p:cNvSpPr>
          <p:nvPr>
            <p:ph idx="10"/>
          </p:nvPr>
        </p:nvSpPr>
        <p:spPr>
          <a:xfrm>
            <a:off x="467544" y="1484784"/>
            <a:ext cx="8229600" cy="4824536"/>
          </a:xfrm>
        </p:spPr>
        <p:txBody>
          <a:bodyPr/>
          <a:lstStyle/>
          <a:p>
            <a:pPr>
              <a:buFont typeface="Arial" pitchFamily="34" charset="0"/>
              <a:buChar char="•"/>
            </a:pPr>
            <a:r>
              <a:rPr lang="tr-TR" altLang="ko-KR" sz="2800" dirty="0" err="1" smtClean="0">
                <a:latin typeface="Times New Roman" pitchFamily="18" charset="0"/>
                <a:cs typeface="Times New Roman" pitchFamily="18" charset="0"/>
              </a:rPr>
              <a:t>Subkutan</a:t>
            </a:r>
            <a:r>
              <a:rPr lang="tr-TR" altLang="ko-KR" sz="2800" dirty="0" smtClean="0">
                <a:latin typeface="Times New Roman" pitchFamily="18" charset="0"/>
                <a:cs typeface="Times New Roman" pitchFamily="18" charset="0"/>
              </a:rPr>
              <a:t> enjeksiyon için uygun olan alanlar:</a:t>
            </a:r>
          </a:p>
          <a:p>
            <a:pPr lvl="1">
              <a:buFont typeface="Arial" pitchFamily="34" charset="0"/>
              <a:buChar char="•"/>
            </a:pPr>
            <a:r>
              <a:rPr lang="tr-TR" altLang="ko-KR" dirty="0" smtClean="0">
                <a:solidFill>
                  <a:schemeClr val="tx1">
                    <a:lumMod val="75000"/>
                    <a:lumOff val="25000"/>
                  </a:schemeClr>
                </a:solidFill>
                <a:latin typeface="Times New Roman" pitchFamily="18" charset="0"/>
                <a:cs typeface="Times New Roman" pitchFamily="18" charset="0"/>
              </a:rPr>
              <a:t>Üst kolun dış yan yüzü</a:t>
            </a:r>
          </a:p>
          <a:p>
            <a:pPr lvl="1">
              <a:buFont typeface="Arial" pitchFamily="34" charset="0"/>
              <a:buChar char="•"/>
            </a:pPr>
            <a:r>
              <a:rPr lang="tr-TR" altLang="ko-KR" dirty="0" smtClean="0">
                <a:solidFill>
                  <a:schemeClr val="tx1">
                    <a:lumMod val="75000"/>
                    <a:lumOff val="25000"/>
                  </a:schemeClr>
                </a:solidFill>
                <a:latin typeface="Times New Roman" pitchFamily="18" charset="0"/>
                <a:cs typeface="Times New Roman" pitchFamily="18" charset="0"/>
              </a:rPr>
              <a:t>Abdomen </a:t>
            </a:r>
          </a:p>
          <a:p>
            <a:pPr lvl="1">
              <a:buFont typeface="Arial" pitchFamily="34" charset="0"/>
              <a:buChar char="•"/>
            </a:pPr>
            <a:r>
              <a:rPr lang="tr-TR" altLang="ko-KR" dirty="0" smtClean="0">
                <a:solidFill>
                  <a:schemeClr val="tx1">
                    <a:lumMod val="75000"/>
                    <a:lumOff val="25000"/>
                  </a:schemeClr>
                </a:solidFill>
                <a:latin typeface="Times New Roman" pitchFamily="18" charset="0"/>
                <a:cs typeface="Times New Roman" pitchFamily="18" charset="0"/>
              </a:rPr>
              <a:t>Uyluğun ön tarafı</a:t>
            </a:r>
          </a:p>
          <a:p>
            <a:pPr lvl="1">
              <a:buFont typeface="Arial" pitchFamily="34" charset="0"/>
              <a:buChar char="•"/>
            </a:pPr>
            <a:r>
              <a:rPr lang="tr-TR" altLang="ko-KR" dirty="0" smtClean="0">
                <a:solidFill>
                  <a:schemeClr val="tx1">
                    <a:lumMod val="75000"/>
                    <a:lumOff val="25000"/>
                  </a:schemeClr>
                </a:solidFill>
                <a:latin typeface="Times New Roman" pitchFamily="18" charset="0"/>
                <a:cs typeface="Times New Roman" pitchFamily="18" charset="0"/>
              </a:rPr>
              <a:t>Sırtın üst kısmı</a:t>
            </a:r>
          </a:p>
          <a:p>
            <a:pPr lvl="1">
              <a:buFont typeface="Arial" pitchFamily="34" charset="0"/>
              <a:buChar char="•"/>
            </a:pPr>
            <a:r>
              <a:rPr lang="tr-TR" altLang="ko-KR" dirty="0" err="1" smtClean="0">
                <a:solidFill>
                  <a:schemeClr val="tx1">
                    <a:lumMod val="75000"/>
                    <a:lumOff val="25000"/>
                  </a:schemeClr>
                </a:solidFill>
                <a:latin typeface="Times New Roman" pitchFamily="18" charset="0"/>
                <a:cs typeface="Times New Roman" pitchFamily="18" charset="0"/>
              </a:rPr>
              <a:t>Ventrogluteal</a:t>
            </a:r>
            <a:r>
              <a:rPr lang="tr-TR" altLang="ko-KR" dirty="0" smtClean="0">
                <a:solidFill>
                  <a:schemeClr val="tx1">
                    <a:lumMod val="75000"/>
                    <a:lumOff val="25000"/>
                  </a:schemeClr>
                </a:solidFill>
                <a:latin typeface="Times New Roman" pitchFamily="18" charset="0"/>
                <a:cs typeface="Times New Roman" pitchFamily="18" charset="0"/>
              </a:rPr>
              <a:t> bölgenin üst kısmı</a:t>
            </a:r>
          </a:p>
          <a:p>
            <a:pPr>
              <a:buFont typeface="Arial" pitchFamily="34" charset="0"/>
              <a:buChar char="•"/>
            </a:pPr>
            <a:endParaRPr lang="tr-TR" altLang="ko-KR" dirty="0" smtClean="0">
              <a:latin typeface="Arial" pitchFamily="34" charset="0"/>
              <a:cs typeface="Arial" pitchFamily="34" charset="0"/>
            </a:endParaRPr>
          </a:p>
          <a:p>
            <a:pPr>
              <a:buFont typeface="Arial" pitchFamily="34" charset="0"/>
              <a:buChar char="•"/>
            </a:pPr>
            <a:endParaRPr lang="ko-KR" altLang="en-US" dirty="0">
              <a:latin typeface="Arial" pitchFamily="34" charset="0"/>
              <a:cs typeface="Arial" pitchFamily="34" charset="0"/>
            </a:endParaRPr>
          </a:p>
        </p:txBody>
      </p:sp>
    </p:spTree>
    <p:extLst>
      <p:ext uri="{BB962C8B-B14F-4D97-AF65-F5344CB8AC3E}">
        <p14:creationId xmlns:p14="http://schemas.microsoft.com/office/powerpoint/2010/main" xmlns="" val="89176317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tr-TR" altLang="ko-KR" dirty="0" err="1" smtClean="0"/>
              <a:t>Subkutan</a:t>
            </a:r>
            <a:r>
              <a:rPr lang="tr-TR" altLang="ko-KR" dirty="0" smtClean="0"/>
              <a:t> İlaç Uygulama </a:t>
            </a:r>
            <a:endParaRPr lang="ko-KR" altLang="en-US" dirty="0"/>
          </a:p>
        </p:txBody>
      </p:sp>
      <p:sp>
        <p:nvSpPr>
          <p:cNvPr id="7" name="Content Placeholder 6"/>
          <p:cNvSpPr>
            <a:spLocks noGrp="1"/>
          </p:cNvSpPr>
          <p:nvPr>
            <p:ph idx="10"/>
          </p:nvPr>
        </p:nvSpPr>
        <p:spPr>
          <a:xfrm>
            <a:off x="467544" y="1484784"/>
            <a:ext cx="8229600" cy="4824536"/>
          </a:xfrm>
        </p:spPr>
        <p:txBody>
          <a:bodyPr/>
          <a:lstStyle/>
          <a:p>
            <a:pPr>
              <a:lnSpc>
                <a:spcPct val="150000"/>
              </a:lnSpc>
              <a:buFont typeface="Arial" pitchFamily="34" charset="0"/>
              <a:buChar char="•"/>
            </a:pPr>
            <a:r>
              <a:rPr lang="tr-TR" altLang="ko-KR" sz="2800" dirty="0" err="1" smtClean="0">
                <a:latin typeface="Times New Roman" pitchFamily="18" charset="0"/>
                <a:cs typeface="Times New Roman" pitchFamily="18" charset="0"/>
              </a:rPr>
              <a:t>Subkutan</a:t>
            </a:r>
            <a:r>
              <a:rPr lang="tr-TR" altLang="ko-KR" sz="2800" dirty="0" smtClean="0">
                <a:latin typeface="Times New Roman" pitchFamily="18" charset="0"/>
                <a:cs typeface="Times New Roman" pitchFamily="18" charset="0"/>
              </a:rPr>
              <a:t> enjeksiyonun emilim oranları bölgeden bölgeye farklılık göstermektedir.</a:t>
            </a:r>
          </a:p>
          <a:p>
            <a:pPr>
              <a:lnSpc>
                <a:spcPct val="150000"/>
              </a:lnSpc>
              <a:buFont typeface="Arial" pitchFamily="34" charset="0"/>
              <a:buChar char="•"/>
            </a:pPr>
            <a:r>
              <a:rPr lang="tr-TR" altLang="ko-KR" sz="2800" dirty="0" smtClean="0">
                <a:latin typeface="Times New Roman" pitchFamily="18" charset="0"/>
                <a:cs typeface="Times New Roman" pitchFamily="18" charset="0"/>
              </a:rPr>
              <a:t>En hızlı abdomene uygulanan enjeksiyon emilirken, ikinci sırada kollar, üçüncü sırada uyluk yer almaktadır. En yavaş emilim ise </a:t>
            </a:r>
            <a:r>
              <a:rPr lang="tr-TR" altLang="ko-KR" sz="2800" dirty="0" err="1" smtClean="0">
                <a:latin typeface="Times New Roman" pitchFamily="18" charset="0"/>
                <a:cs typeface="Times New Roman" pitchFamily="18" charset="0"/>
              </a:rPr>
              <a:t>ventrogluteal</a:t>
            </a:r>
            <a:r>
              <a:rPr lang="tr-TR" altLang="ko-KR" sz="2800" dirty="0" smtClean="0">
                <a:latin typeface="Times New Roman" pitchFamily="18" charset="0"/>
                <a:cs typeface="Times New Roman" pitchFamily="18" charset="0"/>
              </a:rPr>
              <a:t> bölgede gerçekleşmektedir.</a:t>
            </a:r>
          </a:p>
          <a:p>
            <a:pPr>
              <a:lnSpc>
                <a:spcPct val="150000"/>
              </a:lnSpc>
              <a:buFont typeface="Arial" pitchFamily="34" charset="0"/>
              <a:buChar char="•"/>
            </a:pPr>
            <a:endParaRPr lang="ko-KR" altLang="en-US" sz="2800" dirty="0">
              <a:latin typeface="Times New Roman" pitchFamily="18" charset="0"/>
              <a:cs typeface="Times New Roman" pitchFamily="18" charset="0"/>
            </a:endParaRPr>
          </a:p>
        </p:txBody>
      </p:sp>
    </p:spTree>
    <p:extLst>
      <p:ext uri="{BB962C8B-B14F-4D97-AF65-F5344CB8AC3E}">
        <p14:creationId xmlns:p14="http://schemas.microsoft.com/office/powerpoint/2010/main" xmlns="" val="89176317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tr-TR" altLang="ko-KR" dirty="0" err="1" smtClean="0"/>
              <a:t>Subkutan</a:t>
            </a:r>
            <a:r>
              <a:rPr lang="tr-TR" altLang="ko-KR" dirty="0" smtClean="0"/>
              <a:t> İlaç Uygulama </a:t>
            </a:r>
            <a:endParaRPr lang="ko-KR" altLang="en-US" dirty="0"/>
          </a:p>
        </p:txBody>
      </p:sp>
      <p:sp>
        <p:nvSpPr>
          <p:cNvPr id="7" name="Content Placeholder 6"/>
          <p:cNvSpPr>
            <a:spLocks noGrp="1"/>
          </p:cNvSpPr>
          <p:nvPr>
            <p:ph idx="10"/>
          </p:nvPr>
        </p:nvSpPr>
        <p:spPr>
          <a:xfrm>
            <a:off x="467544" y="1484784"/>
            <a:ext cx="8229600" cy="4824536"/>
          </a:xfrm>
        </p:spPr>
        <p:txBody>
          <a:bodyPr/>
          <a:lstStyle/>
          <a:p>
            <a:pPr>
              <a:lnSpc>
                <a:spcPct val="150000"/>
              </a:lnSpc>
              <a:buFont typeface="Arial" pitchFamily="34" charset="0"/>
              <a:buChar char="•"/>
            </a:pPr>
            <a:r>
              <a:rPr lang="tr-TR" altLang="ko-KR" sz="2800" dirty="0" err="1" smtClean="0">
                <a:latin typeface="Times New Roman" pitchFamily="18" charset="0"/>
                <a:cs typeface="Times New Roman" pitchFamily="18" charset="0"/>
              </a:rPr>
              <a:t>Subkutan</a:t>
            </a:r>
            <a:r>
              <a:rPr lang="tr-TR" altLang="ko-KR" sz="2800" dirty="0" smtClean="0">
                <a:latin typeface="Times New Roman" pitchFamily="18" charset="0"/>
                <a:cs typeface="Times New Roman" pitchFamily="18" charset="0"/>
              </a:rPr>
              <a:t> enjeksiyonda uygun iğne ve uygun açı ile uygulama yapıldığı için (ya da yapılması gerektiği için), </a:t>
            </a:r>
            <a:r>
              <a:rPr lang="tr-TR" altLang="ko-KR" sz="2800" u="sng" dirty="0" smtClean="0">
                <a:solidFill>
                  <a:srgbClr val="FF0000"/>
                </a:solidFill>
                <a:latin typeface="Times New Roman" pitchFamily="18" charset="0"/>
                <a:cs typeface="Times New Roman" pitchFamily="18" charset="0"/>
              </a:rPr>
              <a:t>uygulama esnasında </a:t>
            </a:r>
            <a:r>
              <a:rPr lang="tr-TR" altLang="ko-KR" sz="2800" u="sng" dirty="0" err="1" smtClean="0">
                <a:solidFill>
                  <a:srgbClr val="FF0000"/>
                </a:solidFill>
                <a:latin typeface="Times New Roman" pitchFamily="18" charset="0"/>
                <a:cs typeface="Times New Roman" pitchFamily="18" charset="0"/>
              </a:rPr>
              <a:t>aspirasyon</a:t>
            </a:r>
            <a:r>
              <a:rPr lang="tr-TR" altLang="ko-KR" sz="2800" u="sng" dirty="0" smtClean="0">
                <a:solidFill>
                  <a:srgbClr val="FF0000"/>
                </a:solidFill>
                <a:latin typeface="Times New Roman" pitchFamily="18" charset="0"/>
                <a:cs typeface="Times New Roman" pitchFamily="18" charset="0"/>
              </a:rPr>
              <a:t> gerektirmez</a:t>
            </a:r>
            <a:r>
              <a:rPr lang="tr-TR" altLang="ko-KR" sz="2800" u="sng" dirty="0" smtClean="0">
                <a:latin typeface="Times New Roman" pitchFamily="18" charset="0"/>
                <a:cs typeface="Times New Roman" pitchFamily="18" charset="0"/>
              </a:rPr>
              <a:t>.</a:t>
            </a:r>
          </a:p>
          <a:p>
            <a:pPr>
              <a:lnSpc>
                <a:spcPct val="150000"/>
              </a:lnSpc>
              <a:buFont typeface="Arial" pitchFamily="34" charset="0"/>
              <a:buChar char="•"/>
            </a:pPr>
            <a:r>
              <a:rPr lang="tr-TR" altLang="ko-KR" sz="2800" dirty="0" smtClean="0">
                <a:latin typeface="Times New Roman" pitchFamily="18" charset="0"/>
                <a:cs typeface="Times New Roman" pitchFamily="18" charset="0"/>
              </a:rPr>
              <a:t>İğnenin girdiği yerde kan damarlarının bulunma ihtimali düşüktür.</a:t>
            </a:r>
            <a:endParaRPr lang="ko-KR" altLang="en-US" sz="2800" dirty="0">
              <a:latin typeface="Times New Roman" pitchFamily="18" charset="0"/>
              <a:cs typeface="Times New Roman" pitchFamily="18" charset="0"/>
            </a:endParaRPr>
          </a:p>
        </p:txBody>
      </p:sp>
    </p:spTree>
    <p:extLst>
      <p:ext uri="{BB962C8B-B14F-4D97-AF65-F5344CB8AC3E}">
        <p14:creationId xmlns:p14="http://schemas.microsoft.com/office/powerpoint/2010/main" xmlns="" val="89176317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Başlık"/>
          <p:cNvSpPr>
            <a:spLocks noGrp="1"/>
          </p:cNvSpPr>
          <p:nvPr>
            <p:ph type="title"/>
          </p:nvPr>
        </p:nvSpPr>
        <p:spPr/>
        <p:txBody>
          <a:bodyPr>
            <a:normAutofit fontScale="90000"/>
          </a:bodyPr>
          <a:lstStyle/>
          <a:p>
            <a:pPr algn="ctr"/>
            <a:r>
              <a:rPr lang="tr-TR" altLang="ko-KR" dirty="0" err="1" smtClean="0"/>
              <a:t>Subkutan</a:t>
            </a:r>
            <a:r>
              <a:rPr lang="tr-TR" altLang="ko-KR" dirty="0" smtClean="0"/>
              <a:t> İlaç Uygulama </a:t>
            </a:r>
            <a:r>
              <a:rPr lang="tr-TR" altLang="ko-KR" b="1" dirty="0" smtClean="0"/>
              <a:t>Basamakları</a:t>
            </a:r>
            <a:endParaRPr lang="tr-TR" dirty="0"/>
          </a:p>
        </p:txBody>
      </p:sp>
      <p:graphicFrame>
        <p:nvGraphicFramePr>
          <p:cNvPr id="7" name="6 İçerik Yer Tutucusu"/>
          <p:cNvGraphicFramePr>
            <a:graphicFrameLocks noGrp="1"/>
          </p:cNvGraphicFramePr>
          <p:nvPr>
            <p:ph idx="1"/>
          </p:nvPr>
        </p:nvGraphicFramePr>
        <p:xfrm>
          <a:off x="457200" y="1600200"/>
          <a:ext cx="8229600" cy="4165918"/>
        </p:xfrm>
        <a:graphic>
          <a:graphicData uri="http://schemas.openxmlformats.org/drawingml/2006/table">
            <a:tbl>
              <a:tblPr firstRow="1" bandRow="1">
                <a:tableStyleId>{5940675A-B579-460E-94D1-54222C63F5DA}</a:tableStyleId>
              </a:tblPr>
              <a:tblGrid>
                <a:gridCol w="4114800"/>
                <a:gridCol w="4114800"/>
              </a:tblGrid>
              <a:tr h="370840">
                <a:tc>
                  <a:txBody>
                    <a:bodyPr/>
                    <a:lstStyle/>
                    <a:p>
                      <a:pPr algn="ctr">
                        <a:lnSpc>
                          <a:spcPct val="107000"/>
                        </a:lnSpc>
                        <a:spcAft>
                          <a:spcPts val="0"/>
                        </a:spcAft>
                      </a:pPr>
                      <a:r>
                        <a:rPr lang="tr-TR" sz="1400" b="1" dirty="0" smtClean="0">
                          <a:latin typeface="Times New Roman" pitchFamily="18" charset="0"/>
                          <a:ea typeface="Calibri"/>
                          <a:cs typeface="Times New Roman" pitchFamily="18" charset="0"/>
                        </a:rPr>
                        <a:t>UYGULAMA BASAMAKLARI</a:t>
                      </a:r>
                      <a:endParaRPr lang="tr-TR" sz="1400" dirty="0">
                        <a:latin typeface="Times New Roman" pitchFamily="18" charset="0"/>
                        <a:ea typeface="Calibri"/>
                        <a:cs typeface="Times New Roman" pitchFamily="18" charset="0"/>
                      </a:endParaRPr>
                    </a:p>
                  </a:txBody>
                  <a:tcPr marL="68580" marR="68580" marT="0" marB="0"/>
                </a:tc>
                <a:tc>
                  <a:txBody>
                    <a:bodyPr/>
                    <a:lstStyle/>
                    <a:p>
                      <a:pPr algn="ctr">
                        <a:lnSpc>
                          <a:spcPct val="107000"/>
                        </a:lnSpc>
                        <a:spcAft>
                          <a:spcPts val="0"/>
                        </a:spcAft>
                      </a:pPr>
                      <a:r>
                        <a:rPr lang="tr-TR" sz="1400" b="1" dirty="0" smtClean="0">
                          <a:latin typeface="Times New Roman" pitchFamily="18" charset="0"/>
                          <a:ea typeface="Calibri"/>
                          <a:cs typeface="Times New Roman" pitchFamily="18" charset="0"/>
                        </a:rPr>
                        <a:t>GEREKÇE </a:t>
                      </a:r>
                      <a:endParaRPr lang="tr-TR" sz="1400" dirty="0">
                        <a:latin typeface="Times New Roman" pitchFamily="18" charset="0"/>
                        <a:ea typeface="Calibri"/>
                        <a:cs typeface="Times New Roman" pitchFamily="18" charset="0"/>
                      </a:endParaRPr>
                    </a:p>
                  </a:txBody>
                  <a:tcPr marL="68580" marR="68580" marT="0" marB="0"/>
                </a:tc>
              </a:tr>
              <a:tr h="370840">
                <a:tc>
                  <a:txBody>
                    <a:bodyPr/>
                    <a:lstStyle/>
                    <a:p>
                      <a:pPr algn="just">
                        <a:lnSpc>
                          <a:spcPct val="107000"/>
                        </a:lnSpc>
                        <a:spcAft>
                          <a:spcPts val="0"/>
                        </a:spcAft>
                      </a:pPr>
                      <a:r>
                        <a:rPr lang="tr-TR" sz="1400" dirty="0" smtClean="0">
                          <a:latin typeface="Times New Roman"/>
                          <a:ea typeface="Calibri"/>
                          <a:cs typeface="Times New Roman"/>
                        </a:rPr>
                        <a:t>İstem </a:t>
                      </a:r>
                      <a:r>
                        <a:rPr lang="tr-TR" sz="1400" dirty="0">
                          <a:latin typeface="Times New Roman"/>
                          <a:ea typeface="Calibri"/>
                          <a:cs typeface="Times New Roman"/>
                        </a:rPr>
                        <a:t>yapılan ilaçlar kontrol edilerek hazırlanır. Doktor isteminde belirgin olmayan noktalar açığa kavuşturulur. Hasta dosyasından hastanın alerjileri kontrol edilir.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Bu karşılaştırma ilaç uygulandığında ortaya çıkabilecek hataları önleme açısından önemlidir. </a:t>
                      </a:r>
                      <a:endParaRPr lang="tr-TR" sz="1400">
                        <a:latin typeface="Calibri"/>
                        <a:ea typeface="Calibri"/>
                        <a:cs typeface="Times New Roman"/>
                      </a:endParaRPr>
                    </a:p>
                  </a:txBody>
                  <a:tcPr marL="68580" marR="68580" marT="0" marB="0"/>
                </a:tc>
              </a:tr>
              <a:tr h="370840">
                <a:tc>
                  <a:txBody>
                    <a:bodyPr/>
                    <a:lstStyle/>
                    <a:p>
                      <a:pPr algn="just">
                        <a:lnSpc>
                          <a:spcPct val="107000"/>
                        </a:lnSpc>
                        <a:spcAft>
                          <a:spcPts val="0"/>
                        </a:spcAft>
                      </a:pPr>
                      <a:r>
                        <a:rPr lang="tr-TR" sz="1400" dirty="0" smtClean="0">
                          <a:latin typeface="Times New Roman"/>
                          <a:ea typeface="Calibri"/>
                          <a:cs typeface="Times New Roman"/>
                        </a:rPr>
                        <a:t>Malzemeler </a:t>
                      </a:r>
                      <a:r>
                        <a:rPr lang="tr-TR" sz="1400" dirty="0">
                          <a:latin typeface="Times New Roman"/>
                          <a:ea typeface="Calibri"/>
                          <a:cs typeface="Times New Roman"/>
                        </a:rPr>
                        <a:t>hazırlanır:</a:t>
                      </a:r>
                      <a:endParaRPr lang="tr-TR" sz="1400" dirty="0">
                        <a:latin typeface="Calibri"/>
                        <a:ea typeface="Calibri"/>
                        <a:cs typeface="Times New Roman"/>
                      </a:endParaRPr>
                    </a:p>
                    <a:p>
                      <a:pPr algn="just">
                        <a:lnSpc>
                          <a:spcPct val="107000"/>
                        </a:lnSpc>
                        <a:spcAft>
                          <a:spcPts val="0"/>
                        </a:spcAft>
                      </a:pPr>
                      <a:r>
                        <a:rPr lang="tr-TR" sz="1400" dirty="0">
                          <a:latin typeface="Times New Roman"/>
                          <a:ea typeface="Calibri"/>
                          <a:cs typeface="Times New Roman"/>
                        </a:rPr>
                        <a:t>-İstem edilen ilaç (kullanıma hazır enjektör ya da ampul/</a:t>
                      </a:r>
                      <a:r>
                        <a:rPr lang="tr-TR" sz="1400" dirty="0" err="1">
                          <a:latin typeface="Times New Roman"/>
                          <a:ea typeface="Calibri"/>
                          <a:cs typeface="Times New Roman"/>
                        </a:rPr>
                        <a:t>flakon</a:t>
                      </a:r>
                      <a:r>
                        <a:rPr lang="tr-TR" sz="1400" dirty="0">
                          <a:latin typeface="Times New Roman"/>
                          <a:ea typeface="Calibri"/>
                          <a:cs typeface="Times New Roman"/>
                        </a:rPr>
                        <a:t>)          </a:t>
                      </a:r>
                      <a:endParaRPr lang="tr-TR" sz="1400" dirty="0">
                        <a:latin typeface="Calibri"/>
                        <a:ea typeface="Calibri"/>
                        <a:cs typeface="Times New Roman"/>
                      </a:endParaRPr>
                    </a:p>
                    <a:p>
                      <a:pPr algn="just">
                        <a:lnSpc>
                          <a:spcPct val="107000"/>
                        </a:lnSpc>
                        <a:spcAft>
                          <a:spcPts val="0"/>
                        </a:spcAft>
                      </a:pPr>
                      <a:r>
                        <a:rPr lang="tr-TR" sz="1400" dirty="0">
                          <a:latin typeface="Times New Roman"/>
                          <a:ea typeface="Calibri"/>
                          <a:cs typeface="Times New Roman"/>
                        </a:rPr>
                        <a:t> -Steril enjektör, iğne ucu</a:t>
                      </a:r>
                      <a:endParaRPr lang="tr-TR" sz="1400" dirty="0">
                        <a:latin typeface="Calibri"/>
                        <a:ea typeface="Calibri"/>
                        <a:cs typeface="Times New Roman"/>
                      </a:endParaRPr>
                    </a:p>
                    <a:p>
                      <a:pPr algn="just">
                        <a:lnSpc>
                          <a:spcPct val="107000"/>
                        </a:lnSpc>
                        <a:spcAft>
                          <a:spcPts val="0"/>
                        </a:spcAft>
                      </a:pPr>
                      <a:r>
                        <a:rPr lang="tr-TR" sz="1400" dirty="0">
                          <a:latin typeface="Times New Roman"/>
                          <a:ea typeface="Calibri"/>
                          <a:cs typeface="Times New Roman"/>
                        </a:rPr>
                        <a:t>-Alkollü tampon            </a:t>
                      </a:r>
                      <a:endParaRPr lang="tr-TR" sz="1400" dirty="0" smtClean="0">
                        <a:latin typeface="Times New Roman"/>
                        <a:ea typeface="Calibri"/>
                        <a:cs typeface="Times New Roman"/>
                      </a:endParaRPr>
                    </a:p>
                    <a:p>
                      <a:pPr algn="just">
                        <a:lnSpc>
                          <a:spcPct val="107000"/>
                        </a:lnSpc>
                        <a:spcAft>
                          <a:spcPts val="0"/>
                        </a:spcAft>
                      </a:pPr>
                      <a:r>
                        <a:rPr lang="tr-TR" sz="1400" dirty="0" smtClean="0">
                          <a:latin typeface="Times New Roman"/>
                          <a:ea typeface="Calibri"/>
                          <a:cs typeface="Times New Roman"/>
                        </a:rPr>
                        <a:t> </a:t>
                      </a:r>
                      <a:r>
                        <a:rPr lang="tr-TR" sz="1400" dirty="0">
                          <a:latin typeface="Times New Roman"/>
                          <a:ea typeface="Calibri"/>
                          <a:cs typeface="Times New Roman"/>
                        </a:rPr>
                        <a:t>-Tek kullanımlık eldiven</a:t>
                      </a:r>
                      <a:endParaRPr lang="tr-TR" sz="1400" dirty="0">
                        <a:latin typeface="Calibri"/>
                        <a:ea typeface="Calibri"/>
                        <a:cs typeface="Times New Roman"/>
                      </a:endParaRPr>
                    </a:p>
                    <a:p>
                      <a:pPr algn="just">
                        <a:lnSpc>
                          <a:spcPct val="107000"/>
                        </a:lnSpc>
                        <a:spcAft>
                          <a:spcPts val="0"/>
                        </a:spcAft>
                      </a:pPr>
                      <a:r>
                        <a:rPr lang="tr-TR" sz="1400" dirty="0">
                          <a:latin typeface="Times New Roman"/>
                          <a:ea typeface="Calibri"/>
                          <a:cs typeface="Times New Roman"/>
                        </a:rPr>
                        <a:t>-Gazlı bez                     </a:t>
                      </a:r>
                      <a:endParaRPr lang="tr-TR" sz="1400" dirty="0" smtClean="0">
                        <a:latin typeface="Times New Roman"/>
                        <a:ea typeface="Calibri"/>
                        <a:cs typeface="Times New Roman"/>
                      </a:endParaRPr>
                    </a:p>
                    <a:p>
                      <a:pPr algn="just">
                        <a:lnSpc>
                          <a:spcPct val="107000"/>
                        </a:lnSpc>
                        <a:spcAft>
                          <a:spcPts val="0"/>
                        </a:spcAft>
                      </a:pPr>
                      <a:r>
                        <a:rPr lang="tr-TR" sz="1400" dirty="0" smtClean="0">
                          <a:latin typeface="Times New Roman"/>
                          <a:ea typeface="Calibri"/>
                          <a:cs typeface="Times New Roman"/>
                        </a:rPr>
                        <a:t> </a:t>
                      </a:r>
                      <a:r>
                        <a:rPr lang="tr-TR" sz="1400" dirty="0">
                          <a:latin typeface="Times New Roman"/>
                          <a:ea typeface="Calibri"/>
                          <a:cs typeface="Times New Roman"/>
                        </a:rPr>
                        <a:t>-Bilgisayarlı/Standart İlaç Kaydı</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Zaman ve enerji tasarrufu sağlar </a:t>
                      </a:r>
                      <a:endParaRPr lang="tr-TR" sz="1400">
                        <a:latin typeface="Calibri"/>
                        <a:ea typeface="Calibri"/>
                        <a:cs typeface="Times New Roman"/>
                      </a:endParaRPr>
                    </a:p>
                  </a:txBody>
                  <a:tcPr marL="68580" marR="68580" marT="0" marB="0"/>
                </a:tc>
              </a:tr>
              <a:tr h="370840">
                <a:tc>
                  <a:txBody>
                    <a:bodyPr/>
                    <a:lstStyle/>
                    <a:p>
                      <a:pPr algn="just">
                        <a:lnSpc>
                          <a:spcPct val="107000"/>
                        </a:lnSpc>
                        <a:spcAft>
                          <a:spcPts val="0"/>
                        </a:spcAft>
                      </a:pPr>
                      <a:r>
                        <a:rPr lang="tr-TR" sz="1400" dirty="0" smtClean="0">
                          <a:latin typeface="Times New Roman"/>
                          <a:ea typeface="Calibri"/>
                          <a:cs typeface="Times New Roman"/>
                        </a:rPr>
                        <a:t>İlacın </a:t>
                      </a:r>
                      <a:r>
                        <a:rPr lang="tr-TR" sz="1400" dirty="0">
                          <a:latin typeface="Times New Roman"/>
                          <a:ea typeface="Calibri"/>
                          <a:cs typeface="Times New Roman"/>
                        </a:rPr>
                        <a:t>ne olduğu, hasta için uygunluğu, güvenli doz aralığı, ilacın beklenen yan etkileri değerlendirilir.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Hataları önler.</a:t>
                      </a:r>
                      <a:endParaRPr lang="tr-TR" sz="1400">
                        <a:latin typeface="Calibri"/>
                        <a:ea typeface="Calibri"/>
                        <a:cs typeface="Times New Roman"/>
                      </a:endParaRPr>
                    </a:p>
                  </a:txBody>
                  <a:tcPr marL="68580" marR="68580" marT="0" marB="0"/>
                </a:tc>
              </a:tr>
              <a:tr h="370840">
                <a:tc>
                  <a:txBody>
                    <a:bodyPr/>
                    <a:lstStyle/>
                    <a:p>
                      <a:pPr algn="just">
                        <a:lnSpc>
                          <a:spcPct val="107000"/>
                        </a:lnSpc>
                        <a:spcAft>
                          <a:spcPts val="0"/>
                        </a:spcAft>
                      </a:pPr>
                      <a:r>
                        <a:rPr lang="tr-TR" sz="1400" dirty="0" smtClean="0">
                          <a:latin typeface="Times New Roman"/>
                          <a:ea typeface="Calibri"/>
                          <a:cs typeface="Times New Roman"/>
                        </a:rPr>
                        <a:t>El </a:t>
                      </a:r>
                      <a:r>
                        <a:rPr lang="tr-TR" sz="1400" dirty="0">
                          <a:latin typeface="Times New Roman"/>
                          <a:ea typeface="Calibri"/>
                          <a:cs typeface="Times New Roman"/>
                        </a:rPr>
                        <a:t>hijyeni </a:t>
                      </a:r>
                      <a:r>
                        <a:rPr lang="tr-TR" sz="1400" dirty="0" smtClean="0">
                          <a:latin typeface="Times New Roman"/>
                          <a:ea typeface="Calibri"/>
                          <a:cs typeface="Times New Roman"/>
                        </a:rPr>
                        <a:t>sağlanır,</a:t>
                      </a:r>
                      <a:r>
                        <a:rPr lang="tr-TR" sz="1400" baseline="0" dirty="0" smtClean="0">
                          <a:latin typeface="Times New Roman"/>
                          <a:ea typeface="Calibri"/>
                          <a:cs typeface="Times New Roman"/>
                        </a:rPr>
                        <a:t> eldiven giyilir.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Mikroorganizmaların yayılmasını önler.</a:t>
                      </a:r>
                      <a:endParaRPr lang="tr-TR" sz="1400">
                        <a:latin typeface="Calibri"/>
                        <a:ea typeface="Calibri"/>
                        <a:cs typeface="Times New Roman"/>
                      </a:endParaRPr>
                    </a:p>
                  </a:txBody>
                  <a:tcPr marL="68580" marR="68580" marT="0" marB="0"/>
                </a:tc>
              </a:tr>
              <a:tr h="370840">
                <a:tc>
                  <a:txBody>
                    <a:bodyPr/>
                    <a:lstStyle/>
                    <a:p>
                      <a:pPr algn="just">
                        <a:lnSpc>
                          <a:spcPct val="107000"/>
                        </a:lnSpc>
                        <a:spcAft>
                          <a:spcPts val="0"/>
                        </a:spcAft>
                      </a:pPr>
                      <a:r>
                        <a:rPr lang="tr-TR" sz="1400" dirty="0" smtClean="0">
                          <a:latin typeface="Times New Roman"/>
                          <a:ea typeface="Calibri"/>
                          <a:cs typeface="Times New Roman"/>
                        </a:rPr>
                        <a:t>İlaç </a:t>
                      </a:r>
                      <a:r>
                        <a:rPr lang="tr-TR" sz="1400" dirty="0">
                          <a:latin typeface="Times New Roman"/>
                          <a:ea typeface="Calibri"/>
                          <a:cs typeface="Times New Roman"/>
                        </a:rPr>
                        <a:t>arabası, dolabı ya da çekmecesi açılır, bilgisayar destekli bir ilaç yönetim sistemi varsa şifre ile giriş yapılır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dirty="0">
                          <a:latin typeface="Times New Roman"/>
                          <a:ea typeface="Calibri"/>
                          <a:cs typeface="Times New Roman"/>
                        </a:rPr>
                        <a:t>İlaç güvenliği için ilaç arabasının, dolabının ya da çekmecesinin kilitli olması önemlidir. </a:t>
                      </a:r>
                      <a:endParaRPr lang="tr-TR" sz="1400" dirty="0">
                        <a:latin typeface="Calibri"/>
                        <a:ea typeface="Calibri"/>
                        <a:cs typeface="Times New Roman"/>
                      </a:endParaRPr>
                    </a:p>
                  </a:txBody>
                  <a:tcPr marL="68580" marR="68580" marT="0" marB="0"/>
                </a:tc>
              </a:tr>
            </a:tbl>
          </a:graphicData>
        </a:graphic>
      </p:graphicFrame>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Başlık"/>
          <p:cNvSpPr>
            <a:spLocks noGrp="1"/>
          </p:cNvSpPr>
          <p:nvPr>
            <p:ph type="title"/>
          </p:nvPr>
        </p:nvSpPr>
        <p:spPr/>
        <p:txBody>
          <a:bodyPr>
            <a:normAutofit fontScale="90000"/>
          </a:bodyPr>
          <a:lstStyle/>
          <a:p>
            <a:pPr algn="ctr"/>
            <a:r>
              <a:rPr lang="tr-TR" altLang="ko-KR" dirty="0" err="1" smtClean="0"/>
              <a:t>Subkutan</a:t>
            </a:r>
            <a:r>
              <a:rPr lang="tr-TR" altLang="ko-KR" dirty="0" smtClean="0"/>
              <a:t> İlaç Uygulama </a:t>
            </a:r>
            <a:r>
              <a:rPr lang="tr-TR" altLang="ko-KR" b="1" dirty="0" smtClean="0"/>
              <a:t>Basamakları</a:t>
            </a:r>
            <a:endParaRPr lang="tr-TR" dirty="0"/>
          </a:p>
        </p:txBody>
      </p:sp>
      <p:graphicFrame>
        <p:nvGraphicFramePr>
          <p:cNvPr id="7" name="6 İçerik Yer Tutucusu"/>
          <p:cNvGraphicFramePr>
            <a:graphicFrameLocks noGrp="1"/>
          </p:cNvGraphicFramePr>
          <p:nvPr>
            <p:ph idx="1"/>
          </p:nvPr>
        </p:nvGraphicFramePr>
        <p:xfrm>
          <a:off x="457200" y="1600200"/>
          <a:ext cx="8229600" cy="4536759"/>
        </p:xfrm>
        <a:graphic>
          <a:graphicData uri="http://schemas.openxmlformats.org/drawingml/2006/table">
            <a:tbl>
              <a:tblPr firstRow="1" bandRow="1">
                <a:tableStyleId>{5940675A-B579-460E-94D1-54222C63F5DA}</a:tableStyleId>
              </a:tblPr>
              <a:tblGrid>
                <a:gridCol w="4114800"/>
                <a:gridCol w="4114800"/>
              </a:tblGrid>
              <a:tr h="370840">
                <a:tc>
                  <a:txBody>
                    <a:bodyPr/>
                    <a:lstStyle/>
                    <a:p>
                      <a:pPr algn="ctr">
                        <a:lnSpc>
                          <a:spcPct val="107000"/>
                        </a:lnSpc>
                        <a:spcAft>
                          <a:spcPts val="0"/>
                        </a:spcAft>
                      </a:pPr>
                      <a:r>
                        <a:rPr lang="tr-TR" sz="1400" b="1" dirty="0" smtClean="0">
                          <a:latin typeface="Times New Roman" pitchFamily="18" charset="0"/>
                          <a:ea typeface="Calibri"/>
                          <a:cs typeface="Times New Roman" pitchFamily="18" charset="0"/>
                        </a:rPr>
                        <a:t>UYGULAMA BASAMAKLARI</a:t>
                      </a:r>
                      <a:endParaRPr lang="tr-TR" sz="1400" dirty="0">
                        <a:latin typeface="Times New Roman" pitchFamily="18" charset="0"/>
                        <a:ea typeface="Calibri"/>
                        <a:cs typeface="Times New Roman" pitchFamily="18" charset="0"/>
                      </a:endParaRPr>
                    </a:p>
                  </a:txBody>
                  <a:tcPr marL="68580" marR="68580" marT="0" marB="0"/>
                </a:tc>
                <a:tc>
                  <a:txBody>
                    <a:bodyPr/>
                    <a:lstStyle/>
                    <a:p>
                      <a:pPr algn="ctr">
                        <a:lnSpc>
                          <a:spcPct val="107000"/>
                        </a:lnSpc>
                        <a:spcAft>
                          <a:spcPts val="0"/>
                        </a:spcAft>
                      </a:pPr>
                      <a:r>
                        <a:rPr lang="tr-TR" sz="1400" b="1" dirty="0" smtClean="0">
                          <a:latin typeface="Times New Roman" pitchFamily="18" charset="0"/>
                          <a:ea typeface="Calibri"/>
                          <a:cs typeface="Times New Roman" pitchFamily="18" charset="0"/>
                        </a:rPr>
                        <a:t>GEREKÇE </a:t>
                      </a:r>
                      <a:endParaRPr lang="tr-TR" sz="1400" dirty="0">
                        <a:latin typeface="Times New Roman" pitchFamily="18" charset="0"/>
                        <a:ea typeface="Calibri"/>
                        <a:cs typeface="Times New Roman" pitchFamily="18" charset="0"/>
                      </a:endParaRPr>
                    </a:p>
                  </a:txBody>
                  <a:tcPr marL="68580" marR="68580" marT="0" marB="0"/>
                </a:tc>
              </a:tr>
              <a:tr h="370840">
                <a:tc>
                  <a:txBody>
                    <a:bodyPr/>
                    <a:lstStyle/>
                    <a:p>
                      <a:pPr algn="just">
                        <a:lnSpc>
                          <a:spcPct val="107000"/>
                        </a:lnSpc>
                        <a:spcAft>
                          <a:spcPts val="0"/>
                        </a:spcAft>
                      </a:pPr>
                      <a:r>
                        <a:rPr lang="tr-TR" sz="1400" dirty="0" smtClean="0">
                          <a:latin typeface="Times New Roman"/>
                          <a:ea typeface="Calibri"/>
                          <a:cs typeface="Times New Roman"/>
                        </a:rPr>
                        <a:t>Her </a:t>
                      </a:r>
                      <a:r>
                        <a:rPr lang="tr-TR" sz="1400" dirty="0">
                          <a:latin typeface="Times New Roman"/>
                          <a:ea typeface="Calibri"/>
                          <a:cs typeface="Times New Roman"/>
                        </a:rPr>
                        <a:t>seferde tek bir hastanın ilacı hazırlanır.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Uygulama hatalarını önler.</a:t>
                      </a:r>
                      <a:endParaRPr lang="tr-TR" sz="1400">
                        <a:latin typeface="Calibri"/>
                        <a:ea typeface="Calibri"/>
                        <a:cs typeface="Times New Roman"/>
                      </a:endParaRPr>
                    </a:p>
                  </a:txBody>
                  <a:tcPr marL="68580" marR="68580" marT="0" marB="0"/>
                </a:tc>
              </a:tr>
              <a:tr h="370840">
                <a:tc>
                  <a:txBody>
                    <a:bodyPr/>
                    <a:lstStyle/>
                    <a:p>
                      <a:pPr algn="just">
                        <a:lnSpc>
                          <a:spcPct val="107000"/>
                        </a:lnSpc>
                        <a:spcAft>
                          <a:spcPts val="0"/>
                        </a:spcAft>
                      </a:pPr>
                      <a:r>
                        <a:rPr lang="tr-TR" sz="1400" dirty="0" smtClean="0">
                          <a:latin typeface="Times New Roman"/>
                          <a:ea typeface="Calibri"/>
                          <a:cs typeface="Times New Roman"/>
                        </a:rPr>
                        <a:t>Hasta </a:t>
                      </a:r>
                      <a:r>
                        <a:rPr lang="tr-TR" sz="1400" dirty="0">
                          <a:latin typeface="Times New Roman"/>
                          <a:ea typeface="Calibri"/>
                          <a:cs typeface="Times New Roman"/>
                        </a:rPr>
                        <a:t>ilaç istemi kontrol edilir, uygun ilaçlar hasta ilaç çekmecesinden ya da birim doz dolabından alınır.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Bu ilk kontrol aşamasıdır.</a:t>
                      </a:r>
                      <a:endParaRPr lang="tr-TR" sz="1400">
                        <a:latin typeface="Calibri"/>
                        <a:ea typeface="Calibri"/>
                        <a:cs typeface="Times New Roman"/>
                      </a:endParaRPr>
                    </a:p>
                  </a:txBody>
                  <a:tcPr marL="68580" marR="68580" marT="0" marB="0"/>
                </a:tc>
              </a:tr>
              <a:tr h="370840">
                <a:tc>
                  <a:txBody>
                    <a:bodyPr/>
                    <a:lstStyle/>
                    <a:p>
                      <a:pPr algn="just">
                        <a:lnSpc>
                          <a:spcPct val="107000"/>
                        </a:lnSpc>
                        <a:spcAft>
                          <a:spcPts val="0"/>
                        </a:spcAft>
                      </a:pPr>
                      <a:r>
                        <a:rPr lang="tr-TR" sz="1400" dirty="0" smtClean="0">
                          <a:latin typeface="Times New Roman"/>
                          <a:ea typeface="Calibri"/>
                          <a:cs typeface="Times New Roman"/>
                        </a:rPr>
                        <a:t>İlaç </a:t>
                      </a:r>
                      <a:r>
                        <a:rPr lang="tr-TR" sz="1400" dirty="0">
                          <a:latin typeface="Times New Roman"/>
                          <a:ea typeface="Calibri"/>
                          <a:cs typeface="Times New Roman"/>
                        </a:rPr>
                        <a:t>ile doktor istemindeki ilaç kontrol edilir, ilacın son kullanma tarihine bakılır, gerekli ise tekrar doz hesabı yapılır.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Bu ikinci kontrol aşamasıdır.</a:t>
                      </a:r>
                      <a:endParaRPr lang="tr-TR" sz="1400">
                        <a:latin typeface="Calibri"/>
                        <a:ea typeface="Calibri"/>
                        <a:cs typeface="Times New Roman"/>
                      </a:endParaRPr>
                    </a:p>
                  </a:txBody>
                  <a:tcPr marL="68580" marR="68580" marT="0" marB="0"/>
                </a:tc>
              </a:tr>
              <a:tr h="370840">
                <a:tc>
                  <a:txBody>
                    <a:bodyPr/>
                    <a:lstStyle/>
                    <a:p>
                      <a:pPr>
                        <a:lnSpc>
                          <a:spcPct val="107000"/>
                        </a:lnSpc>
                        <a:spcAft>
                          <a:spcPts val="0"/>
                        </a:spcAft>
                      </a:pPr>
                      <a:r>
                        <a:rPr lang="tr-TR" sz="1400" dirty="0" smtClean="0">
                          <a:latin typeface="Times New Roman"/>
                          <a:ea typeface="Calibri"/>
                          <a:cs typeface="Times New Roman"/>
                        </a:rPr>
                        <a:t>Ampul </a:t>
                      </a:r>
                      <a:r>
                        <a:rPr lang="tr-TR" sz="1400" dirty="0">
                          <a:latin typeface="Times New Roman"/>
                          <a:ea typeface="Calibri"/>
                          <a:cs typeface="Times New Roman"/>
                        </a:rPr>
                        <a:t>ya da </a:t>
                      </a:r>
                      <a:r>
                        <a:rPr lang="tr-TR" sz="1400" dirty="0" err="1">
                          <a:latin typeface="Times New Roman"/>
                          <a:ea typeface="Calibri"/>
                          <a:cs typeface="Times New Roman"/>
                        </a:rPr>
                        <a:t>flakondan</a:t>
                      </a:r>
                      <a:r>
                        <a:rPr lang="tr-TR" sz="1400" dirty="0">
                          <a:latin typeface="Times New Roman"/>
                          <a:ea typeface="Calibri"/>
                          <a:cs typeface="Times New Roman"/>
                        </a:rPr>
                        <a:t> ilaç enjektöre çekilecekse uygun enjektör ve iğne boyutu seçilir. İlaç hazırlanır. Hazır enjektör ise tedavi tepsisine yerleştirilir. </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endParaRPr lang="tr-TR" sz="1400">
                        <a:latin typeface="Times New Roman"/>
                        <a:ea typeface="Calibri"/>
                        <a:cs typeface="Times New Roman"/>
                      </a:endParaRPr>
                    </a:p>
                  </a:txBody>
                  <a:tcPr marL="68580" marR="68580" marT="0" marB="0"/>
                </a:tc>
              </a:tr>
              <a:tr h="370840">
                <a:tc>
                  <a:txBody>
                    <a:bodyPr/>
                    <a:lstStyle/>
                    <a:p>
                      <a:pPr algn="just">
                        <a:lnSpc>
                          <a:spcPct val="107000"/>
                        </a:lnSpc>
                        <a:spcAft>
                          <a:spcPts val="0"/>
                        </a:spcAft>
                      </a:pPr>
                      <a:r>
                        <a:rPr lang="tr-TR" sz="1400" dirty="0" smtClean="0">
                          <a:latin typeface="Times New Roman"/>
                          <a:ea typeface="Calibri"/>
                          <a:cs typeface="Times New Roman"/>
                        </a:rPr>
                        <a:t>İlaç </a:t>
                      </a:r>
                      <a:r>
                        <a:rPr lang="tr-TR" sz="1400" dirty="0">
                          <a:latin typeface="Times New Roman"/>
                          <a:ea typeface="Calibri"/>
                          <a:cs typeface="Times New Roman"/>
                        </a:rPr>
                        <a:t>hazırlama bittikten sonra ilaç etiketleri ve doktor istemi son bir kez daha kontrol edilir.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Bu üçüncü kontrol aşamasıdır. Bazı kurumlarda son kontrol yatak başında hastanın yanında yapılmaktadır.</a:t>
                      </a:r>
                      <a:endParaRPr lang="tr-TR" sz="1400">
                        <a:latin typeface="Calibri"/>
                        <a:ea typeface="Calibri"/>
                        <a:cs typeface="Times New Roman"/>
                      </a:endParaRPr>
                    </a:p>
                  </a:txBody>
                  <a:tcPr marL="68580" marR="68580" marT="0" marB="0"/>
                </a:tc>
              </a:tr>
              <a:tr h="370840">
                <a:tc>
                  <a:txBody>
                    <a:bodyPr/>
                    <a:lstStyle/>
                    <a:p>
                      <a:pPr algn="just">
                        <a:lnSpc>
                          <a:spcPct val="107000"/>
                        </a:lnSpc>
                        <a:spcAft>
                          <a:spcPts val="0"/>
                        </a:spcAft>
                      </a:pPr>
                      <a:r>
                        <a:rPr lang="tr-TR" sz="1400" dirty="0" smtClean="0">
                          <a:latin typeface="Times New Roman"/>
                          <a:ea typeface="Calibri"/>
                          <a:cs typeface="Times New Roman"/>
                        </a:rPr>
                        <a:t>El </a:t>
                      </a:r>
                      <a:r>
                        <a:rPr lang="tr-TR" sz="1400" dirty="0">
                          <a:latin typeface="Times New Roman"/>
                          <a:ea typeface="Calibri"/>
                          <a:cs typeface="Times New Roman"/>
                        </a:rPr>
                        <a:t>hijyeni </a:t>
                      </a:r>
                      <a:r>
                        <a:rPr lang="tr-TR" sz="1400" dirty="0" smtClean="0">
                          <a:latin typeface="Times New Roman"/>
                          <a:ea typeface="Calibri"/>
                          <a:cs typeface="Times New Roman"/>
                        </a:rPr>
                        <a:t>sağlanır,</a:t>
                      </a:r>
                      <a:r>
                        <a:rPr lang="tr-TR" sz="1400" baseline="0" dirty="0" smtClean="0">
                          <a:latin typeface="Times New Roman"/>
                          <a:ea typeface="Calibri"/>
                          <a:cs typeface="Times New Roman"/>
                        </a:rPr>
                        <a:t> eldiven giyilir.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dirty="0">
                          <a:latin typeface="Times New Roman"/>
                          <a:ea typeface="Calibri"/>
                          <a:cs typeface="Times New Roman"/>
                        </a:rPr>
                        <a:t>Mikroorganizmaların yayılmasını önler.</a:t>
                      </a:r>
                      <a:endParaRPr lang="tr-TR" sz="1400" dirty="0">
                        <a:latin typeface="Calibri"/>
                        <a:ea typeface="Calibri"/>
                        <a:cs typeface="Times New Roman"/>
                      </a:endParaRPr>
                    </a:p>
                  </a:txBody>
                  <a:tcPr marL="68580" marR="68580" marT="0" marB="0"/>
                </a:tc>
              </a:tr>
              <a:tr h="370840">
                <a:tc>
                  <a:txBody>
                    <a:bodyPr/>
                    <a:lstStyle/>
                    <a:p>
                      <a:pPr algn="just">
                        <a:lnSpc>
                          <a:spcPct val="107000"/>
                        </a:lnSpc>
                        <a:spcAft>
                          <a:spcPts val="0"/>
                        </a:spcAft>
                      </a:pPr>
                      <a:r>
                        <a:rPr lang="tr-TR" sz="1400" dirty="0" smtClean="0">
                          <a:latin typeface="Times New Roman"/>
                          <a:ea typeface="Calibri"/>
                          <a:cs typeface="Times New Roman"/>
                        </a:rPr>
                        <a:t>Tedavi </a:t>
                      </a:r>
                      <a:r>
                        <a:rPr lang="tr-TR" sz="1400" dirty="0">
                          <a:latin typeface="Times New Roman"/>
                          <a:ea typeface="Calibri"/>
                          <a:cs typeface="Times New Roman"/>
                        </a:rPr>
                        <a:t>odasından ayrılmadan önce ilaçların bulunduğu dolap/çekmece kilitlenir.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İlaç güvenliği için ilaç arabasının, dolabının ya da çekmecesinin kilitli olması önemlidir</a:t>
                      </a:r>
                      <a:endParaRPr lang="tr-TR" sz="1400">
                        <a:latin typeface="Calibri"/>
                        <a:ea typeface="Calibri"/>
                        <a:cs typeface="Times New Roman"/>
                      </a:endParaRPr>
                    </a:p>
                  </a:txBody>
                  <a:tcPr marL="68580" marR="68580" marT="0" marB="0"/>
                </a:tc>
              </a:tr>
              <a:tr h="370840">
                <a:tc>
                  <a:txBody>
                    <a:bodyPr/>
                    <a:lstStyle/>
                    <a:p>
                      <a:pPr algn="just">
                        <a:lnSpc>
                          <a:spcPct val="107000"/>
                        </a:lnSpc>
                        <a:spcAft>
                          <a:spcPts val="0"/>
                        </a:spcAft>
                      </a:pPr>
                      <a:r>
                        <a:rPr lang="tr-TR" sz="1400" dirty="0" smtClean="0">
                          <a:latin typeface="Times New Roman"/>
                          <a:ea typeface="Calibri"/>
                          <a:cs typeface="Times New Roman"/>
                        </a:rPr>
                        <a:t>Hasta </a:t>
                      </a:r>
                      <a:r>
                        <a:rPr lang="tr-TR" sz="1400" dirty="0">
                          <a:latin typeface="Times New Roman"/>
                          <a:ea typeface="Calibri"/>
                          <a:cs typeface="Times New Roman"/>
                        </a:rPr>
                        <a:t>odasına ilaç tepsisiyle gidilir, tepsi görme alanında olacak şekilde yerleştirilir, el hijyeni sağlanır, eldiven giyilir.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dirty="0">
                          <a:latin typeface="Times New Roman"/>
                          <a:ea typeface="Calibri"/>
                          <a:cs typeface="Times New Roman"/>
                        </a:rPr>
                        <a:t>İlaç tepsisinin görme alanına yerleştirilmesi, kazara ya da kasti olarak ilaçların karıştırılmasını önler. El </a:t>
                      </a:r>
                      <a:r>
                        <a:rPr lang="tr-TR" sz="1400" dirty="0" err="1">
                          <a:latin typeface="Times New Roman"/>
                          <a:ea typeface="Calibri"/>
                          <a:cs typeface="Times New Roman"/>
                        </a:rPr>
                        <a:t>hilyeninin</a:t>
                      </a:r>
                      <a:r>
                        <a:rPr lang="tr-TR" sz="1400" dirty="0">
                          <a:latin typeface="Times New Roman"/>
                          <a:ea typeface="Calibri"/>
                          <a:cs typeface="Times New Roman"/>
                        </a:rPr>
                        <a:t> sağlanması mikroorganizmaların yayılmasını önler.</a:t>
                      </a:r>
                      <a:endParaRPr lang="tr-TR" sz="1400" dirty="0">
                        <a:latin typeface="Calibri"/>
                        <a:ea typeface="Calibri"/>
                        <a:cs typeface="Times New Roman"/>
                      </a:endParaRPr>
                    </a:p>
                  </a:txBody>
                  <a:tcPr marL="68580" marR="68580" marT="0" marB="0"/>
                </a:tc>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Unvan 4"/>
          <p:cNvSpPr>
            <a:spLocks noGrp="1"/>
          </p:cNvSpPr>
          <p:nvPr>
            <p:ph type="title"/>
          </p:nvPr>
        </p:nvSpPr>
        <p:spPr/>
        <p:txBody>
          <a:bodyPr/>
          <a:lstStyle/>
          <a:p>
            <a:r>
              <a:rPr lang="tr-TR" b="1" dirty="0"/>
              <a:t>İlaç Uygulamalarında Temel İlkeler</a:t>
            </a:r>
            <a:endParaRPr lang="tr-TR" dirty="0"/>
          </a:p>
        </p:txBody>
      </p:sp>
      <p:sp>
        <p:nvSpPr>
          <p:cNvPr id="6" name="İçerik Yer Tutucusu 5"/>
          <p:cNvSpPr>
            <a:spLocks noGrp="1"/>
          </p:cNvSpPr>
          <p:nvPr>
            <p:ph idx="1"/>
          </p:nvPr>
        </p:nvSpPr>
        <p:spPr/>
        <p:txBody>
          <a:bodyPr/>
          <a:lstStyle/>
          <a:p>
            <a:pPr>
              <a:lnSpc>
                <a:spcPct val="150000"/>
              </a:lnSpc>
            </a:pPr>
            <a:r>
              <a:rPr lang="tr-TR" b="1" dirty="0" smtClean="0">
                <a:solidFill>
                  <a:srgbClr val="FF0000"/>
                </a:solidFill>
              </a:rPr>
              <a:t>Hemşirenin sorumlulukları</a:t>
            </a:r>
          </a:p>
          <a:p>
            <a:pPr>
              <a:lnSpc>
                <a:spcPct val="150000"/>
              </a:lnSpc>
            </a:pPr>
            <a:endParaRPr lang="tr-TR" b="1" dirty="0" smtClean="0">
              <a:solidFill>
                <a:srgbClr val="FF0000"/>
              </a:solidFill>
            </a:endParaRPr>
          </a:p>
          <a:p>
            <a:pPr>
              <a:lnSpc>
                <a:spcPct val="150000"/>
              </a:lnSpc>
            </a:pPr>
            <a:r>
              <a:rPr lang="tr-TR" b="1" dirty="0" smtClean="0">
                <a:solidFill>
                  <a:srgbClr val="FF0000"/>
                </a:solidFill>
              </a:rPr>
              <a:t>Uygun araç gereç seçimi </a:t>
            </a:r>
            <a:r>
              <a:rPr lang="tr-TR" dirty="0" smtClean="0"/>
              <a:t>(uygun iğne çapı, boyu, …)</a:t>
            </a:r>
            <a:endParaRPr lang="tr-TR" dirty="0"/>
          </a:p>
        </p:txBody>
      </p:sp>
    </p:spTree>
    <p:extLst>
      <p:ext uri="{BB962C8B-B14F-4D97-AF65-F5344CB8AC3E}">
        <p14:creationId xmlns:p14="http://schemas.microsoft.com/office/powerpoint/2010/main" xmlns="" val="372035105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Başlık"/>
          <p:cNvSpPr>
            <a:spLocks noGrp="1"/>
          </p:cNvSpPr>
          <p:nvPr>
            <p:ph type="title"/>
          </p:nvPr>
        </p:nvSpPr>
        <p:spPr/>
        <p:txBody>
          <a:bodyPr>
            <a:normAutofit fontScale="90000"/>
          </a:bodyPr>
          <a:lstStyle/>
          <a:p>
            <a:pPr algn="ctr"/>
            <a:r>
              <a:rPr lang="tr-TR" altLang="ko-KR" dirty="0" err="1" smtClean="0"/>
              <a:t>Subkutan</a:t>
            </a:r>
            <a:r>
              <a:rPr lang="tr-TR" altLang="ko-KR" dirty="0" smtClean="0"/>
              <a:t> İlaç Uygulama </a:t>
            </a:r>
            <a:r>
              <a:rPr lang="tr-TR" altLang="ko-KR" b="1" dirty="0" smtClean="0"/>
              <a:t>Basamakları</a:t>
            </a:r>
            <a:endParaRPr lang="tr-TR" dirty="0"/>
          </a:p>
        </p:txBody>
      </p:sp>
      <p:graphicFrame>
        <p:nvGraphicFramePr>
          <p:cNvPr id="7" name="6 İçerik Yer Tutucusu"/>
          <p:cNvGraphicFramePr>
            <a:graphicFrameLocks noGrp="1"/>
          </p:cNvGraphicFramePr>
          <p:nvPr>
            <p:ph idx="1"/>
          </p:nvPr>
        </p:nvGraphicFramePr>
        <p:xfrm>
          <a:off x="457200" y="1600200"/>
          <a:ext cx="8229600" cy="4709120"/>
        </p:xfrm>
        <a:graphic>
          <a:graphicData uri="http://schemas.openxmlformats.org/drawingml/2006/table">
            <a:tbl>
              <a:tblPr firstRow="1" bandRow="1">
                <a:tableStyleId>{5940675A-B579-460E-94D1-54222C63F5DA}</a:tableStyleId>
              </a:tblPr>
              <a:tblGrid>
                <a:gridCol w="4114800"/>
                <a:gridCol w="4114800"/>
              </a:tblGrid>
              <a:tr h="389812">
                <a:tc>
                  <a:txBody>
                    <a:bodyPr/>
                    <a:lstStyle/>
                    <a:p>
                      <a:pPr algn="ctr">
                        <a:lnSpc>
                          <a:spcPct val="107000"/>
                        </a:lnSpc>
                        <a:spcAft>
                          <a:spcPts val="0"/>
                        </a:spcAft>
                      </a:pPr>
                      <a:r>
                        <a:rPr lang="tr-TR" sz="1400" b="1" dirty="0" smtClean="0">
                          <a:latin typeface="Times New Roman" pitchFamily="18" charset="0"/>
                          <a:ea typeface="Calibri"/>
                          <a:cs typeface="Times New Roman" pitchFamily="18" charset="0"/>
                        </a:rPr>
                        <a:t>UYGULAMA BASAMAKLARI</a:t>
                      </a:r>
                      <a:endParaRPr lang="tr-TR" sz="1400" dirty="0">
                        <a:latin typeface="Times New Roman" pitchFamily="18" charset="0"/>
                        <a:ea typeface="Calibri"/>
                        <a:cs typeface="Times New Roman" pitchFamily="18" charset="0"/>
                      </a:endParaRPr>
                    </a:p>
                  </a:txBody>
                  <a:tcPr marL="68580" marR="68580" marT="0" marB="0"/>
                </a:tc>
                <a:tc>
                  <a:txBody>
                    <a:bodyPr/>
                    <a:lstStyle/>
                    <a:p>
                      <a:pPr algn="ctr">
                        <a:lnSpc>
                          <a:spcPct val="107000"/>
                        </a:lnSpc>
                        <a:spcAft>
                          <a:spcPts val="0"/>
                        </a:spcAft>
                      </a:pPr>
                      <a:r>
                        <a:rPr lang="tr-TR" sz="1400" b="1" dirty="0" smtClean="0">
                          <a:latin typeface="Times New Roman" pitchFamily="18" charset="0"/>
                          <a:ea typeface="Calibri"/>
                          <a:cs typeface="Times New Roman" pitchFamily="18" charset="0"/>
                        </a:rPr>
                        <a:t>GEREKÇE </a:t>
                      </a:r>
                      <a:endParaRPr lang="tr-TR" sz="1400" dirty="0">
                        <a:latin typeface="Times New Roman" pitchFamily="18" charset="0"/>
                        <a:ea typeface="Calibri"/>
                        <a:cs typeface="Times New Roman" pitchFamily="18" charset="0"/>
                      </a:endParaRPr>
                    </a:p>
                  </a:txBody>
                  <a:tcPr marL="68580" marR="68580" marT="0" marB="0"/>
                </a:tc>
              </a:tr>
              <a:tr h="1679731">
                <a:tc>
                  <a:txBody>
                    <a:bodyPr/>
                    <a:lstStyle/>
                    <a:p>
                      <a:pPr algn="just">
                        <a:lnSpc>
                          <a:spcPct val="107000"/>
                        </a:lnSpc>
                        <a:spcAft>
                          <a:spcPts val="0"/>
                        </a:spcAft>
                      </a:pPr>
                      <a:r>
                        <a:rPr lang="tr-TR" sz="1400" dirty="0" smtClean="0">
                          <a:latin typeface="Times New Roman"/>
                          <a:ea typeface="Calibri"/>
                          <a:cs typeface="Times New Roman"/>
                        </a:rPr>
                        <a:t>Hastanın </a:t>
                      </a:r>
                      <a:r>
                        <a:rPr lang="tr-TR" sz="1400" dirty="0">
                          <a:latin typeface="Times New Roman"/>
                          <a:ea typeface="Calibri"/>
                          <a:cs typeface="Times New Roman"/>
                        </a:rPr>
                        <a:t>kimliği doğrulanır, istem ve hasta kayıtları karşılaştırılır.</a:t>
                      </a:r>
                      <a:endParaRPr lang="tr-TR" sz="1400" dirty="0">
                        <a:latin typeface="Calibri"/>
                        <a:ea typeface="Calibri"/>
                        <a:cs typeface="Times New Roman"/>
                      </a:endParaRPr>
                    </a:p>
                    <a:p>
                      <a:pPr algn="just">
                        <a:lnSpc>
                          <a:spcPct val="107000"/>
                        </a:lnSpc>
                        <a:spcAft>
                          <a:spcPts val="0"/>
                        </a:spcAft>
                      </a:pPr>
                      <a:r>
                        <a:rPr lang="tr-TR" sz="1400" dirty="0">
                          <a:latin typeface="Times New Roman"/>
                          <a:ea typeface="Calibri"/>
                          <a:cs typeface="Times New Roman"/>
                        </a:rPr>
                        <a:t>-Hastanın adı soyadı, protokol numarası kol bandından kontrol edilir.</a:t>
                      </a:r>
                      <a:endParaRPr lang="tr-TR" sz="1400" dirty="0">
                        <a:latin typeface="Calibri"/>
                        <a:ea typeface="Calibri"/>
                        <a:cs typeface="Times New Roman"/>
                      </a:endParaRPr>
                    </a:p>
                    <a:p>
                      <a:pPr algn="just">
                        <a:lnSpc>
                          <a:spcPct val="107000"/>
                        </a:lnSpc>
                        <a:spcAft>
                          <a:spcPts val="0"/>
                        </a:spcAft>
                      </a:pPr>
                      <a:r>
                        <a:rPr lang="tr-TR" sz="1400" dirty="0">
                          <a:latin typeface="Times New Roman"/>
                          <a:ea typeface="Calibri"/>
                          <a:cs typeface="Times New Roman"/>
                        </a:rPr>
                        <a:t>-Hastadan adı soyadı, doğum tarihi söylenmesi istenir.</a:t>
                      </a:r>
                      <a:endParaRPr lang="tr-TR" sz="1400" dirty="0">
                        <a:latin typeface="Calibri"/>
                        <a:ea typeface="Calibri"/>
                        <a:cs typeface="Times New Roman"/>
                      </a:endParaRPr>
                    </a:p>
                    <a:p>
                      <a:pPr algn="just">
                        <a:lnSpc>
                          <a:spcPct val="107000"/>
                        </a:lnSpc>
                        <a:spcAft>
                          <a:spcPts val="0"/>
                        </a:spcAft>
                      </a:pPr>
                      <a:r>
                        <a:rPr lang="tr-TR" sz="1400" dirty="0">
                          <a:latin typeface="Times New Roman"/>
                          <a:ea typeface="Calibri"/>
                          <a:cs typeface="Times New Roman"/>
                        </a:rPr>
                        <a:t>-Hasta kendini ifade edemiyor ise ikinci bir sağlık personelinden yardım istenir.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Hastanın kimliğinin doğrulanması, doğru hastaya doğru ilaç uygulaması için gereklidir.</a:t>
                      </a:r>
                      <a:endParaRPr lang="tr-TR" sz="1400">
                        <a:latin typeface="Calibri"/>
                        <a:ea typeface="Calibri"/>
                        <a:cs typeface="Times New Roman"/>
                      </a:endParaRPr>
                    </a:p>
                  </a:txBody>
                  <a:tcPr marL="68580" marR="68580" marT="0" marB="0"/>
                </a:tc>
              </a:tr>
              <a:tr h="479923">
                <a:tc>
                  <a:txBody>
                    <a:bodyPr/>
                    <a:lstStyle/>
                    <a:p>
                      <a:pPr algn="just">
                        <a:lnSpc>
                          <a:spcPct val="107000"/>
                        </a:lnSpc>
                        <a:spcAft>
                          <a:spcPts val="0"/>
                        </a:spcAft>
                      </a:pPr>
                      <a:r>
                        <a:rPr lang="tr-TR" sz="1400" dirty="0">
                          <a:latin typeface="Times New Roman"/>
                          <a:ea typeface="Calibri"/>
                          <a:cs typeface="Times New Roman"/>
                        </a:rPr>
                        <a:t>Odanın kapısı kapatılır ya da yatak kenarındaki perde çekilir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Hasta mahremiyeti sağlanır.</a:t>
                      </a:r>
                      <a:endParaRPr lang="tr-TR" sz="1400">
                        <a:latin typeface="Calibri"/>
                        <a:ea typeface="Calibri"/>
                        <a:cs typeface="Times New Roman"/>
                      </a:endParaRPr>
                    </a:p>
                  </a:txBody>
                  <a:tcPr marL="68580" marR="68580" marT="0" marB="0"/>
                </a:tc>
              </a:tr>
              <a:tr h="719885">
                <a:tc>
                  <a:txBody>
                    <a:bodyPr/>
                    <a:lstStyle/>
                    <a:p>
                      <a:pPr algn="just">
                        <a:lnSpc>
                          <a:spcPct val="107000"/>
                        </a:lnSpc>
                        <a:spcAft>
                          <a:spcPts val="0"/>
                        </a:spcAft>
                      </a:pPr>
                      <a:r>
                        <a:rPr lang="tr-TR" sz="1400" dirty="0" smtClean="0">
                          <a:latin typeface="Times New Roman"/>
                          <a:ea typeface="Calibri"/>
                          <a:cs typeface="Times New Roman"/>
                        </a:rPr>
                        <a:t>İlaç </a:t>
                      </a:r>
                      <a:r>
                        <a:rPr lang="tr-TR" sz="1400" dirty="0">
                          <a:latin typeface="Times New Roman"/>
                          <a:ea typeface="Calibri"/>
                          <a:cs typeface="Times New Roman"/>
                        </a:rPr>
                        <a:t>uygulamadan önce hastanın alerji durumu kontrol edilir, yapılacak işlem, neden yapıldığı, gelişebilecek komplikasyonlar hakkında hastaya bilgi verilir. </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Alerji durumunun kontrolü, ilaç uygulama öncesi istenmeyen olayların yaşanmasını önleme açısından önemlidir.</a:t>
                      </a:r>
                      <a:endParaRPr lang="tr-TR" sz="1400">
                        <a:latin typeface="Calibri"/>
                        <a:ea typeface="Calibri"/>
                        <a:cs typeface="Times New Roman"/>
                      </a:endParaRPr>
                    </a:p>
                  </a:txBody>
                  <a:tcPr marL="68580" marR="68580" marT="0" marB="0"/>
                </a:tc>
              </a:tr>
              <a:tr h="479923">
                <a:tc>
                  <a:txBody>
                    <a:bodyPr/>
                    <a:lstStyle/>
                    <a:p>
                      <a:pPr algn="just">
                        <a:lnSpc>
                          <a:spcPct val="107000"/>
                        </a:lnSpc>
                        <a:spcAft>
                          <a:spcPts val="0"/>
                        </a:spcAft>
                      </a:pPr>
                      <a:r>
                        <a:rPr lang="tr-TR" sz="1400" dirty="0" smtClean="0">
                          <a:latin typeface="Times New Roman"/>
                          <a:ea typeface="Calibri"/>
                          <a:cs typeface="Times New Roman"/>
                        </a:rPr>
                        <a:t>Enjeksiyon </a:t>
                      </a:r>
                      <a:r>
                        <a:rPr lang="tr-TR" sz="1400" dirty="0">
                          <a:latin typeface="Times New Roman"/>
                          <a:ea typeface="Calibri"/>
                          <a:cs typeface="Times New Roman"/>
                        </a:rPr>
                        <a:t>için uygun alan belirlenir, hastaya pozisyon verilir.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Uygun bölge seçimi yaralanmaları önler ve ilaçların uygun bölgeye yapılması için gereklidir.</a:t>
                      </a:r>
                      <a:endParaRPr lang="tr-TR" sz="1400">
                        <a:latin typeface="Calibri"/>
                        <a:ea typeface="Calibri"/>
                        <a:cs typeface="Times New Roman"/>
                      </a:endParaRPr>
                    </a:p>
                  </a:txBody>
                  <a:tcPr marL="68580" marR="68580" marT="0" marB="0"/>
                </a:tc>
              </a:tr>
              <a:tr h="959846">
                <a:tc>
                  <a:txBody>
                    <a:bodyPr/>
                    <a:lstStyle/>
                    <a:p>
                      <a:pPr>
                        <a:lnSpc>
                          <a:spcPct val="107000"/>
                        </a:lnSpc>
                        <a:spcAft>
                          <a:spcPts val="0"/>
                        </a:spcAft>
                      </a:pPr>
                      <a:r>
                        <a:rPr lang="tr-TR" sz="1400" dirty="0" smtClean="0">
                          <a:latin typeface="Times New Roman"/>
                          <a:ea typeface="Calibri"/>
                          <a:cs typeface="Times New Roman"/>
                        </a:rPr>
                        <a:t>Enjeksiyon </a:t>
                      </a:r>
                      <a:r>
                        <a:rPr lang="tr-TR" sz="1400" dirty="0">
                          <a:latin typeface="Times New Roman"/>
                          <a:ea typeface="Calibri"/>
                          <a:cs typeface="Times New Roman"/>
                        </a:rPr>
                        <a:t>alanı aseptik tekniklere uygun olarak temizlenir ve kuruması için beklenir. (Alkol bazlı ürün kullanılacaksa dairesel hareketler, antiseptik solüsyon için ileri geri hareketler)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dirty="0">
                          <a:latin typeface="Times New Roman"/>
                          <a:ea typeface="Calibri"/>
                          <a:cs typeface="Times New Roman"/>
                        </a:rPr>
                        <a:t>Ciltte bulunan patojen mikroorganizmalar iğne yoluyla doku içerisine geçebilir. Cildin kurumasını beklemek alkolün doku içine </a:t>
                      </a:r>
                      <a:r>
                        <a:rPr lang="tr-TR" sz="1400" dirty="0" err="1">
                          <a:latin typeface="Times New Roman"/>
                          <a:ea typeface="Calibri"/>
                          <a:cs typeface="Times New Roman"/>
                        </a:rPr>
                        <a:t>irritasyonunu</a:t>
                      </a:r>
                      <a:r>
                        <a:rPr lang="tr-TR" sz="1400" dirty="0">
                          <a:latin typeface="Times New Roman"/>
                          <a:ea typeface="Calibri"/>
                          <a:cs typeface="Times New Roman"/>
                        </a:rPr>
                        <a:t> önler.</a:t>
                      </a:r>
                      <a:endParaRPr lang="tr-TR" sz="1400" dirty="0">
                        <a:latin typeface="Calibri"/>
                        <a:ea typeface="Calibri"/>
                        <a:cs typeface="Times New Roman"/>
                      </a:endParaRPr>
                    </a:p>
                  </a:txBody>
                  <a:tcPr marL="68580" marR="68580" marT="0" marB="0"/>
                </a:tc>
              </a:tr>
            </a:tbl>
          </a:graphicData>
        </a:graphic>
      </p:graphicFrame>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Başlık"/>
          <p:cNvSpPr>
            <a:spLocks noGrp="1"/>
          </p:cNvSpPr>
          <p:nvPr>
            <p:ph type="title"/>
          </p:nvPr>
        </p:nvSpPr>
        <p:spPr/>
        <p:txBody>
          <a:bodyPr>
            <a:normAutofit fontScale="90000"/>
          </a:bodyPr>
          <a:lstStyle/>
          <a:p>
            <a:pPr algn="ctr"/>
            <a:r>
              <a:rPr lang="tr-TR" altLang="ko-KR" dirty="0" err="1" smtClean="0"/>
              <a:t>Subkutan</a:t>
            </a:r>
            <a:r>
              <a:rPr lang="tr-TR" altLang="ko-KR" dirty="0" smtClean="0"/>
              <a:t> İlaç Uygulama </a:t>
            </a:r>
            <a:r>
              <a:rPr lang="tr-TR" altLang="ko-KR" b="1" dirty="0" smtClean="0"/>
              <a:t>Basamakları</a:t>
            </a:r>
            <a:endParaRPr lang="tr-TR" dirty="0"/>
          </a:p>
        </p:txBody>
      </p:sp>
      <p:graphicFrame>
        <p:nvGraphicFramePr>
          <p:cNvPr id="7" name="6 İçerik Yer Tutucusu"/>
          <p:cNvGraphicFramePr>
            <a:graphicFrameLocks noGrp="1"/>
          </p:cNvGraphicFramePr>
          <p:nvPr>
            <p:ph idx="1"/>
          </p:nvPr>
        </p:nvGraphicFramePr>
        <p:xfrm>
          <a:off x="457200" y="1600200"/>
          <a:ext cx="8229600" cy="4781127"/>
        </p:xfrm>
        <a:graphic>
          <a:graphicData uri="http://schemas.openxmlformats.org/drawingml/2006/table">
            <a:tbl>
              <a:tblPr firstRow="1" bandRow="1">
                <a:tableStyleId>{5940675A-B579-460E-94D1-54222C63F5DA}</a:tableStyleId>
              </a:tblPr>
              <a:tblGrid>
                <a:gridCol w="4114800"/>
                <a:gridCol w="4114800"/>
              </a:tblGrid>
              <a:tr h="425604">
                <a:tc>
                  <a:txBody>
                    <a:bodyPr/>
                    <a:lstStyle/>
                    <a:p>
                      <a:pPr algn="ctr">
                        <a:lnSpc>
                          <a:spcPct val="107000"/>
                        </a:lnSpc>
                        <a:spcAft>
                          <a:spcPts val="0"/>
                        </a:spcAft>
                      </a:pPr>
                      <a:r>
                        <a:rPr lang="tr-TR" sz="1400" b="1" dirty="0" smtClean="0">
                          <a:latin typeface="Times New Roman" pitchFamily="18" charset="0"/>
                          <a:ea typeface="Calibri"/>
                          <a:cs typeface="Times New Roman" pitchFamily="18" charset="0"/>
                        </a:rPr>
                        <a:t>UYGULAMA BASAMAKLARI</a:t>
                      </a:r>
                      <a:endParaRPr lang="tr-TR" sz="1400" dirty="0">
                        <a:latin typeface="Times New Roman" pitchFamily="18" charset="0"/>
                        <a:ea typeface="Calibri"/>
                        <a:cs typeface="Times New Roman" pitchFamily="18" charset="0"/>
                      </a:endParaRPr>
                    </a:p>
                  </a:txBody>
                  <a:tcPr marL="68580" marR="68580" marT="0" marB="0"/>
                </a:tc>
                <a:tc>
                  <a:txBody>
                    <a:bodyPr/>
                    <a:lstStyle/>
                    <a:p>
                      <a:pPr algn="ctr">
                        <a:lnSpc>
                          <a:spcPct val="107000"/>
                        </a:lnSpc>
                        <a:spcAft>
                          <a:spcPts val="0"/>
                        </a:spcAft>
                      </a:pPr>
                      <a:r>
                        <a:rPr lang="tr-TR" sz="1400" b="1" dirty="0" smtClean="0">
                          <a:latin typeface="Times New Roman" pitchFamily="18" charset="0"/>
                          <a:ea typeface="Calibri"/>
                          <a:cs typeface="Times New Roman" pitchFamily="18" charset="0"/>
                        </a:rPr>
                        <a:t>GEREKÇE </a:t>
                      </a:r>
                      <a:endParaRPr lang="tr-TR" sz="1400" dirty="0">
                        <a:latin typeface="Times New Roman" pitchFamily="18" charset="0"/>
                        <a:ea typeface="Calibri"/>
                        <a:cs typeface="Times New Roman" pitchFamily="18" charset="0"/>
                      </a:endParaRPr>
                    </a:p>
                  </a:txBody>
                  <a:tcPr marL="68580" marR="68580" marT="0" marB="0"/>
                </a:tc>
              </a:tr>
              <a:tr h="425604">
                <a:tc>
                  <a:txBody>
                    <a:bodyPr/>
                    <a:lstStyle/>
                    <a:p>
                      <a:pPr>
                        <a:lnSpc>
                          <a:spcPct val="107000"/>
                        </a:lnSpc>
                        <a:spcAft>
                          <a:spcPts val="0"/>
                        </a:spcAft>
                      </a:pPr>
                      <a:r>
                        <a:rPr lang="tr-TR" sz="1400" dirty="0" smtClean="0">
                          <a:latin typeface="Times New Roman"/>
                          <a:ea typeface="Calibri"/>
                          <a:cs typeface="Times New Roman"/>
                        </a:rPr>
                        <a:t>İğnenin </a:t>
                      </a:r>
                      <a:r>
                        <a:rPr lang="tr-TR" sz="1400" dirty="0">
                          <a:latin typeface="Times New Roman"/>
                          <a:ea typeface="Calibri"/>
                          <a:cs typeface="Times New Roman"/>
                        </a:rPr>
                        <a:t>kapağı çıkartılır.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Kapak iğnenin çevre ile temasını önler. </a:t>
                      </a:r>
                      <a:endParaRPr lang="tr-TR" sz="1400">
                        <a:latin typeface="Calibri"/>
                        <a:ea typeface="Calibri"/>
                        <a:cs typeface="Times New Roman"/>
                      </a:endParaRPr>
                    </a:p>
                  </a:txBody>
                  <a:tcPr marL="68580" marR="68580" marT="0" marB="0"/>
                </a:tc>
              </a:tr>
              <a:tr h="785984">
                <a:tc>
                  <a:txBody>
                    <a:bodyPr/>
                    <a:lstStyle/>
                    <a:p>
                      <a:pPr>
                        <a:lnSpc>
                          <a:spcPct val="107000"/>
                        </a:lnSpc>
                        <a:spcAft>
                          <a:spcPts val="0"/>
                        </a:spcAft>
                      </a:pPr>
                      <a:r>
                        <a:rPr lang="tr-TR" sz="1400" dirty="0" smtClean="0">
                          <a:latin typeface="Times New Roman"/>
                          <a:ea typeface="Calibri"/>
                          <a:cs typeface="Times New Roman"/>
                        </a:rPr>
                        <a:t>Baskın </a:t>
                      </a:r>
                      <a:r>
                        <a:rPr lang="tr-TR" sz="1400" dirty="0">
                          <a:latin typeface="Times New Roman"/>
                          <a:ea typeface="Calibri"/>
                          <a:cs typeface="Times New Roman"/>
                        </a:rPr>
                        <a:t>olmayan el ile, enjeksiyon bölgesindeki doku kavranır yükseltilir ve cilt gergin tutulur.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Deriyi kavrama, hemşirenin hasta hakkında yapacağı değerlendirmeye ve kullanılan iğne uzunluğuna göre gerçekleştirilir. </a:t>
                      </a:r>
                      <a:endParaRPr lang="tr-TR" sz="1400">
                        <a:latin typeface="Calibri"/>
                        <a:ea typeface="Calibri"/>
                        <a:cs typeface="Times New Roman"/>
                      </a:endParaRPr>
                    </a:p>
                  </a:txBody>
                  <a:tcPr marL="68580" marR="68580" marT="0" marB="0"/>
                </a:tc>
              </a:tr>
              <a:tr h="1571967">
                <a:tc>
                  <a:txBody>
                    <a:bodyPr/>
                    <a:lstStyle/>
                    <a:p>
                      <a:pPr>
                        <a:lnSpc>
                          <a:spcPct val="107000"/>
                        </a:lnSpc>
                        <a:spcAft>
                          <a:spcPts val="0"/>
                        </a:spcAft>
                      </a:pPr>
                      <a:r>
                        <a:rPr lang="tr-TR" sz="1400" dirty="0" smtClean="0">
                          <a:latin typeface="Times New Roman"/>
                          <a:ea typeface="Calibri"/>
                          <a:cs typeface="Times New Roman"/>
                        </a:rPr>
                        <a:t>Enjektör</a:t>
                      </a:r>
                      <a:r>
                        <a:rPr lang="tr-TR" sz="1400" dirty="0">
                          <a:latin typeface="Times New Roman"/>
                          <a:ea typeface="Calibri"/>
                          <a:cs typeface="Times New Roman"/>
                        </a:rPr>
                        <a:t>, baskın elin baş parmağı ile işaret parmağı arasına bir kurşun kalem veya dart tutar gibi tutulur ve iğne uygun açıyla gergin cilde yerleştirilir ve deri serbest bırakılır.  </a:t>
                      </a:r>
                      <a:endParaRPr lang="tr-TR" sz="1400" dirty="0">
                        <a:latin typeface="Calibri"/>
                        <a:ea typeface="Calibri"/>
                        <a:cs typeface="Times New Roman"/>
                      </a:endParaRPr>
                    </a:p>
                    <a:p>
                      <a:pPr>
                        <a:lnSpc>
                          <a:spcPct val="107000"/>
                        </a:lnSpc>
                        <a:spcAft>
                          <a:spcPts val="0"/>
                        </a:spcAft>
                      </a:pPr>
                      <a:r>
                        <a:rPr lang="tr-TR" sz="1400" dirty="0">
                          <a:latin typeface="Times New Roman"/>
                          <a:ea typeface="Calibri"/>
                          <a:cs typeface="Times New Roman"/>
                        </a:rPr>
                        <a:t>a) Hasta </a:t>
                      </a:r>
                      <a:r>
                        <a:rPr lang="tr-TR" sz="1400" dirty="0" err="1">
                          <a:latin typeface="Times New Roman"/>
                          <a:ea typeface="Calibri"/>
                          <a:cs typeface="Times New Roman"/>
                        </a:rPr>
                        <a:t>obezse</a:t>
                      </a:r>
                      <a:r>
                        <a:rPr lang="tr-TR" sz="1400" dirty="0">
                          <a:latin typeface="Times New Roman"/>
                          <a:ea typeface="Calibri"/>
                          <a:cs typeface="Times New Roman"/>
                        </a:rPr>
                        <a:t> 90</a:t>
                      </a:r>
                      <a:r>
                        <a:rPr lang="tr-TR" sz="1400" baseline="30000" dirty="0">
                          <a:latin typeface="Times New Roman"/>
                          <a:ea typeface="Calibri"/>
                          <a:cs typeface="Times New Roman"/>
                        </a:rPr>
                        <a:t>o </a:t>
                      </a:r>
                      <a:r>
                        <a:rPr lang="tr-TR" sz="1400" dirty="0">
                          <a:latin typeface="Times New Roman"/>
                          <a:ea typeface="Calibri"/>
                          <a:cs typeface="Times New Roman"/>
                        </a:rPr>
                        <a:t>açı</a:t>
                      </a:r>
                      <a:endParaRPr lang="tr-TR" sz="1400" dirty="0">
                        <a:latin typeface="Calibri"/>
                        <a:ea typeface="Calibri"/>
                        <a:cs typeface="Times New Roman"/>
                      </a:endParaRPr>
                    </a:p>
                    <a:p>
                      <a:pPr>
                        <a:lnSpc>
                          <a:spcPct val="107000"/>
                        </a:lnSpc>
                        <a:spcAft>
                          <a:spcPts val="0"/>
                        </a:spcAft>
                      </a:pPr>
                      <a:r>
                        <a:rPr lang="tr-TR" sz="1400" dirty="0">
                          <a:latin typeface="Times New Roman"/>
                          <a:ea typeface="Calibri"/>
                          <a:cs typeface="Times New Roman"/>
                        </a:rPr>
                        <a:t>b)Hasta normal kiloda ise 45</a:t>
                      </a:r>
                      <a:r>
                        <a:rPr lang="tr-TR" sz="1400" baseline="30000" dirty="0">
                          <a:latin typeface="Times New Roman"/>
                          <a:ea typeface="Calibri"/>
                          <a:cs typeface="Times New Roman"/>
                        </a:rPr>
                        <a:t>o </a:t>
                      </a:r>
                      <a:r>
                        <a:rPr lang="tr-TR" sz="1400" dirty="0">
                          <a:latin typeface="Times New Roman"/>
                          <a:ea typeface="Calibri"/>
                          <a:cs typeface="Times New Roman"/>
                        </a:rPr>
                        <a:t> açı</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İğneyi hızlı bir şekilde yerleştirmek hastanın daha az acı çekmesine yardımcı olur. Zayıf kişilerin subkutan dokusu daha ince iken, obez kişilerin subkutan dokusu kalındır. </a:t>
                      </a:r>
                      <a:endParaRPr lang="tr-TR" sz="1400">
                        <a:latin typeface="Calibri"/>
                        <a:ea typeface="Calibri"/>
                        <a:cs typeface="Times New Roman"/>
                      </a:endParaRPr>
                    </a:p>
                  </a:txBody>
                  <a:tcPr marL="68580" marR="68580" marT="0" marB="0"/>
                </a:tc>
              </a:tr>
              <a:tr h="785984">
                <a:tc>
                  <a:txBody>
                    <a:bodyPr/>
                    <a:lstStyle/>
                    <a:p>
                      <a:pPr>
                        <a:lnSpc>
                          <a:spcPct val="107000"/>
                        </a:lnSpc>
                        <a:spcAft>
                          <a:spcPts val="0"/>
                        </a:spcAft>
                      </a:pPr>
                      <a:r>
                        <a:rPr lang="tr-TR" sz="1400" dirty="0" smtClean="0">
                          <a:latin typeface="Times New Roman"/>
                          <a:ea typeface="Calibri"/>
                          <a:cs typeface="Times New Roman"/>
                        </a:rPr>
                        <a:t>Baskın </a:t>
                      </a:r>
                      <a:r>
                        <a:rPr lang="tr-TR" sz="1400" dirty="0">
                          <a:latin typeface="Times New Roman"/>
                          <a:ea typeface="Calibri"/>
                          <a:cs typeface="Times New Roman"/>
                        </a:rPr>
                        <a:t>olmayan elin parmakları ile enjektör sabitlenir.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Enjektörün hareket ettirilmesi dokuların zarar görmesine ve dikkatsizlik sonucu yanlış bölgeye uygulama yapılmasına neden olur.</a:t>
                      </a:r>
                      <a:endParaRPr lang="tr-TR" sz="1400">
                        <a:latin typeface="Calibri"/>
                        <a:ea typeface="Calibri"/>
                        <a:cs typeface="Times New Roman"/>
                      </a:endParaRPr>
                    </a:p>
                  </a:txBody>
                  <a:tcPr marL="68580" marR="68580" marT="0" marB="0"/>
                </a:tc>
              </a:tr>
              <a:tr h="785984">
                <a:tc>
                  <a:txBody>
                    <a:bodyPr/>
                    <a:lstStyle/>
                    <a:p>
                      <a:pPr>
                        <a:lnSpc>
                          <a:spcPct val="107000"/>
                        </a:lnSpc>
                        <a:spcAft>
                          <a:spcPts val="0"/>
                        </a:spcAft>
                      </a:pPr>
                      <a:r>
                        <a:rPr lang="tr-TR" sz="1400" dirty="0" smtClean="0">
                          <a:latin typeface="Times New Roman"/>
                          <a:ea typeface="Calibri"/>
                          <a:cs typeface="Times New Roman"/>
                        </a:rPr>
                        <a:t>Baskın </a:t>
                      </a:r>
                      <a:r>
                        <a:rPr lang="tr-TR" sz="1400" dirty="0">
                          <a:latin typeface="Times New Roman"/>
                          <a:ea typeface="Calibri"/>
                          <a:cs typeface="Times New Roman"/>
                        </a:rPr>
                        <a:t>olan elin başparmağı ya da işaret parmağı kullanılarak ilacı enjekte etmek için piston yavaşça itilir. Bir seferde 1 </a:t>
                      </a:r>
                      <a:r>
                        <a:rPr lang="tr-TR" sz="1400" dirty="0" err="1">
                          <a:latin typeface="Times New Roman"/>
                          <a:ea typeface="Calibri"/>
                          <a:cs typeface="Times New Roman"/>
                        </a:rPr>
                        <a:t>ml’den</a:t>
                      </a:r>
                      <a:r>
                        <a:rPr lang="tr-TR" sz="1400" dirty="0">
                          <a:latin typeface="Times New Roman"/>
                          <a:ea typeface="Calibri"/>
                          <a:cs typeface="Times New Roman"/>
                        </a:rPr>
                        <a:t> fazla ilaç verilmez.</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dirty="0">
                          <a:latin typeface="Times New Roman"/>
                          <a:ea typeface="Calibri"/>
                          <a:cs typeface="Times New Roman"/>
                        </a:rPr>
                        <a:t>Solüsyonun hızlı enjekte edilmesi dokularda basınç yaratabilir ya da rahatsızlığa neden olabilir.</a:t>
                      </a:r>
                      <a:endParaRPr lang="tr-TR" sz="1400" dirty="0">
                        <a:latin typeface="Calibri"/>
                        <a:ea typeface="Calibri"/>
                        <a:cs typeface="Times New Roman"/>
                      </a:endParaRPr>
                    </a:p>
                  </a:txBody>
                  <a:tcPr marL="68580" marR="68580" marT="0" marB="0"/>
                </a:tc>
              </a:tr>
            </a:tbl>
          </a:graphicData>
        </a:graphic>
      </p:graphicFrame>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Başlık"/>
          <p:cNvSpPr>
            <a:spLocks noGrp="1"/>
          </p:cNvSpPr>
          <p:nvPr>
            <p:ph type="title"/>
          </p:nvPr>
        </p:nvSpPr>
        <p:spPr/>
        <p:txBody>
          <a:bodyPr>
            <a:normAutofit fontScale="90000"/>
          </a:bodyPr>
          <a:lstStyle/>
          <a:p>
            <a:pPr algn="ctr"/>
            <a:r>
              <a:rPr lang="tr-TR" altLang="ko-KR" dirty="0" err="1" smtClean="0"/>
              <a:t>Subkutan</a:t>
            </a:r>
            <a:r>
              <a:rPr lang="tr-TR" altLang="ko-KR" dirty="0" smtClean="0"/>
              <a:t> İlaç Uygulama </a:t>
            </a:r>
            <a:r>
              <a:rPr lang="tr-TR" altLang="ko-KR" b="1" dirty="0" smtClean="0"/>
              <a:t>Basamakları</a:t>
            </a:r>
            <a:endParaRPr lang="tr-TR" dirty="0"/>
          </a:p>
        </p:txBody>
      </p:sp>
      <p:graphicFrame>
        <p:nvGraphicFramePr>
          <p:cNvPr id="7" name="6 İçerik Yer Tutucusu"/>
          <p:cNvGraphicFramePr>
            <a:graphicFrameLocks noGrp="1"/>
          </p:cNvGraphicFramePr>
          <p:nvPr>
            <p:ph idx="1"/>
          </p:nvPr>
        </p:nvGraphicFramePr>
        <p:xfrm>
          <a:off x="457200" y="1600200"/>
          <a:ext cx="8229600" cy="4061049"/>
        </p:xfrm>
        <a:graphic>
          <a:graphicData uri="http://schemas.openxmlformats.org/drawingml/2006/table">
            <a:tbl>
              <a:tblPr firstRow="1" bandRow="1">
                <a:tableStyleId>{5940675A-B579-460E-94D1-54222C63F5DA}</a:tableStyleId>
              </a:tblPr>
              <a:tblGrid>
                <a:gridCol w="4114800"/>
                <a:gridCol w="4114800"/>
              </a:tblGrid>
              <a:tr h="438286">
                <a:tc>
                  <a:txBody>
                    <a:bodyPr/>
                    <a:lstStyle/>
                    <a:p>
                      <a:pPr algn="ctr">
                        <a:lnSpc>
                          <a:spcPct val="107000"/>
                        </a:lnSpc>
                        <a:spcAft>
                          <a:spcPts val="0"/>
                        </a:spcAft>
                      </a:pPr>
                      <a:r>
                        <a:rPr lang="tr-TR" sz="1400" b="1" dirty="0" smtClean="0">
                          <a:latin typeface="Times New Roman" pitchFamily="18" charset="0"/>
                          <a:ea typeface="Calibri"/>
                          <a:cs typeface="Times New Roman" pitchFamily="18" charset="0"/>
                        </a:rPr>
                        <a:t>UYGULAMA BASAMAKLARI</a:t>
                      </a:r>
                      <a:endParaRPr lang="tr-TR" sz="1400" dirty="0">
                        <a:latin typeface="Times New Roman" pitchFamily="18" charset="0"/>
                        <a:ea typeface="Calibri"/>
                        <a:cs typeface="Times New Roman" pitchFamily="18" charset="0"/>
                      </a:endParaRPr>
                    </a:p>
                  </a:txBody>
                  <a:tcPr marL="68580" marR="68580" marT="0" marB="0"/>
                </a:tc>
                <a:tc>
                  <a:txBody>
                    <a:bodyPr/>
                    <a:lstStyle/>
                    <a:p>
                      <a:pPr algn="ctr">
                        <a:lnSpc>
                          <a:spcPct val="107000"/>
                        </a:lnSpc>
                        <a:spcAft>
                          <a:spcPts val="0"/>
                        </a:spcAft>
                      </a:pPr>
                      <a:r>
                        <a:rPr lang="tr-TR" sz="1400" b="1" dirty="0" smtClean="0">
                          <a:latin typeface="Times New Roman" pitchFamily="18" charset="0"/>
                          <a:ea typeface="Calibri"/>
                          <a:cs typeface="Times New Roman" pitchFamily="18" charset="0"/>
                        </a:rPr>
                        <a:t>GEREKÇE </a:t>
                      </a:r>
                      <a:endParaRPr lang="tr-TR" sz="1400" dirty="0">
                        <a:latin typeface="Times New Roman" pitchFamily="18" charset="0"/>
                        <a:ea typeface="Calibri"/>
                        <a:cs typeface="Times New Roman" pitchFamily="18" charset="0"/>
                      </a:endParaRPr>
                    </a:p>
                  </a:txBody>
                  <a:tcPr marL="68580" marR="68580" marT="0" marB="0"/>
                </a:tc>
              </a:tr>
              <a:tr h="1065920">
                <a:tc>
                  <a:txBody>
                    <a:bodyPr/>
                    <a:lstStyle/>
                    <a:p>
                      <a:pPr>
                        <a:lnSpc>
                          <a:spcPct val="107000"/>
                        </a:lnSpc>
                        <a:spcAft>
                          <a:spcPts val="0"/>
                        </a:spcAft>
                      </a:pPr>
                      <a:r>
                        <a:rPr lang="tr-TR" sz="1400" dirty="0" smtClean="0">
                          <a:latin typeface="Times New Roman"/>
                          <a:ea typeface="Calibri"/>
                          <a:cs typeface="Times New Roman"/>
                        </a:rPr>
                        <a:t>İğne </a:t>
                      </a:r>
                      <a:r>
                        <a:rPr lang="tr-TR" sz="1400" dirty="0">
                          <a:latin typeface="Times New Roman"/>
                          <a:ea typeface="Calibri"/>
                          <a:cs typeface="Times New Roman"/>
                        </a:rPr>
                        <a:t>hızlı ve nazikçe geri çekilir.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İğnenin yavaş çekilmesi dokuları da kendine çekeceğinden rahatsızlığa neden olur. İğnenin dokuya girdiği açı ile çekilmesi, hastada doku zedelenmesini ve rahatsızlığı en aza indirir. </a:t>
                      </a:r>
                      <a:endParaRPr lang="tr-TR" sz="1400">
                        <a:latin typeface="Calibri"/>
                        <a:ea typeface="Calibri"/>
                        <a:cs typeface="Times New Roman"/>
                      </a:endParaRPr>
                    </a:p>
                  </a:txBody>
                  <a:tcPr marL="68580" marR="68580" marT="0" marB="0"/>
                </a:tc>
              </a:tr>
              <a:tr h="526319">
                <a:tc>
                  <a:txBody>
                    <a:bodyPr/>
                    <a:lstStyle/>
                    <a:p>
                      <a:pPr>
                        <a:lnSpc>
                          <a:spcPct val="107000"/>
                        </a:lnSpc>
                        <a:spcAft>
                          <a:spcPts val="0"/>
                        </a:spcAft>
                      </a:pPr>
                      <a:r>
                        <a:rPr lang="tr-TR" sz="1400" dirty="0" smtClean="0">
                          <a:latin typeface="Times New Roman"/>
                          <a:ea typeface="Calibri"/>
                          <a:cs typeface="Times New Roman"/>
                        </a:rPr>
                        <a:t>Enjeksiyon </a:t>
                      </a:r>
                      <a:r>
                        <a:rPr lang="tr-TR" sz="1400" dirty="0">
                          <a:latin typeface="Times New Roman"/>
                          <a:ea typeface="Calibri"/>
                          <a:cs typeface="Times New Roman"/>
                        </a:rPr>
                        <a:t>bölgesinde kan varsa nazikçe temizlenir. </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Uygulama yapılan bölgeye masaj yapmak, ilacın emilimini arttırır. </a:t>
                      </a:r>
                      <a:endParaRPr lang="tr-TR" sz="1400">
                        <a:latin typeface="Calibri"/>
                        <a:ea typeface="Calibri"/>
                        <a:cs typeface="Times New Roman"/>
                      </a:endParaRPr>
                    </a:p>
                  </a:txBody>
                  <a:tcPr marL="68580" marR="68580" marT="0" marB="0"/>
                </a:tc>
              </a:tr>
              <a:tr h="796119">
                <a:tc>
                  <a:txBody>
                    <a:bodyPr/>
                    <a:lstStyle/>
                    <a:p>
                      <a:pPr>
                        <a:lnSpc>
                          <a:spcPct val="107000"/>
                        </a:lnSpc>
                        <a:spcAft>
                          <a:spcPts val="0"/>
                        </a:spcAft>
                      </a:pPr>
                      <a:r>
                        <a:rPr lang="tr-TR" sz="1400" dirty="0" smtClean="0">
                          <a:latin typeface="Times New Roman"/>
                          <a:ea typeface="Calibri"/>
                          <a:cs typeface="Times New Roman"/>
                        </a:rPr>
                        <a:t>Kullanılmış </a:t>
                      </a:r>
                      <a:r>
                        <a:rPr lang="tr-TR" sz="1400" dirty="0">
                          <a:latin typeface="Times New Roman"/>
                          <a:ea typeface="Calibri"/>
                          <a:cs typeface="Times New Roman"/>
                        </a:rPr>
                        <a:t>enjektörün kapağı tekrar kapatılmaya çalışılmaz. Atıklar uygun şekilde ortamdan uzaklaştırılır.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Enjektörün kapağını kapatmaya çalışmak, delici alet yaralanmalarına neden olabilir. Atıkların uygun şekilde uzaklaştırılması yaralanmaları önler.</a:t>
                      </a:r>
                      <a:endParaRPr lang="tr-TR" sz="1400">
                        <a:latin typeface="Calibri"/>
                        <a:ea typeface="Calibri"/>
                        <a:cs typeface="Times New Roman"/>
                      </a:endParaRPr>
                    </a:p>
                  </a:txBody>
                  <a:tcPr marL="68580" marR="68580" marT="0" marB="0"/>
                </a:tc>
              </a:tr>
              <a:tr h="438286">
                <a:tc>
                  <a:txBody>
                    <a:bodyPr/>
                    <a:lstStyle/>
                    <a:p>
                      <a:pPr>
                        <a:lnSpc>
                          <a:spcPct val="107000"/>
                        </a:lnSpc>
                        <a:spcAft>
                          <a:spcPts val="0"/>
                        </a:spcAft>
                      </a:pPr>
                      <a:r>
                        <a:rPr lang="tr-TR" sz="1400" dirty="0" smtClean="0">
                          <a:latin typeface="Times New Roman"/>
                          <a:ea typeface="Calibri"/>
                          <a:cs typeface="Times New Roman"/>
                        </a:rPr>
                        <a:t>Eldivenler </a:t>
                      </a:r>
                      <a:r>
                        <a:rPr lang="tr-TR" sz="1400" dirty="0">
                          <a:latin typeface="Times New Roman"/>
                          <a:ea typeface="Calibri"/>
                          <a:cs typeface="Times New Roman"/>
                        </a:rPr>
                        <a:t>çıkarılır, el hijyeni sağlanır. </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Mikroorganizmaların yayılmasını önler.</a:t>
                      </a:r>
                      <a:endParaRPr lang="tr-TR" sz="1400">
                        <a:latin typeface="Calibri"/>
                        <a:ea typeface="Calibri"/>
                        <a:cs typeface="Times New Roman"/>
                      </a:endParaRPr>
                    </a:p>
                  </a:txBody>
                  <a:tcPr marL="68580" marR="68580" marT="0" marB="0"/>
                </a:tc>
              </a:tr>
              <a:tr h="796119">
                <a:tc>
                  <a:txBody>
                    <a:bodyPr/>
                    <a:lstStyle/>
                    <a:p>
                      <a:pPr>
                        <a:lnSpc>
                          <a:spcPct val="107000"/>
                        </a:lnSpc>
                        <a:spcAft>
                          <a:spcPts val="0"/>
                        </a:spcAft>
                      </a:pPr>
                      <a:r>
                        <a:rPr lang="tr-TR" sz="1400" dirty="0" smtClean="0">
                          <a:latin typeface="Times New Roman"/>
                          <a:ea typeface="Calibri"/>
                          <a:cs typeface="Times New Roman"/>
                        </a:rPr>
                        <a:t>Hasta </a:t>
                      </a:r>
                      <a:r>
                        <a:rPr lang="tr-TR" sz="1400" dirty="0">
                          <a:latin typeface="Times New Roman"/>
                          <a:ea typeface="Calibri"/>
                          <a:cs typeface="Times New Roman"/>
                        </a:rPr>
                        <a:t>gözlemine kayıt yapılır, hastane bilgi sistemine hastanın ilacın uygulandığı kaydedilir ve hastanın uygulanan ilaca cevabı gözlemlenir.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dirty="0">
                          <a:latin typeface="Times New Roman"/>
                          <a:ea typeface="Calibri"/>
                          <a:cs typeface="Times New Roman"/>
                        </a:rPr>
                        <a:t>Düzenli kayıt hasta güvenliğini sağlar ve hemşirenin yasal sorumluluğudur.</a:t>
                      </a:r>
                      <a:endParaRPr lang="tr-TR" sz="1400" dirty="0">
                        <a:latin typeface="Calibri"/>
                        <a:ea typeface="Calibri"/>
                        <a:cs typeface="Times New Roman"/>
                      </a:endParaRPr>
                    </a:p>
                  </a:txBody>
                  <a:tcPr marL="68580" marR="68580" marT="0" marB="0"/>
                </a:tc>
              </a:tr>
            </a:tbl>
          </a:graphicData>
        </a:graphic>
      </p:graphicFrame>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Unvan 4"/>
          <p:cNvSpPr>
            <a:spLocks noGrp="1"/>
          </p:cNvSpPr>
          <p:nvPr>
            <p:ph type="title"/>
          </p:nvPr>
        </p:nvSpPr>
        <p:spPr/>
        <p:txBody>
          <a:bodyPr/>
          <a:lstStyle/>
          <a:p>
            <a:r>
              <a:rPr lang="tr-TR" dirty="0" smtClean="0"/>
              <a:t>İntramusküler Enjeksiyon </a:t>
            </a:r>
            <a:endParaRPr lang="tr-TR" dirty="0"/>
          </a:p>
        </p:txBody>
      </p:sp>
      <p:sp>
        <p:nvSpPr>
          <p:cNvPr id="3" name="İçerik Yer Tutucusu 2"/>
          <p:cNvSpPr>
            <a:spLocks noGrp="1"/>
          </p:cNvSpPr>
          <p:nvPr>
            <p:ph idx="10"/>
          </p:nvPr>
        </p:nvSpPr>
        <p:spPr>
          <a:xfrm>
            <a:off x="323528" y="1628800"/>
            <a:ext cx="8640960" cy="4248472"/>
          </a:xfrm>
        </p:spPr>
        <p:txBody>
          <a:bodyPr/>
          <a:lstStyle/>
          <a:p>
            <a:pPr marL="285750" indent="-285750">
              <a:lnSpc>
                <a:spcPct val="200000"/>
              </a:lnSpc>
              <a:buFont typeface="Arial" panose="020B0604020202020204" pitchFamily="34" charset="0"/>
              <a:buChar char="•"/>
            </a:pPr>
            <a:r>
              <a:rPr lang="tr-TR" sz="2800" dirty="0" smtClean="0">
                <a:latin typeface="Times New Roman" panose="02020603050405020304" pitchFamily="18" charset="0"/>
                <a:cs typeface="Times New Roman" panose="02020603050405020304" pitchFamily="18" charset="0"/>
              </a:rPr>
              <a:t>İntramusküler enjeksiyon ilacın vücut tarafından hızlı </a:t>
            </a:r>
          </a:p>
          <a:p>
            <a:pPr marL="285750" indent="-285750">
              <a:lnSpc>
                <a:spcPct val="200000"/>
              </a:lnSpc>
            </a:pPr>
            <a:r>
              <a:rPr lang="tr-TR" sz="2800" dirty="0" smtClean="0">
                <a:latin typeface="Times New Roman" panose="02020603050405020304" pitchFamily="18" charset="0"/>
                <a:cs typeface="Times New Roman" panose="02020603050405020304" pitchFamily="18" charset="0"/>
              </a:rPr>
              <a:t>sistemik alınıma ihtiyaç duyulduğu veya nispeten uzun </a:t>
            </a:r>
          </a:p>
          <a:p>
            <a:pPr marL="285750" indent="-285750">
              <a:lnSpc>
                <a:spcPct val="200000"/>
              </a:lnSpc>
            </a:pPr>
            <a:r>
              <a:rPr lang="tr-TR" sz="2800" dirty="0" smtClean="0">
                <a:latin typeface="Times New Roman" panose="02020603050405020304" pitchFamily="18" charset="0"/>
                <a:cs typeface="Times New Roman" panose="02020603050405020304" pitchFamily="18" charset="0"/>
              </a:rPr>
              <a:t>süreli etki gereken durumlarda tercih edilir.</a:t>
            </a:r>
            <a:endParaRPr lang="tr-T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76971877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İntramusküler Enjeksiyon </a:t>
            </a:r>
          </a:p>
        </p:txBody>
      </p:sp>
      <p:graphicFrame>
        <p:nvGraphicFramePr>
          <p:cNvPr id="7" name="İçerik Yer Tutucusu 6"/>
          <p:cNvGraphicFramePr>
            <a:graphicFrameLocks noGrp="1"/>
          </p:cNvGraphicFramePr>
          <p:nvPr>
            <p:ph idx="1"/>
            <p:extLst>
              <p:ext uri="{D42A27DB-BD31-4B8C-83A1-F6EECF244321}">
                <p14:modId xmlns:p14="http://schemas.microsoft.com/office/powerpoint/2010/main" xmlns="" val="3430041529"/>
              </p:ext>
            </p:extLst>
          </p:nvPr>
        </p:nvGraphicFramePr>
        <p:xfrm>
          <a:off x="107503" y="1268414"/>
          <a:ext cx="8784978" cy="5472952"/>
        </p:xfrm>
        <a:graphic>
          <a:graphicData uri="http://schemas.openxmlformats.org/drawingml/2006/table">
            <a:tbl>
              <a:tblPr firstRow="1" bandRow="1">
                <a:tableStyleId>{5C22544A-7EE6-4342-B048-85BDC9FD1C3A}</a:tableStyleId>
              </a:tblPr>
              <a:tblGrid>
                <a:gridCol w="2928326">
                  <a:extLst>
                    <a:ext uri="{9D8B030D-6E8A-4147-A177-3AD203B41FA5}">
                      <a16:colId xmlns:a16="http://schemas.microsoft.com/office/drawing/2014/main" xmlns="" val="2721961057"/>
                    </a:ext>
                  </a:extLst>
                </a:gridCol>
                <a:gridCol w="2928326">
                  <a:extLst>
                    <a:ext uri="{9D8B030D-6E8A-4147-A177-3AD203B41FA5}">
                      <a16:colId xmlns:a16="http://schemas.microsoft.com/office/drawing/2014/main" xmlns="" val="4152803336"/>
                    </a:ext>
                  </a:extLst>
                </a:gridCol>
                <a:gridCol w="2928326">
                  <a:extLst>
                    <a:ext uri="{9D8B030D-6E8A-4147-A177-3AD203B41FA5}">
                      <a16:colId xmlns:a16="http://schemas.microsoft.com/office/drawing/2014/main" xmlns="" val="1898780000"/>
                    </a:ext>
                  </a:extLst>
                </a:gridCol>
              </a:tblGrid>
              <a:tr h="988010">
                <a:tc>
                  <a:txBody>
                    <a:bodyPr/>
                    <a:lstStyle/>
                    <a:p>
                      <a:r>
                        <a:rPr lang="tr-TR" dirty="0" smtClean="0"/>
                        <a:t>Kas </a:t>
                      </a:r>
                      <a:endParaRPr lang="tr-TR" dirty="0"/>
                    </a:p>
                  </a:txBody>
                  <a:tcPr/>
                </a:tc>
                <a:tc>
                  <a:txBody>
                    <a:bodyPr/>
                    <a:lstStyle/>
                    <a:p>
                      <a:r>
                        <a:rPr lang="tr-TR" dirty="0" smtClean="0"/>
                        <a:t>İğne uzunluğu </a:t>
                      </a:r>
                      <a:endParaRPr lang="tr-TR" dirty="0"/>
                    </a:p>
                  </a:txBody>
                  <a:tcPr/>
                </a:tc>
                <a:tc>
                  <a:txBody>
                    <a:bodyPr/>
                    <a:lstStyle/>
                    <a:p>
                      <a:r>
                        <a:rPr lang="tr-TR" dirty="0" smtClean="0"/>
                        <a:t>Hasta pozisyonu</a:t>
                      </a:r>
                      <a:endParaRPr lang="tr-TR" dirty="0"/>
                    </a:p>
                  </a:txBody>
                  <a:tcPr/>
                </a:tc>
                <a:extLst>
                  <a:ext uri="{0D108BD9-81ED-4DB2-BD59-A6C34878D82A}">
                    <a16:rowId xmlns:a16="http://schemas.microsoft.com/office/drawing/2014/main" xmlns="" val="4106822013"/>
                  </a:ext>
                </a:extLst>
              </a:tr>
              <a:tr h="988010">
                <a:tc>
                  <a:txBody>
                    <a:bodyPr/>
                    <a:lstStyle/>
                    <a:p>
                      <a:r>
                        <a:rPr lang="tr-TR" dirty="0" err="1" smtClean="0"/>
                        <a:t>Vastus</a:t>
                      </a:r>
                      <a:r>
                        <a:rPr lang="tr-TR" dirty="0" smtClean="0"/>
                        <a:t> </a:t>
                      </a:r>
                      <a:r>
                        <a:rPr lang="tr-TR" dirty="0" err="1" smtClean="0"/>
                        <a:t>lateralis</a:t>
                      </a:r>
                      <a:endParaRPr lang="tr-TR" dirty="0"/>
                    </a:p>
                  </a:txBody>
                  <a:tcPr/>
                </a:tc>
                <a:tc>
                  <a:txBody>
                    <a:bodyPr/>
                    <a:lstStyle/>
                    <a:p>
                      <a:r>
                        <a:rPr lang="tr-TR" dirty="0" smtClean="0"/>
                        <a:t>1.5-2.5 cm</a:t>
                      </a:r>
                      <a:endParaRPr lang="tr-TR" dirty="0"/>
                    </a:p>
                  </a:txBody>
                  <a:tcPr/>
                </a:tc>
                <a:tc>
                  <a:txBody>
                    <a:bodyPr/>
                    <a:lstStyle/>
                    <a:p>
                      <a:r>
                        <a:rPr lang="tr-TR" dirty="0" smtClean="0"/>
                        <a:t>Fowler, </a:t>
                      </a:r>
                      <a:r>
                        <a:rPr lang="tr-TR" dirty="0" err="1" smtClean="0"/>
                        <a:t>supine</a:t>
                      </a:r>
                      <a:endParaRPr lang="tr-TR" dirty="0"/>
                    </a:p>
                  </a:txBody>
                  <a:tcPr/>
                </a:tc>
                <a:extLst>
                  <a:ext uri="{0D108BD9-81ED-4DB2-BD59-A6C34878D82A}">
                    <a16:rowId xmlns:a16="http://schemas.microsoft.com/office/drawing/2014/main" xmlns="" val="2071565290"/>
                  </a:ext>
                </a:extLst>
              </a:tr>
              <a:tr h="988010">
                <a:tc>
                  <a:txBody>
                    <a:bodyPr/>
                    <a:lstStyle/>
                    <a:p>
                      <a:r>
                        <a:rPr lang="tr-TR" dirty="0" err="1" smtClean="0"/>
                        <a:t>Deltoid</a:t>
                      </a:r>
                      <a:r>
                        <a:rPr lang="tr-TR" dirty="0" smtClean="0"/>
                        <a:t> (Çocuk)</a:t>
                      </a:r>
                      <a:endParaRPr lang="tr-TR" dirty="0"/>
                    </a:p>
                  </a:txBody>
                  <a:tcPr/>
                </a:tc>
                <a:tc>
                  <a:txBody>
                    <a:bodyPr/>
                    <a:lstStyle/>
                    <a:p>
                      <a:r>
                        <a:rPr lang="tr-TR" dirty="0" smtClean="0"/>
                        <a:t>1.5-3.125 cm</a:t>
                      </a:r>
                      <a:endParaRPr lang="tr-TR" dirty="0"/>
                    </a:p>
                  </a:txBody>
                  <a:tcPr/>
                </a:tc>
                <a:tc>
                  <a:txBody>
                    <a:bodyPr/>
                    <a:lstStyle/>
                    <a:p>
                      <a:r>
                        <a:rPr lang="tr-TR" dirty="0" smtClean="0"/>
                        <a:t>Fowler, Ayakta</a:t>
                      </a:r>
                      <a:endParaRPr lang="tr-TR" dirty="0"/>
                    </a:p>
                  </a:txBody>
                  <a:tcPr/>
                </a:tc>
                <a:extLst>
                  <a:ext uri="{0D108BD9-81ED-4DB2-BD59-A6C34878D82A}">
                    <a16:rowId xmlns:a16="http://schemas.microsoft.com/office/drawing/2014/main" xmlns="" val="2241560639"/>
                  </a:ext>
                </a:extLst>
              </a:tr>
              <a:tr h="1254461">
                <a:tc>
                  <a:txBody>
                    <a:bodyPr/>
                    <a:lstStyle/>
                    <a:p>
                      <a:r>
                        <a:rPr lang="tr-TR" dirty="0" err="1" smtClean="0"/>
                        <a:t>Deltoid</a:t>
                      </a:r>
                      <a:r>
                        <a:rPr lang="tr-TR" dirty="0" smtClean="0"/>
                        <a:t> (Yetişkin)</a:t>
                      </a:r>
                      <a:endParaRPr lang="tr-TR" dirty="0"/>
                    </a:p>
                  </a:txBody>
                  <a:tcPr/>
                </a:tc>
                <a:tc>
                  <a:txBody>
                    <a:bodyPr/>
                    <a:lstStyle/>
                    <a:p>
                      <a:r>
                        <a:rPr lang="tr-TR" dirty="0" smtClean="0"/>
                        <a:t>2.5- 3.75 cm</a:t>
                      </a:r>
                      <a:endParaRPr lang="tr-TR" dirty="0"/>
                    </a:p>
                  </a:txBody>
                  <a:tcPr/>
                </a:tc>
                <a:tc>
                  <a:txBody>
                    <a:bodyPr/>
                    <a:lstStyle/>
                    <a:p>
                      <a:pPr marL="0" marR="0" lvl="0" indent="0" algn="l" defTabSz="914400" rtl="0" eaLnBrk="1" fontAlgn="auto" latinLnBrk="1" hangingPunct="1">
                        <a:lnSpc>
                          <a:spcPct val="100000"/>
                        </a:lnSpc>
                        <a:spcBef>
                          <a:spcPts val="0"/>
                        </a:spcBef>
                        <a:spcAft>
                          <a:spcPts val="0"/>
                        </a:spcAft>
                        <a:buClrTx/>
                        <a:buSzTx/>
                        <a:buFontTx/>
                        <a:buNone/>
                        <a:tabLst/>
                        <a:defRPr/>
                      </a:pPr>
                      <a:r>
                        <a:rPr lang="tr-TR" dirty="0" smtClean="0"/>
                        <a:t>Fowler, Ayakta</a:t>
                      </a:r>
                    </a:p>
                    <a:p>
                      <a:endParaRPr lang="tr-TR" dirty="0"/>
                    </a:p>
                  </a:txBody>
                  <a:tcPr/>
                </a:tc>
                <a:extLst>
                  <a:ext uri="{0D108BD9-81ED-4DB2-BD59-A6C34878D82A}">
                    <a16:rowId xmlns:a16="http://schemas.microsoft.com/office/drawing/2014/main" xmlns="" val="3365802897"/>
                  </a:ext>
                </a:extLst>
              </a:tr>
              <a:tr h="1254461">
                <a:tc>
                  <a:txBody>
                    <a:bodyPr/>
                    <a:lstStyle/>
                    <a:p>
                      <a:r>
                        <a:rPr lang="tr-TR" dirty="0" err="1" smtClean="0"/>
                        <a:t>Ventrogluteal</a:t>
                      </a:r>
                      <a:r>
                        <a:rPr lang="tr-TR" dirty="0" smtClean="0"/>
                        <a:t> </a:t>
                      </a:r>
                      <a:endParaRPr lang="tr-TR" dirty="0"/>
                    </a:p>
                  </a:txBody>
                  <a:tcPr/>
                </a:tc>
                <a:tc>
                  <a:txBody>
                    <a:bodyPr/>
                    <a:lstStyle/>
                    <a:p>
                      <a:r>
                        <a:rPr lang="tr-TR" dirty="0" smtClean="0"/>
                        <a:t>3.75 cm</a:t>
                      </a:r>
                      <a:endParaRPr lang="tr-TR" dirty="0"/>
                    </a:p>
                  </a:txBody>
                  <a:tcPr/>
                </a:tc>
                <a:tc>
                  <a:txBody>
                    <a:bodyPr/>
                    <a:lstStyle/>
                    <a:p>
                      <a:r>
                        <a:rPr lang="tr-TR" dirty="0" smtClean="0"/>
                        <a:t>Fowler,</a:t>
                      </a:r>
                      <a:r>
                        <a:rPr lang="tr-TR" baseline="0" dirty="0" smtClean="0"/>
                        <a:t> </a:t>
                      </a:r>
                      <a:r>
                        <a:rPr lang="tr-TR" baseline="0" dirty="0" err="1" smtClean="0"/>
                        <a:t>lateral</a:t>
                      </a:r>
                      <a:r>
                        <a:rPr lang="tr-TR" baseline="0" dirty="0" smtClean="0"/>
                        <a:t>, </a:t>
                      </a:r>
                      <a:r>
                        <a:rPr lang="tr-TR" baseline="0" dirty="0" err="1" smtClean="0"/>
                        <a:t>supine</a:t>
                      </a:r>
                      <a:r>
                        <a:rPr lang="tr-TR" baseline="0" dirty="0" smtClean="0"/>
                        <a:t>, ayakta </a:t>
                      </a:r>
                      <a:endParaRPr lang="tr-TR" dirty="0"/>
                    </a:p>
                  </a:txBody>
                  <a:tcPr/>
                </a:tc>
                <a:extLst>
                  <a:ext uri="{0D108BD9-81ED-4DB2-BD59-A6C34878D82A}">
                    <a16:rowId xmlns:a16="http://schemas.microsoft.com/office/drawing/2014/main" xmlns="" val="1821248501"/>
                  </a:ext>
                </a:extLst>
              </a:tr>
            </a:tbl>
          </a:graphicData>
        </a:graphic>
      </p:graphicFrame>
    </p:spTree>
    <p:extLst>
      <p:ext uri="{BB962C8B-B14F-4D97-AF65-F5344CB8AC3E}">
        <p14:creationId xmlns:p14="http://schemas.microsoft.com/office/powerpoint/2010/main" xmlns="" val="77925126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Başlık"/>
          <p:cNvSpPr>
            <a:spLocks noGrp="1"/>
          </p:cNvSpPr>
          <p:nvPr>
            <p:ph type="title"/>
          </p:nvPr>
        </p:nvSpPr>
        <p:spPr/>
        <p:txBody>
          <a:bodyPr>
            <a:normAutofit fontScale="90000"/>
          </a:bodyPr>
          <a:lstStyle/>
          <a:p>
            <a:pPr algn="ctr"/>
            <a:r>
              <a:rPr lang="tr-TR" dirty="0" err="1" smtClean="0"/>
              <a:t>İntramusküler</a:t>
            </a:r>
            <a:r>
              <a:rPr lang="tr-TR" altLang="ko-KR" dirty="0" smtClean="0"/>
              <a:t> İlaç Uygulama </a:t>
            </a:r>
            <a:r>
              <a:rPr lang="tr-TR" altLang="ko-KR" b="1" dirty="0" smtClean="0"/>
              <a:t>Basamakları</a:t>
            </a:r>
            <a:endParaRPr lang="tr-TR" dirty="0"/>
          </a:p>
        </p:txBody>
      </p:sp>
      <p:graphicFrame>
        <p:nvGraphicFramePr>
          <p:cNvPr id="7" name="6 İçerik Yer Tutucusu"/>
          <p:cNvGraphicFramePr>
            <a:graphicFrameLocks noGrp="1"/>
          </p:cNvGraphicFramePr>
          <p:nvPr>
            <p:ph idx="1"/>
          </p:nvPr>
        </p:nvGraphicFramePr>
        <p:xfrm>
          <a:off x="251520" y="1600200"/>
          <a:ext cx="8640960" cy="4781130"/>
        </p:xfrm>
        <a:graphic>
          <a:graphicData uri="http://schemas.openxmlformats.org/drawingml/2006/table">
            <a:tbl>
              <a:tblPr firstRow="1" bandRow="1">
                <a:tableStyleId>{5940675A-B579-460E-94D1-54222C63F5DA}</a:tableStyleId>
              </a:tblPr>
              <a:tblGrid>
                <a:gridCol w="4320480"/>
                <a:gridCol w="4320480"/>
              </a:tblGrid>
              <a:tr h="430248">
                <a:tc>
                  <a:txBody>
                    <a:bodyPr/>
                    <a:lstStyle/>
                    <a:p>
                      <a:pPr algn="ctr">
                        <a:lnSpc>
                          <a:spcPct val="107000"/>
                        </a:lnSpc>
                        <a:spcAft>
                          <a:spcPts val="0"/>
                        </a:spcAft>
                      </a:pPr>
                      <a:r>
                        <a:rPr lang="tr-TR" sz="1400" b="1" dirty="0" smtClean="0">
                          <a:latin typeface="Times New Roman" pitchFamily="18" charset="0"/>
                          <a:ea typeface="Calibri"/>
                          <a:cs typeface="Times New Roman" pitchFamily="18" charset="0"/>
                        </a:rPr>
                        <a:t>UYGULAMA BASAMAKLARI</a:t>
                      </a:r>
                      <a:endParaRPr lang="tr-TR" sz="1400" dirty="0">
                        <a:latin typeface="Times New Roman" pitchFamily="18" charset="0"/>
                        <a:ea typeface="Calibri"/>
                        <a:cs typeface="Times New Roman" pitchFamily="18" charset="0"/>
                      </a:endParaRPr>
                    </a:p>
                  </a:txBody>
                  <a:tcPr marL="68580" marR="68580" marT="0" marB="0"/>
                </a:tc>
                <a:tc>
                  <a:txBody>
                    <a:bodyPr/>
                    <a:lstStyle/>
                    <a:p>
                      <a:pPr algn="ctr">
                        <a:lnSpc>
                          <a:spcPct val="107000"/>
                        </a:lnSpc>
                        <a:spcAft>
                          <a:spcPts val="0"/>
                        </a:spcAft>
                      </a:pPr>
                      <a:r>
                        <a:rPr lang="tr-TR" sz="1400" b="1" dirty="0" smtClean="0">
                          <a:latin typeface="Times New Roman" pitchFamily="18" charset="0"/>
                          <a:ea typeface="Calibri"/>
                          <a:cs typeface="Times New Roman" pitchFamily="18" charset="0"/>
                        </a:rPr>
                        <a:t>GEREKÇE </a:t>
                      </a:r>
                      <a:endParaRPr lang="tr-TR" sz="1400" dirty="0">
                        <a:latin typeface="Times New Roman" pitchFamily="18" charset="0"/>
                        <a:ea typeface="Calibri"/>
                        <a:cs typeface="Times New Roman" pitchFamily="18" charset="0"/>
                      </a:endParaRPr>
                    </a:p>
                  </a:txBody>
                  <a:tcPr marL="68580" marR="68580" marT="0" marB="0"/>
                </a:tc>
              </a:tr>
              <a:tr h="781519">
                <a:tc>
                  <a:txBody>
                    <a:bodyPr/>
                    <a:lstStyle/>
                    <a:p>
                      <a:pPr algn="just">
                        <a:lnSpc>
                          <a:spcPct val="107000"/>
                        </a:lnSpc>
                        <a:spcAft>
                          <a:spcPts val="0"/>
                        </a:spcAft>
                      </a:pPr>
                      <a:r>
                        <a:rPr lang="tr-TR" sz="1400" dirty="0" smtClean="0">
                          <a:latin typeface="Times New Roman"/>
                          <a:ea typeface="Calibri"/>
                          <a:cs typeface="Times New Roman"/>
                        </a:rPr>
                        <a:t>İstem </a:t>
                      </a:r>
                      <a:r>
                        <a:rPr lang="tr-TR" sz="1400" dirty="0">
                          <a:latin typeface="Times New Roman"/>
                          <a:ea typeface="Calibri"/>
                          <a:cs typeface="Times New Roman"/>
                        </a:rPr>
                        <a:t>yapılan ilaçlar kontrol edilerek hazırlanır. Doktor isteminde belirgin olmayan noktalar açığa kavuşturulur. Hasta dosyasından hastanın alerjileri kontrol edilir.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Bu karşılaştırma ilaç uygulandığında ortaya çıkabilecek hataları önleme açısından önemlidir. </a:t>
                      </a:r>
                      <a:endParaRPr lang="tr-TR" sz="1400">
                        <a:latin typeface="Calibri"/>
                        <a:ea typeface="Calibri"/>
                        <a:cs typeface="Times New Roman"/>
                      </a:endParaRPr>
                    </a:p>
                  </a:txBody>
                  <a:tcPr marL="68580" marR="68580" marT="0" marB="0"/>
                </a:tc>
              </a:tr>
              <a:tr h="1840930">
                <a:tc>
                  <a:txBody>
                    <a:bodyPr/>
                    <a:lstStyle/>
                    <a:p>
                      <a:pPr algn="just">
                        <a:lnSpc>
                          <a:spcPct val="107000"/>
                        </a:lnSpc>
                        <a:spcAft>
                          <a:spcPts val="0"/>
                        </a:spcAft>
                      </a:pPr>
                      <a:r>
                        <a:rPr lang="tr-TR" sz="1400" dirty="0" smtClean="0">
                          <a:latin typeface="Times New Roman"/>
                          <a:ea typeface="Calibri"/>
                          <a:cs typeface="Times New Roman"/>
                        </a:rPr>
                        <a:t>Malzemeler </a:t>
                      </a:r>
                      <a:r>
                        <a:rPr lang="tr-TR" sz="1400" dirty="0">
                          <a:latin typeface="Times New Roman"/>
                          <a:ea typeface="Calibri"/>
                          <a:cs typeface="Times New Roman"/>
                        </a:rPr>
                        <a:t>hazırlanır:</a:t>
                      </a:r>
                      <a:endParaRPr lang="tr-TR" sz="1400" dirty="0">
                        <a:latin typeface="Calibri"/>
                        <a:ea typeface="Calibri"/>
                        <a:cs typeface="Times New Roman"/>
                      </a:endParaRPr>
                    </a:p>
                    <a:p>
                      <a:pPr algn="just">
                        <a:lnSpc>
                          <a:spcPct val="107000"/>
                        </a:lnSpc>
                        <a:spcAft>
                          <a:spcPts val="0"/>
                        </a:spcAft>
                      </a:pPr>
                      <a:r>
                        <a:rPr lang="tr-TR" sz="1400" dirty="0">
                          <a:latin typeface="Times New Roman"/>
                          <a:ea typeface="Calibri"/>
                          <a:cs typeface="Times New Roman"/>
                        </a:rPr>
                        <a:t>-İstem edilen ilaç                              </a:t>
                      </a:r>
                      <a:endParaRPr lang="tr-TR" sz="1400" dirty="0" smtClean="0">
                        <a:latin typeface="Times New Roman"/>
                        <a:ea typeface="Calibri"/>
                        <a:cs typeface="Times New Roman"/>
                      </a:endParaRPr>
                    </a:p>
                    <a:p>
                      <a:pPr algn="just">
                        <a:lnSpc>
                          <a:spcPct val="107000"/>
                        </a:lnSpc>
                        <a:spcAft>
                          <a:spcPts val="0"/>
                        </a:spcAft>
                      </a:pPr>
                      <a:r>
                        <a:rPr lang="tr-TR" sz="1400" dirty="0" smtClean="0">
                          <a:latin typeface="Times New Roman"/>
                          <a:ea typeface="Calibri"/>
                          <a:cs typeface="Times New Roman"/>
                        </a:rPr>
                        <a:t>-</a:t>
                      </a:r>
                      <a:r>
                        <a:rPr lang="tr-TR" sz="1400" dirty="0">
                          <a:latin typeface="Times New Roman"/>
                          <a:ea typeface="Calibri"/>
                          <a:cs typeface="Times New Roman"/>
                        </a:rPr>
                        <a:t>Steril enjektör, uygun uzunlukta iğne ucu</a:t>
                      </a:r>
                      <a:endParaRPr lang="tr-TR" sz="1400" dirty="0">
                        <a:latin typeface="Calibri"/>
                        <a:ea typeface="Calibri"/>
                        <a:cs typeface="Times New Roman"/>
                      </a:endParaRPr>
                    </a:p>
                    <a:p>
                      <a:pPr algn="just">
                        <a:lnSpc>
                          <a:spcPct val="107000"/>
                        </a:lnSpc>
                        <a:spcAft>
                          <a:spcPts val="0"/>
                        </a:spcAft>
                      </a:pPr>
                      <a:r>
                        <a:rPr lang="tr-TR" sz="1400" dirty="0">
                          <a:latin typeface="Times New Roman"/>
                          <a:ea typeface="Calibri"/>
                          <a:cs typeface="Times New Roman"/>
                        </a:rPr>
                        <a:t>-Alkollü tampon                               </a:t>
                      </a:r>
                      <a:endParaRPr lang="tr-TR" sz="1400" dirty="0" smtClean="0">
                        <a:latin typeface="Times New Roman"/>
                        <a:ea typeface="Calibri"/>
                        <a:cs typeface="Times New Roman"/>
                      </a:endParaRPr>
                    </a:p>
                    <a:p>
                      <a:pPr algn="just">
                        <a:lnSpc>
                          <a:spcPct val="107000"/>
                        </a:lnSpc>
                        <a:spcAft>
                          <a:spcPts val="0"/>
                        </a:spcAft>
                      </a:pPr>
                      <a:r>
                        <a:rPr lang="tr-TR" sz="1400" dirty="0" smtClean="0">
                          <a:latin typeface="Times New Roman"/>
                          <a:ea typeface="Calibri"/>
                          <a:cs typeface="Times New Roman"/>
                        </a:rPr>
                        <a:t>-</a:t>
                      </a:r>
                      <a:r>
                        <a:rPr lang="tr-TR" sz="1400" dirty="0">
                          <a:latin typeface="Times New Roman"/>
                          <a:ea typeface="Calibri"/>
                          <a:cs typeface="Times New Roman"/>
                        </a:rPr>
                        <a:t>Tek kullanımlık eldiven</a:t>
                      </a:r>
                      <a:endParaRPr lang="tr-TR" sz="1400" dirty="0">
                        <a:latin typeface="Calibri"/>
                        <a:ea typeface="Calibri"/>
                        <a:cs typeface="Times New Roman"/>
                      </a:endParaRPr>
                    </a:p>
                    <a:p>
                      <a:pPr algn="just">
                        <a:lnSpc>
                          <a:spcPct val="107000"/>
                        </a:lnSpc>
                        <a:spcAft>
                          <a:spcPts val="0"/>
                        </a:spcAft>
                      </a:pPr>
                      <a:r>
                        <a:rPr lang="tr-TR" sz="1400" dirty="0">
                          <a:latin typeface="Times New Roman"/>
                          <a:ea typeface="Calibri"/>
                          <a:cs typeface="Times New Roman"/>
                        </a:rPr>
                        <a:t>-Gazlı bez                                         </a:t>
                      </a:r>
                      <a:endParaRPr lang="tr-TR" sz="1400" dirty="0" smtClean="0">
                        <a:latin typeface="Times New Roman"/>
                        <a:ea typeface="Calibri"/>
                        <a:cs typeface="Times New Roman"/>
                      </a:endParaRPr>
                    </a:p>
                    <a:p>
                      <a:pPr algn="just">
                        <a:lnSpc>
                          <a:spcPct val="107000"/>
                        </a:lnSpc>
                        <a:spcAft>
                          <a:spcPts val="0"/>
                        </a:spcAft>
                      </a:pPr>
                      <a:r>
                        <a:rPr lang="tr-TR" sz="1400" dirty="0" smtClean="0">
                          <a:latin typeface="Times New Roman"/>
                          <a:ea typeface="Calibri"/>
                          <a:cs typeface="Times New Roman"/>
                        </a:rPr>
                        <a:t>-</a:t>
                      </a:r>
                      <a:r>
                        <a:rPr lang="tr-TR" sz="1400" dirty="0">
                          <a:latin typeface="Times New Roman"/>
                          <a:ea typeface="Calibri"/>
                          <a:cs typeface="Times New Roman"/>
                        </a:rPr>
                        <a:t>Bilgisayarlı/Standart İlaç Kaydı</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Zaman ve enerji tasarrufu sağlar </a:t>
                      </a:r>
                      <a:endParaRPr lang="tr-TR" sz="1400">
                        <a:latin typeface="Calibri"/>
                        <a:ea typeface="Calibri"/>
                        <a:cs typeface="Times New Roman"/>
                      </a:endParaRPr>
                    </a:p>
                  </a:txBody>
                  <a:tcPr marL="68580" marR="68580" marT="0" marB="0"/>
                </a:tc>
              </a:tr>
              <a:tr h="516666">
                <a:tc>
                  <a:txBody>
                    <a:bodyPr/>
                    <a:lstStyle/>
                    <a:p>
                      <a:pPr algn="just">
                        <a:lnSpc>
                          <a:spcPct val="107000"/>
                        </a:lnSpc>
                        <a:spcAft>
                          <a:spcPts val="0"/>
                        </a:spcAft>
                      </a:pPr>
                      <a:r>
                        <a:rPr lang="tr-TR" sz="1400" dirty="0" smtClean="0">
                          <a:latin typeface="Times New Roman"/>
                          <a:ea typeface="Calibri"/>
                          <a:cs typeface="Times New Roman"/>
                        </a:rPr>
                        <a:t>İlacın </a:t>
                      </a:r>
                      <a:r>
                        <a:rPr lang="tr-TR" sz="1400" dirty="0">
                          <a:latin typeface="Times New Roman"/>
                          <a:ea typeface="Calibri"/>
                          <a:cs typeface="Times New Roman"/>
                        </a:rPr>
                        <a:t>ne olduğu, hasta için uygunluğu, güvenli doz aralığı, ilacın beklenen yan etkileri değerlendirilir.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Hataları önler.</a:t>
                      </a:r>
                      <a:endParaRPr lang="tr-TR" sz="1400">
                        <a:latin typeface="Calibri"/>
                        <a:ea typeface="Calibri"/>
                        <a:cs typeface="Times New Roman"/>
                      </a:endParaRPr>
                    </a:p>
                  </a:txBody>
                  <a:tcPr marL="68580" marR="68580" marT="0" marB="0"/>
                </a:tc>
              </a:tr>
              <a:tr h="430248">
                <a:tc>
                  <a:txBody>
                    <a:bodyPr/>
                    <a:lstStyle/>
                    <a:p>
                      <a:pPr algn="just">
                        <a:lnSpc>
                          <a:spcPct val="107000"/>
                        </a:lnSpc>
                        <a:spcAft>
                          <a:spcPts val="0"/>
                        </a:spcAft>
                      </a:pPr>
                      <a:r>
                        <a:rPr lang="tr-TR" sz="1400" dirty="0" smtClean="0">
                          <a:latin typeface="Times New Roman"/>
                          <a:ea typeface="Calibri"/>
                          <a:cs typeface="Times New Roman"/>
                        </a:rPr>
                        <a:t>El </a:t>
                      </a:r>
                      <a:r>
                        <a:rPr lang="tr-TR" sz="1400" dirty="0">
                          <a:latin typeface="Times New Roman"/>
                          <a:ea typeface="Calibri"/>
                          <a:cs typeface="Times New Roman"/>
                        </a:rPr>
                        <a:t>hijyeni sağlanır.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Mikroorganizmaların yayılmasını önler.</a:t>
                      </a:r>
                      <a:endParaRPr lang="tr-TR" sz="1400">
                        <a:latin typeface="Calibri"/>
                        <a:ea typeface="Calibri"/>
                        <a:cs typeface="Times New Roman"/>
                      </a:endParaRPr>
                    </a:p>
                  </a:txBody>
                  <a:tcPr marL="68580" marR="68580" marT="0" marB="0"/>
                </a:tc>
              </a:tr>
              <a:tr h="781519">
                <a:tc>
                  <a:txBody>
                    <a:bodyPr/>
                    <a:lstStyle/>
                    <a:p>
                      <a:pPr algn="just">
                        <a:lnSpc>
                          <a:spcPct val="107000"/>
                        </a:lnSpc>
                        <a:spcAft>
                          <a:spcPts val="0"/>
                        </a:spcAft>
                      </a:pPr>
                      <a:r>
                        <a:rPr lang="tr-TR" sz="1400" dirty="0" smtClean="0">
                          <a:latin typeface="Times New Roman"/>
                          <a:ea typeface="Calibri"/>
                          <a:cs typeface="Times New Roman"/>
                        </a:rPr>
                        <a:t>İlaç </a:t>
                      </a:r>
                      <a:r>
                        <a:rPr lang="tr-TR" sz="1400" dirty="0">
                          <a:latin typeface="Times New Roman"/>
                          <a:ea typeface="Calibri"/>
                          <a:cs typeface="Times New Roman"/>
                        </a:rPr>
                        <a:t>arabası, dolabı ya da çekmecesi açılır, bilgisayar destekli bir ilaç yönetim sistemi varsa şifre ile giriş yapılır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dirty="0">
                          <a:latin typeface="Times New Roman"/>
                          <a:ea typeface="Calibri"/>
                          <a:cs typeface="Times New Roman"/>
                        </a:rPr>
                        <a:t>İlaç güvenliği için ilaç arabasının, dolabının ya da çekmecesinin kilitli olması önemlidir. </a:t>
                      </a:r>
                      <a:endParaRPr lang="tr-TR" sz="1400" dirty="0">
                        <a:latin typeface="Calibri"/>
                        <a:ea typeface="Calibri"/>
                        <a:cs typeface="Times New Roman"/>
                      </a:endParaRPr>
                    </a:p>
                  </a:txBody>
                  <a:tcPr marL="68580" marR="68580" marT="0" marB="0"/>
                </a:tc>
              </a:tr>
            </a:tbl>
          </a:graphicData>
        </a:graphic>
      </p:graphicFrame>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Başlık"/>
          <p:cNvSpPr>
            <a:spLocks noGrp="1"/>
          </p:cNvSpPr>
          <p:nvPr>
            <p:ph type="title"/>
          </p:nvPr>
        </p:nvSpPr>
        <p:spPr/>
        <p:txBody>
          <a:bodyPr>
            <a:normAutofit fontScale="90000"/>
          </a:bodyPr>
          <a:lstStyle/>
          <a:p>
            <a:pPr algn="ctr"/>
            <a:r>
              <a:rPr lang="tr-TR" dirty="0" err="1" smtClean="0"/>
              <a:t>İntramusküler</a:t>
            </a:r>
            <a:r>
              <a:rPr lang="tr-TR" altLang="ko-KR" dirty="0" smtClean="0"/>
              <a:t> İlaç Uygulama </a:t>
            </a:r>
            <a:r>
              <a:rPr lang="tr-TR" altLang="ko-KR" b="1" dirty="0" smtClean="0"/>
              <a:t>Basamakları</a:t>
            </a:r>
            <a:endParaRPr lang="tr-TR" dirty="0"/>
          </a:p>
        </p:txBody>
      </p:sp>
      <p:graphicFrame>
        <p:nvGraphicFramePr>
          <p:cNvPr id="7" name="6 İçerik Yer Tutucusu"/>
          <p:cNvGraphicFramePr>
            <a:graphicFrameLocks noGrp="1"/>
          </p:cNvGraphicFramePr>
          <p:nvPr>
            <p:ph idx="1"/>
          </p:nvPr>
        </p:nvGraphicFramePr>
        <p:xfrm>
          <a:off x="251520" y="1600200"/>
          <a:ext cx="8712968" cy="3937635"/>
        </p:xfrm>
        <a:graphic>
          <a:graphicData uri="http://schemas.openxmlformats.org/drawingml/2006/table">
            <a:tbl>
              <a:tblPr firstRow="1" bandRow="1">
                <a:tableStyleId>{5940675A-B579-460E-94D1-54222C63F5DA}</a:tableStyleId>
              </a:tblPr>
              <a:tblGrid>
                <a:gridCol w="4428492"/>
                <a:gridCol w="4284476"/>
              </a:tblGrid>
              <a:tr h="370840">
                <a:tc>
                  <a:txBody>
                    <a:bodyPr/>
                    <a:lstStyle/>
                    <a:p>
                      <a:pPr algn="ctr">
                        <a:lnSpc>
                          <a:spcPct val="107000"/>
                        </a:lnSpc>
                        <a:spcAft>
                          <a:spcPts val="0"/>
                        </a:spcAft>
                      </a:pPr>
                      <a:r>
                        <a:rPr lang="tr-TR" sz="1400" b="1" dirty="0" smtClean="0">
                          <a:latin typeface="Times New Roman" pitchFamily="18" charset="0"/>
                          <a:ea typeface="Calibri"/>
                          <a:cs typeface="Times New Roman" pitchFamily="18" charset="0"/>
                        </a:rPr>
                        <a:t>UYGULAMA BASAMAKLARI</a:t>
                      </a:r>
                      <a:endParaRPr lang="tr-TR" sz="1400" dirty="0">
                        <a:latin typeface="Times New Roman" pitchFamily="18" charset="0"/>
                        <a:ea typeface="Calibri"/>
                        <a:cs typeface="Times New Roman" pitchFamily="18" charset="0"/>
                      </a:endParaRPr>
                    </a:p>
                  </a:txBody>
                  <a:tcPr marL="68580" marR="68580" marT="0" marB="0"/>
                </a:tc>
                <a:tc>
                  <a:txBody>
                    <a:bodyPr/>
                    <a:lstStyle/>
                    <a:p>
                      <a:pPr algn="ctr">
                        <a:lnSpc>
                          <a:spcPct val="107000"/>
                        </a:lnSpc>
                        <a:spcAft>
                          <a:spcPts val="0"/>
                        </a:spcAft>
                      </a:pPr>
                      <a:r>
                        <a:rPr lang="tr-TR" sz="1400" b="1" dirty="0" smtClean="0">
                          <a:latin typeface="Times New Roman" pitchFamily="18" charset="0"/>
                          <a:ea typeface="Calibri"/>
                          <a:cs typeface="Times New Roman" pitchFamily="18" charset="0"/>
                        </a:rPr>
                        <a:t>GEREKÇE </a:t>
                      </a:r>
                      <a:endParaRPr lang="tr-TR" sz="1400" dirty="0">
                        <a:latin typeface="Times New Roman" pitchFamily="18" charset="0"/>
                        <a:ea typeface="Calibri"/>
                        <a:cs typeface="Times New Roman" pitchFamily="18" charset="0"/>
                      </a:endParaRPr>
                    </a:p>
                  </a:txBody>
                  <a:tcPr marL="68580" marR="68580" marT="0" marB="0"/>
                </a:tc>
              </a:tr>
              <a:tr h="370840">
                <a:tc>
                  <a:txBody>
                    <a:bodyPr/>
                    <a:lstStyle/>
                    <a:p>
                      <a:pPr algn="just">
                        <a:lnSpc>
                          <a:spcPct val="107000"/>
                        </a:lnSpc>
                        <a:spcAft>
                          <a:spcPts val="0"/>
                        </a:spcAft>
                      </a:pPr>
                      <a:r>
                        <a:rPr lang="tr-TR" sz="1400" dirty="0" smtClean="0">
                          <a:latin typeface="Times New Roman"/>
                          <a:ea typeface="Calibri"/>
                          <a:cs typeface="Times New Roman"/>
                        </a:rPr>
                        <a:t>Her </a:t>
                      </a:r>
                      <a:r>
                        <a:rPr lang="tr-TR" sz="1400" dirty="0">
                          <a:latin typeface="Times New Roman"/>
                          <a:ea typeface="Calibri"/>
                          <a:cs typeface="Times New Roman"/>
                        </a:rPr>
                        <a:t>seferde tek bir hastanın ilacı hazırlanır.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Uygulama hatalarını önler.</a:t>
                      </a:r>
                      <a:endParaRPr lang="tr-TR" sz="1400">
                        <a:latin typeface="Calibri"/>
                        <a:ea typeface="Calibri"/>
                        <a:cs typeface="Times New Roman"/>
                      </a:endParaRPr>
                    </a:p>
                  </a:txBody>
                  <a:tcPr marL="68580" marR="68580" marT="0" marB="0"/>
                </a:tc>
              </a:tr>
              <a:tr h="370840">
                <a:tc>
                  <a:txBody>
                    <a:bodyPr/>
                    <a:lstStyle/>
                    <a:p>
                      <a:pPr algn="just">
                        <a:lnSpc>
                          <a:spcPct val="107000"/>
                        </a:lnSpc>
                        <a:spcAft>
                          <a:spcPts val="0"/>
                        </a:spcAft>
                      </a:pPr>
                      <a:r>
                        <a:rPr lang="tr-TR" sz="1400" dirty="0" smtClean="0">
                          <a:latin typeface="Times New Roman"/>
                          <a:ea typeface="Calibri"/>
                          <a:cs typeface="Times New Roman"/>
                        </a:rPr>
                        <a:t>Hasta </a:t>
                      </a:r>
                      <a:r>
                        <a:rPr lang="tr-TR" sz="1400" dirty="0">
                          <a:latin typeface="Times New Roman"/>
                          <a:ea typeface="Calibri"/>
                          <a:cs typeface="Times New Roman"/>
                        </a:rPr>
                        <a:t>ilaç istemi kontrol edilir, uygun ilaçlar hasta ilaç çekmecesinden ya da birim doz dolabından alınır.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Bu ilk kontrol aşamasıdır.</a:t>
                      </a:r>
                      <a:endParaRPr lang="tr-TR" sz="1400">
                        <a:latin typeface="Calibri"/>
                        <a:ea typeface="Calibri"/>
                        <a:cs typeface="Times New Roman"/>
                      </a:endParaRPr>
                    </a:p>
                  </a:txBody>
                  <a:tcPr marL="68580" marR="68580" marT="0" marB="0"/>
                </a:tc>
              </a:tr>
              <a:tr h="370840">
                <a:tc>
                  <a:txBody>
                    <a:bodyPr/>
                    <a:lstStyle/>
                    <a:p>
                      <a:pPr algn="just">
                        <a:lnSpc>
                          <a:spcPct val="107000"/>
                        </a:lnSpc>
                        <a:spcAft>
                          <a:spcPts val="0"/>
                        </a:spcAft>
                      </a:pPr>
                      <a:r>
                        <a:rPr lang="tr-TR" sz="1400" dirty="0" smtClean="0">
                          <a:latin typeface="Times New Roman"/>
                          <a:ea typeface="Calibri"/>
                          <a:cs typeface="Times New Roman"/>
                        </a:rPr>
                        <a:t>İlaç </a:t>
                      </a:r>
                      <a:r>
                        <a:rPr lang="tr-TR" sz="1400" dirty="0">
                          <a:latin typeface="Times New Roman"/>
                          <a:ea typeface="Calibri"/>
                          <a:cs typeface="Times New Roman"/>
                        </a:rPr>
                        <a:t>ile doktor istemindeki ilaç kontrol edilir, ilacın son kullanma tarihine bakılır, gerekli ise tekrar doz hesabı yapılır.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Bu ikinci kontrol aşamasıdır.</a:t>
                      </a:r>
                      <a:endParaRPr lang="tr-TR" sz="1400">
                        <a:latin typeface="Calibri"/>
                        <a:ea typeface="Calibri"/>
                        <a:cs typeface="Times New Roman"/>
                      </a:endParaRPr>
                    </a:p>
                  </a:txBody>
                  <a:tcPr marL="68580" marR="68580" marT="0" marB="0"/>
                </a:tc>
              </a:tr>
              <a:tr h="370840">
                <a:tc>
                  <a:txBody>
                    <a:bodyPr/>
                    <a:lstStyle/>
                    <a:p>
                      <a:pPr>
                        <a:lnSpc>
                          <a:spcPct val="107000"/>
                        </a:lnSpc>
                        <a:spcAft>
                          <a:spcPts val="0"/>
                        </a:spcAft>
                      </a:pPr>
                      <a:r>
                        <a:rPr lang="tr-TR" sz="1400" dirty="0" smtClean="0">
                          <a:latin typeface="Times New Roman"/>
                          <a:ea typeface="Calibri"/>
                          <a:cs typeface="Times New Roman"/>
                        </a:rPr>
                        <a:t>Miktar </a:t>
                      </a:r>
                      <a:r>
                        <a:rPr lang="tr-TR" sz="1400" dirty="0">
                          <a:latin typeface="Times New Roman"/>
                          <a:ea typeface="Calibri"/>
                          <a:cs typeface="Times New Roman"/>
                        </a:rPr>
                        <a:t>ve ilacın tipi göz önünde bulundurularak uygun enjektör ve iğne seçilir.</a:t>
                      </a:r>
                      <a:endParaRPr lang="tr-TR" sz="1400" dirty="0">
                        <a:latin typeface="Calibri"/>
                        <a:ea typeface="Calibri"/>
                        <a:cs typeface="Times New Roman"/>
                      </a:endParaRPr>
                    </a:p>
                    <a:p>
                      <a:pPr>
                        <a:lnSpc>
                          <a:spcPct val="107000"/>
                        </a:lnSpc>
                        <a:spcAft>
                          <a:spcPts val="0"/>
                        </a:spcAft>
                      </a:pPr>
                      <a:r>
                        <a:rPr lang="tr-TR" sz="1400" dirty="0">
                          <a:latin typeface="Times New Roman"/>
                          <a:ea typeface="Calibri"/>
                          <a:cs typeface="Times New Roman"/>
                        </a:rPr>
                        <a:t>-</a:t>
                      </a:r>
                      <a:r>
                        <a:rPr lang="tr-TR" sz="1400" dirty="0" err="1">
                          <a:latin typeface="Times New Roman"/>
                          <a:ea typeface="Calibri"/>
                          <a:cs typeface="Times New Roman"/>
                        </a:rPr>
                        <a:t>Vastus</a:t>
                      </a:r>
                      <a:r>
                        <a:rPr lang="tr-TR" sz="1400" dirty="0">
                          <a:latin typeface="Times New Roman"/>
                          <a:ea typeface="Calibri"/>
                          <a:cs typeface="Times New Roman"/>
                        </a:rPr>
                        <a:t> </a:t>
                      </a:r>
                      <a:r>
                        <a:rPr lang="tr-TR" sz="1400" dirty="0" err="1">
                          <a:latin typeface="Times New Roman"/>
                          <a:ea typeface="Calibri"/>
                          <a:cs typeface="Times New Roman"/>
                        </a:rPr>
                        <a:t>lateralis</a:t>
                      </a:r>
                      <a:r>
                        <a:rPr lang="tr-TR" sz="1400" dirty="0">
                          <a:latin typeface="Times New Roman"/>
                          <a:ea typeface="Calibri"/>
                          <a:cs typeface="Times New Roman"/>
                        </a:rPr>
                        <a:t> için: 1.5-2.5 cm</a:t>
                      </a:r>
                      <a:endParaRPr lang="tr-TR" sz="1400" dirty="0">
                        <a:latin typeface="Calibri"/>
                        <a:ea typeface="Calibri"/>
                        <a:cs typeface="Times New Roman"/>
                      </a:endParaRPr>
                    </a:p>
                    <a:p>
                      <a:pPr>
                        <a:lnSpc>
                          <a:spcPct val="107000"/>
                        </a:lnSpc>
                        <a:spcAft>
                          <a:spcPts val="0"/>
                        </a:spcAft>
                      </a:pPr>
                      <a:r>
                        <a:rPr lang="tr-TR" sz="1400" dirty="0">
                          <a:latin typeface="Times New Roman"/>
                          <a:ea typeface="Calibri"/>
                          <a:cs typeface="Times New Roman"/>
                        </a:rPr>
                        <a:t>-</a:t>
                      </a:r>
                      <a:r>
                        <a:rPr lang="tr-TR" sz="1400" dirty="0" err="1">
                          <a:latin typeface="Times New Roman"/>
                          <a:ea typeface="Calibri"/>
                          <a:cs typeface="Times New Roman"/>
                        </a:rPr>
                        <a:t>Deltoid</a:t>
                      </a:r>
                      <a:r>
                        <a:rPr lang="tr-TR" sz="1400" dirty="0">
                          <a:latin typeface="Times New Roman"/>
                          <a:ea typeface="Calibri"/>
                          <a:cs typeface="Times New Roman"/>
                        </a:rPr>
                        <a:t> (çocuk) için: 1.5 cm-3.125 cm</a:t>
                      </a:r>
                      <a:endParaRPr lang="tr-TR" sz="1400" dirty="0">
                        <a:latin typeface="Calibri"/>
                        <a:ea typeface="Calibri"/>
                        <a:cs typeface="Times New Roman"/>
                      </a:endParaRPr>
                    </a:p>
                    <a:p>
                      <a:pPr>
                        <a:lnSpc>
                          <a:spcPct val="107000"/>
                        </a:lnSpc>
                        <a:spcAft>
                          <a:spcPts val="0"/>
                        </a:spcAft>
                      </a:pPr>
                      <a:r>
                        <a:rPr lang="tr-TR" sz="1400" dirty="0">
                          <a:latin typeface="Times New Roman"/>
                          <a:ea typeface="Calibri"/>
                          <a:cs typeface="Times New Roman"/>
                        </a:rPr>
                        <a:t>-</a:t>
                      </a:r>
                      <a:r>
                        <a:rPr lang="tr-TR" sz="1400" dirty="0" err="1">
                          <a:latin typeface="Times New Roman"/>
                          <a:ea typeface="Calibri"/>
                          <a:cs typeface="Times New Roman"/>
                        </a:rPr>
                        <a:t>Deltoid</a:t>
                      </a:r>
                      <a:r>
                        <a:rPr lang="tr-TR" sz="1400" dirty="0">
                          <a:latin typeface="Times New Roman"/>
                          <a:ea typeface="Calibri"/>
                          <a:cs typeface="Times New Roman"/>
                        </a:rPr>
                        <a:t> (Yetişkin) için: 2.5 cm- 3.75 cm</a:t>
                      </a:r>
                      <a:endParaRPr lang="tr-TR" sz="1400" dirty="0">
                        <a:latin typeface="Calibri"/>
                        <a:ea typeface="Calibri"/>
                        <a:cs typeface="Times New Roman"/>
                      </a:endParaRPr>
                    </a:p>
                    <a:p>
                      <a:pPr>
                        <a:lnSpc>
                          <a:spcPct val="107000"/>
                        </a:lnSpc>
                        <a:spcAft>
                          <a:spcPts val="0"/>
                        </a:spcAft>
                      </a:pPr>
                      <a:r>
                        <a:rPr lang="tr-TR" sz="1400" dirty="0">
                          <a:latin typeface="Times New Roman"/>
                          <a:ea typeface="Calibri"/>
                          <a:cs typeface="Times New Roman"/>
                        </a:rPr>
                        <a:t>-</a:t>
                      </a:r>
                      <a:r>
                        <a:rPr lang="tr-TR" sz="1400" dirty="0" err="1">
                          <a:latin typeface="Times New Roman"/>
                          <a:ea typeface="Calibri"/>
                          <a:cs typeface="Times New Roman"/>
                        </a:rPr>
                        <a:t>Ventrogluteal</a:t>
                      </a:r>
                      <a:r>
                        <a:rPr lang="tr-TR" sz="1400" dirty="0">
                          <a:latin typeface="Times New Roman"/>
                          <a:ea typeface="Calibri"/>
                          <a:cs typeface="Times New Roman"/>
                        </a:rPr>
                        <a:t> için: 3.75 cm</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Uygun iğne ve enjektör seçimi, uygulamanın sorunsuz bir şekilde yerine getirilmesi için gereklidir.</a:t>
                      </a:r>
                      <a:endParaRPr lang="tr-TR" sz="1400">
                        <a:latin typeface="Calibri"/>
                        <a:ea typeface="Calibri"/>
                        <a:cs typeface="Times New Roman"/>
                      </a:endParaRPr>
                    </a:p>
                  </a:txBody>
                  <a:tcPr marL="68580" marR="68580" marT="0" marB="0"/>
                </a:tc>
              </a:tr>
              <a:tr h="370840">
                <a:tc>
                  <a:txBody>
                    <a:bodyPr/>
                    <a:lstStyle/>
                    <a:p>
                      <a:pPr>
                        <a:lnSpc>
                          <a:spcPct val="107000"/>
                        </a:lnSpc>
                        <a:spcAft>
                          <a:spcPts val="0"/>
                        </a:spcAft>
                      </a:pPr>
                      <a:r>
                        <a:rPr lang="tr-TR" sz="1400" dirty="0" smtClean="0">
                          <a:latin typeface="Times New Roman"/>
                          <a:ea typeface="Calibri"/>
                          <a:cs typeface="Times New Roman"/>
                        </a:rPr>
                        <a:t>Ampul </a:t>
                      </a:r>
                      <a:r>
                        <a:rPr lang="tr-TR" sz="1400" dirty="0">
                          <a:latin typeface="Times New Roman"/>
                          <a:ea typeface="Calibri"/>
                          <a:cs typeface="Times New Roman"/>
                        </a:rPr>
                        <a:t>ya da </a:t>
                      </a:r>
                      <a:r>
                        <a:rPr lang="tr-TR" sz="1400" dirty="0" err="1">
                          <a:latin typeface="Times New Roman"/>
                          <a:ea typeface="Calibri"/>
                          <a:cs typeface="Times New Roman"/>
                        </a:rPr>
                        <a:t>flakondan</a:t>
                      </a:r>
                      <a:r>
                        <a:rPr lang="tr-TR" sz="1400" dirty="0">
                          <a:latin typeface="Times New Roman"/>
                          <a:ea typeface="Calibri"/>
                          <a:cs typeface="Times New Roman"/>
                        </a:rPr>
                        <a:t> ilaç enjektöre çekilir, ilaç hazırlanır, iğne değiştirilir.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dirty="0">
                          <a:latin typeface="Times New Roman"/>
                          <a:ea typeface="Calibri"/>
                          <a:cs typeface="Times New Roman"/>
                        </a:rPr>
                        <a:t>İğnenin değiştirilmesi, uygulama sırasında dokunun </a:t>
                      </a:r>
                      <a:r>
                        <a:rPr lang="tr-TR" sz="1400" dirty="0" err="1">
                          <a:latin typeface="Times New Roman"/>
                          <a:ea typeface="Calibri"/>
                          <a:cs typeface="Times New Roman"/>
                        </a:rPr>
                        <a:t>travmatize</a:t>
                      </a:r>
                      <a:r>
                        <a:rPr lang="tr-TR" sz="1400" dirty="0">
                          <a:latin typeface="Times New Roman"/>
                          <a:ea typeface="Calibri"/>
                          <a:cs typeface="Times New Roman"/>
                        </a:rPr>
                        <a:t> olmasını önler. </a:t>
                      </a:r>
                      <a:endParaRPr lang="tr-TR" sz="1400" dirty="0">
                        <a:latin typeface="Calibri"/>
                        <a:ea typeface="Calibri"/>
                        <a:cs typeface="Times New Roman"/>
                      </a:endParaRPr>
                    </a:p>
                  </a:txBody>
                  <a:tcPr marL="68580" marR="68580" marT="0" marB="0"/>
                </a:tc>
              </a:tr>
              <a:tr h="370840">
                <a:tc>
                  <a:txBody>
                    <a:bodyPr/>
                    <a:lstStyle/>
                    <a:p>
                      <a:pPr algn="just">
                        <a:lnSpc>
                          <a:spcPct val="107000"/>
                        </a:lnSpc>
                        <a:spcAft>
                          <a:spcPts val="0"/>
                        </a:spcAft>
                      </a:pPr>
                      <a:r>
                        <a:rPr lang="tr-TR" sz="1400" dirty="0" smtClean="0">
                          <a:latin typeface="Times New Roman"/>
                          <a:ea typeface="Calibri"/>
                          <a:cs typeface="Times New Roman"/>
                        </a:rPr>
                        <a:t>İlaç </a:t>
                      </a:r>
                      <a:r>
                        <a:rPr lang="tr-TR" sz="1400" dirty="0">
                          <a:latin typeface="Times New Roman"/>
                          <a:ea typeface="Calibri"/>
                          <a:cs typeface="Times New Roman"/>
                        </a:rPr>
                        <a:t>hazırlama bittikten sonra ilaç etiketleri ve doktor istemi son bir kez daha kontrol edilir.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dirty="0">
                          <a:latin typeface="Times New Roman"/>
                          <a:ea typeface="Calibri"/>
                          <a:cs typeface="Times New Roman"/>
                        </a:rPr>
                        <a:t>Bu üçüncü kontrol aşamasıdır. Bazı kurumlarda son kontrol yatak başında hastanın yanında yapılmaktadır</a:t>
                      </a:r>
                      <a:endParaRPr lang="tr-TR" sz="1400" dirty="0">
                        <a:latin typeface="Calibri"/>
                        <a:ea typeface="Calibri"/>
                        <a:cs typeface="Times New Roman"/>
                      </a:endParaRPr>
                    </a:p>
                  </a:txBody>
                  <a:tcPr marL="68580" marR="68580" marT="0" marB="0"/>
                </a:tc>
              </a:tr>
            </a:tbl>
          </a:graphicData>
        </a:graphic>
      </p:graphicFrame>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Başlık"/>
          <p:cNvSpPr>
            <a:spLocks noGrp="1"/>
          </p:cNvSpPr>
          <p:nvPr>
            <p:ph type="title"/>
          </p:nvPr>
        </p:nvSpPr>
        <p:spPr/>
        <p:txBody>
          <a:bodyPr>
            <a:normAutofit fontScale="90000"/>
          </a:bodyPr>
          <a:lstStyle/>
          <a:p>
            <a:pPr algn="ctr"/>
            <a:r>
              <a:rPr lang="tr-TR" dirty="0" err="1" smtClean="0"/>
              <a:t>İntramusküler</a:t>
            </a:r>
            <a:r>
              <a:rPr lang="tr-TR" altLang="ko-KR" dirty="0" smtClean="0"/>
              <a:t> İlaç Uygulama </a:t>
            </a:r>
            <a:r>
              <a:rPr lang="tr-TR" altLang="ko-KR" b="1" dirty="0" smtClean="0"/>
              <a:t>Basamakları</a:t>
            </a:r>
            <a:endParaRPr lang="tr-TR" dirty="0"/>
          </a:p>
        </p:txBody>
      </p:sp>
      <p:graphicFrame>
        <p:nvGraphicFramePr>
          <p:cNvPr id="7" name="6 İçerik Yer Tutucusu"/>
          <p:cNvGraphicFramePr>
            <a:graphicFrameLocks noGrp="1"/>
          </p:cNvGraphicFramePr>
          <p:nvPr>
            <p:ph idx="1"/>
          </p:nvPr>
        </p:nvGraphicFramePr>
        <p:xfrm>
          <a:off x="457200" y="1600200"/>
          <a:ext cx="8435280" cy="4850766"/>
        </p:xfrm>
        <a:graphic>
          <a:graphicData uri="http://schemas.openxmlformats.org/drawingml/2006/table">
            <a:tbl>
              <a:tblPr firstRow="1" bandRow="1">
                <a:tableStyleId>{5940675A-B579-460E-94D1-54222C63F5DA}</a:tableStyleId>
              </a:tblPr>
              <a:tblGrid>
                <a:gridCol w="4217640"/>
                <a:gridCol w="4217640"/>
              </a:tblGrid>
              <a:tr h="370840">
                <a:tc>
                  <a:txBody>
                    <a:bodyPr/>
                    <a:lstStyle/>
                    <a:p>
                      <a:pPr algn="ctr">
                        <a:lnSpc>
                          <a:spcPct val="107000"/>
                        </a:lnSpc>
                        <a:spcAft>
                          <a:spcPts val="0"/>
                        </a:spcAft>
                      </a:pPr>
                      <a:r>
                        <a:rPr lang="tr-TR" sz="1400" b="1" dirty="0" smtClean="0">
                          <a:latin typeface="Times New Roman" pitchFamily="18" charset="0"/>
                          <a:ea typeface="Calibri"/>
                          <a:cs typeface="Times New Roman" pitchFamily="18" charset="0"/>
                        </a:rPr>
                        <a:t>UYGULAMA BASAMAKLARI</a:t>
                      </a:r>
                      <a:endParaRPr lang="tr-TR" sz="1400" dirty="0">
                        <a:latin typeface="Times New Roman" pitchFamily="18" charset="0"/>
                        <a:ea typeface="Calibri"/>
                        <a:cs typeface="Times New Roman" pitchFamily="18" charset="0"/>
                      </a:endParaRPr>
                    </a:p>
                  </a:txBody>
                  <a:tcPr marL="68580" marR="68580" marT="0" marB="0"/>
                </a:tc>
                <a:tc>
                  <a:txBody>
                    <a:bodyPr/>
                    <a:lstStyle/>
                    <a:p>
                      <a:pPr algn="ctr">
                        <a:lnSpc>
                          <a:spcPct val="107000"/>
                        </a:lnSpc>
                        <a:spcAft>
                          <a:spcPts val="0"/>
                        </a:spcAft>
                      </a:pPr>
                      <a:r>
                        <a:rPr lang="tr-TR" sz="1400" b="1" dirty="0" smtClean="0">
                          <a:latin typeface="Times New Roman" pitchFamily="18" charset="0"/>
                          <a:ea typeface="Calibri"/>
                          <a:cs typeface="Times New Roman" pitchFamily="18" charset="0"/>
                        </a:rPr>
                        <a:t>GEREKÇE </a:t>
                      </a:r>
                      <a:endParaRPr lang="tr-TR" sz="1400" dirty="0">
                        <a:latin typeface="Times New Roman" pitchFamily="18" charset="0"/>
                        <a:ea typeface="Calibri"/>
                        <a:cs typeface="Times New Roman" pitchFamily="18" charset="0"/>
                      </a:endParaRPr>
                    </a:p>
                  </a:txBody>
                  <a:tcPr marL="68580" marR="68580" marT="0" marB="0"/>
                </a:tc>
              </a:tr>
              <a:tr h="370840">
                <a:tc>
                  <a:txBody>
                    <a:bodyPr/>
                    <a:lstStyle/>
                    <a:p>
                      <a:pPr algn="just">
                        <a:lnSpc>
                          <a:spcPct val="107000"/>
                        </a:lnSpc>
                        <a:spcAft>
                          <a:spcPts val="0"/>
                        </a:spcAft>
                      </a:pPr>
                      <a:r>
                        <a:rPr lang="tr-TR" sz="1400" dirty="0" smtClean="0">
                          <a:latin typeface="Times New Roman"/>
                          <a:ea typeface="Calibri"/>
                          <a:cs typeface="Times New Roman"/>
                        </a:rPr>
                        <a:t>El </a:t>
                      </a:r>
                      <a:r>
                        <a:rPr lang="tr-TR" sz="1400" dirty="0">
                          <a:latin typeface="Times New Roman"/>
                          <a:ea typeface="Calibri"/>
                          <a:cs typeface="Times New Roman"/>
                        </a:rPr>
                        <a:t>hijyeni sağlanır, eldiven giyilir.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Mikroorganizmaların yayılmasını önler.</a:t>
                      </a:r>
                      <a:endParaRPr lang="tr-TR" sz="1400">
                        <a:latin typeface="Calibri"/>
                        <a:ea typeface="Calibri"/>
                        <a:cs typeface="Times New Roman"/>
                      </a:endParaRPr>
                    </a:p>
                  </a:txBody>
                  <a:tcPr marL="68580" marR="68580" marT="0" marB="0"/>
                </a:tc>
              </a:tr>
              <a:tr h="370840">
                <a:tc>
                  <a:txBody>
                    <a:bodyPr/>
                    <a:lstStyle/>
                    <a:p>
                      <a:pPr algn="just">
                        <a:lnSpc>
                          <a:spcPct val="107000"/>
                        </a:lnSpc>
                        <a:spcAft>
                          <a:spcPts val="0"/>
                        </a:spcAft>
                      </a:pPr>
                      <a:r>
                        <a:rPr lang="tr-TR" sz="1400" dirty="0" smtClean="0">
                          <a:latin typeface="Times New Roman"/>
                          <a:ea typeface="Calibri"/>
                          <a:cs typeface="Times New Roman"/>
                        </a:rPr>
                        <a:t>Tedavi </a:t>
                      </a:r>
                      <a:r>
                        <a:rPr lang="tr-TR" sz="1400" dirty="0">
                          <a:latin typeface="Times New Roman"/>
                          <a:ea typeface="Calibri"/>
                          <a:cs typeface="Times New Roman"/>
                        </a:rPr>
                        <a:t>odasından ayrılmadan önce ilaçların bulunduğu dolap/çekmece kilitlenir.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dirty="0">
                          <a:latin typeface="Times New Roman"/>
                          <a:ea typeface="Calibri"/>
                          <a:cs typeface="Times New Roman"/>
                        </a:rPr>
                        <a:t>İlaçların güvenliğinin sağlanması için gereklidir.</a:t>
                      </a:r>
                      <a:endParaRPr lang="tr-TR" sz="1400" dirty="0">
                        <a:latin typeface="Calibri"/>
                        <a:ea typeface="Calibri"/>
                        <a:cs typeface="Times New Roman"/>
                      </a:endParaRPr>
                    </a:p>
                  </a:txBody>
                  <a:tcPr marL="68580" marR="68580" marT="0" marB="0"/>
                </a:tc>
              </a:tr>
              <a:tr h="370840">
                <a:tc>
                  <a:txBody>
                    <a:bodyPr/>
                    <a:lstStyle/>
                    <a:p>
                      <a:pPr algn="just">
                        <a:lnSpc>
                          <a:spcPct val="107000"/>
                        </a:lnSpc>
                        <a:spcAft>
                          <a:spcPts val="0"/>
                        </a:spcAft>
                      </a:pPr>
                      <a:r>
                        <a:rPr lang="tr-TR" sz="1400" dirty="0" smtClean="0">
                          <a:latin typeface="Times New Roman"/>
                          <a:ea typeface="Calibri"/>
                          <a:cs typeface="Times New Roman"/>
                        </a:rPr>
                        <a:t>Hasta </a:t>
                      </a:r>
                      <a:r>
                        <a:rPr lang="tr-TR" sz="1400" dirty="0">
                          <a:latin typeface="Times New Roman"/>
                          <a:ea typeface="Calibri"/>
                          <a:cs typeface="Times New Roman"/>
                        </a:rPr>
                        <a:t>odasına ilaç tepsisiyle gidilir, tepsi görme alanında olacak şekilde yerleştirilir, el hijyeni sağlanır, eldiven giyilir.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dirty="0">
                          <a:latin typeface="Times New Roman"/>
                          <a:ea typeface="Calibri"/>
                          <a:cs typeface="Times New Roman"/>
                        </a:rPr>
                        <a:t>İlaç tepsisinin görme alanına yerleştirilmesi, kazara ya da kasti olarak ilaçların karıştırılmasını önler. El </a:t>
                      </a:r>
                      <a:r>
                        <a:rPr lang="tr-TR" sz="1400" dirty="0" err="1">
                          <a:latin typeface="Times New Roman"/>
                          <a:ea typeface="Calibri"/>
                          <a:cs typeface="Times New Roman"/>
                        </a:rPr>
                        <a:t>hilyeninin</a:t>
                      </a:r>
                      <a:r>
                        <a:rPr lang="tr-TR" sz="1400" dirty="0">
                          <a:latin typeface="Times New Roman"/>
                          <a:ea typeface="Calibri"/>
                          <a:cs typeface="Times New Roman"/>
                        </a:rPr>
                        <a:t> sağlanması mikroorganizmaların yayılmasını önler.</a:t>
                      </a:r>
                      <a:endParaRPr lang="tr-TR" sz="1400" dirty="0">
                        <a:latin typeface="Calibri"/>
                        <a:ea typeface="Calibri"/>
                        <a:cs typeface="Times New Roman"/>
                      </a:endParaRPr>
                    </a:p>
                  </a:txBody>
                  <a:tcPr marL="68580" marR="68580" marT="0" marB="0"/>
                </a:tc>
              </a:tr>
              <a:tr h="370840">
                <a:tc>
                  <a:txBody>
                    <a:bodyPr/>
                    <a:lstStyle/>
                    <a:p>
                      <a:pPr algn="just">
                        <a:lnSpc>
                          <a:spcPct val="107000"/>
                        </a:lnSpc>
                        <a:spcAft>
                          <a:spcPts val="0"/>
                        </a:spcAft>
                      </a:pPr>
                      <a:r>
                        <a:rPr lang="tr-TR" sz="1400" dirty="0" smtClean="0">
                          <a:latin typeface="Times New Roman"/>
                          <a:ea typeface="Calibri"/>
                          <a:cs typeface="Times New Roman"/>
                        </a:rPr>
                        <a:t>Hastanın </a:t>
                      </a:r>
                      <a:r>
                        <a:rPr lang="tr-TR" sz="1400" dirty="0">
                          <a:latin typeface="Times New Roman"/>
                          <a:ea typeface="Calibri"/>
                          <a:cs typeface="Times New Roman"/>
                        </a:rPr>
                        <a:t>kimliği doğrulanır, istem ve hasta kayıtları karşılaştırılır.</a:t>
                      </a:r>
                      <a:endParaRPr lang="tr-TR" sz="1400" dirty="0">
                        <a:latin typeface="Calibri"/>
                        <a:ea typeface="Calibri"/>
                        <a:cs typeface="Times New Roman"/>
                      </a:endParaRPr>
                    </a:p>
                    <a:p>
                      <a:pPr algn="just">
                        <a:lnSpc>
                          <a:spcPct val="107000"/>
                        </a:lnSpc>
                        <a:spcAft>
                          <a:spcPts val="0"/>
                        </a:spcAft>
                      </a:pPr>
                      <a:r>
                        <a:rPr lang="tr-TR" sz="1400" dirty="0">
                          <a:latin typeface="Times New Roman"/>
                          <a:ea typeface="Calibri"/>
                          <a:cs typeface="Times New Roman"/>
                        </a:rPr>
                        <a:t>-Hastanın adı soyadı, protokol numarası kol bandından kontrol edilir.</a:t>
                      </a:r>
                      <a:endParaRPr lang="tr-TR" sz="1400" dirty="0">
                        <a:latin typeface="Calibri"/>
                        <a:ea typeface="Calibri"/>
                        <a:cs typeface="Times New Roman"/>
                      </a:endParaRPr>
                    </a:p>
                    <a:p>
                      <a:pPr algn="just">
                        <a:lnSpc>
                          <a:spcPct val="107000"/>
                        </a:lnSpc>
                        <a:spcAft>
                          <a:spcPts val="0"/>
                        </a:spcAft>
                      </a:pPr>
                      <a:r>
                        <a:rPr lang="tr-TR" sz="1400" dirty="0">
                          <a:latin typeface="Times New Roman"/>
                          <a:ea typeface="Calibri"/>
                          <a:cs typeface="Times New Roman"/>
                        </a:rPr>
                        <a:t>-Hastadan adı soyadı, doğum tarihi söylenmesi istenir.</a:t>
                      </a:r>
                      <a:endParaRPr lang="tr-TR" sz="1400" dirty="0">
                        <a:latin typeface="Calibri"/>
                        <a:ea typeface="Calibri"/>
                        <a:cs typeface="Times New Roman"/>
                      </a:endParaRPr>
                    </a:p>
                    <a:p>
                      <a:pPr algn="just">
                        <a:lnSpc>
                          <a:spcPct val="107000"/>
                        </a:lnSpc>
                        <a:spcAft>
                          <a:spcPts val="0"/>
                        </a:spcAft>
                      </a:pPr>
                      <a:r>
                        <a:rPr lang="tr-TR" sz="1400" dirty="0">
                          <a:latin typeface="Times New Roman"/>
                          <a:ea typeface="Calibri"/>
                          <a:cs typeface="Times New Roman"/>
                        </a:rPr>
                        <a:t>-Hasta kendini ifade edemiyor ise ikinci bir sağlık personelinden yardım istenir.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dirty="0">
                          <a:latin typeface="Times New Roman"/>
                          <a:ea typeface="Calibri"/>
                          <a:cs typeface="Times New Roman"/>
                        </a:rPr>
                        <a:t>Hastanın kimliğinin doğrulanması, doğru hastaya doğru ilaç uygulaması için gereklidir.</a:t>
                      </a:r>
                      <a:endParaRPr lang="tr-TR" sz="1400" dirty="0">
                        <a:latin typeface="Calibri"/>
                        <a:ea typeface="Calibri"/>
                        <a:cs typeface="Times New Roman"/>
                      </a:endParaRPr>
                    </a:p>
                  </a:txBody>
                  <a:tcPr marL="68580" marR="68580" marT="0" marB="0"/>
                </a:tc>
              </a:tr>
              <a:tr h="370840">
                <a:tc>
                  <a:txBody>
                    <a:bodyPr/>
                    <a:lstStyle/>
                    <a:p>
                      <a:pPr algn="just">
                        <a:lnSpc>
                          <a:spcPct val="107000"/>
                        </a:lnSpc>
                        <a:spcAft>
                          <a:spcPts val="0"/>
                        </a:spcAft>
                      </a:pPr>
                      <a:r>
                        <a:rPr lang="tr-TR" sz="1400" dirty="0">
                          <a:latin typeface="Times New Roman"/>
                          <a:ea typeface="Calibri"/>
                          <a:cs typeface="Times New Roman"/>
                        </a:rPr>
                        <a:t>Odanın kapısı kapatılır ya da yatak kenarındaki perde çekilir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dirty="0">
                          <a:latin typeface="Times New Roman"/>
                          <a:ea typeface="Calibri"/>
                          <a:cs typeface="Times New Roman"/>
                        </a:rPr>
                        <a:t>Hasta mahremiyeti sağlanır.</a:t>
                      </a:r>
                      <a:endParaRPr lang="tr-TR" sz="1400" dirty="0">
                        <a:latin typeface="Calibri"/>
                        <a:ea typeface="Calibri"/>
                        <a:cs typeface="Times New Roman"/>
                      </a:endParaRPr>
                    </a:p>
                  </a:txBody>
                  <a:tcPr marL="68580" marR="68580" marT="0" marB="0"/>
                </a:tc>
              </a:tr>
              <a:tr h="370840">
                <a:tc>
                  <a:txBody>
                    <a:bodyPr/>
                    <a:lstStyle/>
                    <a:p>
                      <a:pPr algn="just">
                        <a:lnSpc>
                          <a:spcPct val="107000"/>
                        </a:lnSpc>
                        <a:spcAft>
                          <a:spcPts val="0"/>
                        </a:spcAft>
                      </a:pPr>
                      <a:r>
                        <a:rPr lang="tr-TR" sz="1400" dirty="0" smtClean="0">
                          <a:latin typeface="Times New Roman"/>
                          <a:ea typeface="Calibri"/>
                          <a:cs typeface="Times New Roman"/>
                        </a:rPr>
                        <a:t>İlaç </a:t>
                      </a:r>
                      <a:r>
                        <a:rPr lang="tr-TR" sz="1400" dirty="0">
                          <a:latin typeface="Times New Roman"/>
                          <a:ea typeface="Calibri"/>
                          <a:cs typeface="Times New Roman"/>
                        </a:rPr>
                        <a:t>uygulamadan önce hastanın alerji durumu kontrol edilir, yapılacak işlem, neden yapıldığı, gelişebilecek komplikasyonlar hakkında hastaya bilgi verilir. </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dirty="0">
                          <a:latin typeface="Times New Roman"/>
                          <a:ea typeface="Calibri"/>
                          <a:cs typeface="Times New Roman"/>
                        </a:rPr>
                        <a:t>Alerji durumunun kontrolü, ilaç uygulama öncesi istenmeyen olayların yaşanmasını önleme açısından önemlidir. Hastaya bilgi verme, hastanın </a:t>
                      </a:r>
                      <a:r>
                        <a:rPr lang="tr-TR" sz="1400" dirty="0" err="1">
                          <a:latin typeface="Times New Roman"/>
                          <a:ea typeface="Calibri"/>
                          <a:cs typeface="Times New Roman"/>
                        </a:rPr>
                        <a:t>anksiyetesinin</a:t>
                      </a:r>
                      <a:r>
                        <a:rPr lang="tr-TR" sz="1400" dirty="0">
                          <a:latin typeface="Times New Roman"/>
                          <a:ea typeface="Calibri"/>
                          <a:cs typeface="Times New Roman"/>
                        </a:rPr>
                        <a:t> azaltılması ve işbirliğinin sağlanması için gereklidir.</a:t>
                      </a:r>
                      <a:endParaRPr lang="tr-TR" sz="1400" dirty="0">
                        <a:latin typeface="Calibri"/>
                        <a:ea typeface="Calibri"/>
                        <a:cs typeface="Times New Roman"/>
                      </a:endParaRPr>
                    </a:p>
                  </a:txBody>
                  <a:tcPr marL="68580" marR="68580" marT="0" marB="0"/>
                </a:tc>
              </a:tr>
            </a:tbl>
          </a:graphicData>
        </a:graphic>
      </p:graphicFrame>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Başlık"/>
          <p:cNvSpPr>
            <a:spLocks noGrp="1"/>
          </p:cNvSpPr>
          <p:nvPr>
            <p:ph type="title"/>
          </p:nvPr>
        </p:nvSpPr>
        <p:spPr>
          <a:xfrm>
            <a:off x="467544" y="188640"/>
            <a:ext cx="8229600" cy="994122"/>
          </a:xfrm>
        </p:spPr>
        <p:txBody>
          <a:bodyPr>
            <a:normAutofit fontScale="90000"/>
          </a:bodyPr>
          <a:lstStyle/>
          <a:p>
            <a:pPr algn="ctr"/>
            <a:r>
              <a:rPr lang="tr-TR" dirty="0" err="1" smtClean="0"/>
              <a:t>İntramusküler</a:t>
            </a:r>
            <a:r>
              <a:rPr lang="tr-TR" altLang="ko-KR" dirty="0" smtClean="0"/>
              <a:t> İlaç Uygulama </a:t>
            </a:r>
            <a:r>
              <a:rPr lang="tr-TR" altLang="ko-KR" b="1" dirty="0" smtClean="0"/>
              <a:t>Basamakları</a:t>
            </a:r>
            <a:endParaRPr lang="tr-TR" dirty="0"/>
          </a:p>
        </p:txBody>
      </p:sp>
      <p:graphicFrame>
        <p:nvGraphicFramePr>
          <p:cNvPr id="7" name="6 İçerik Yer Tutucusu"/>
          <p:cNvGraphicFramePr>
            <a:graphicFrameLocks noGrp="1"/>
          </p:cNvGraphicFramePr>
          <p:nvPr>
            <p:ph idx="1"/>
          </p:nvPr>
        </p:nvGraphicFramePr>
        <p:xfrm>
          <a:off x="251520" y="1412776"/>
          <a:ext cx="8568952" cy="4985440"/>
        </p:xfrm>
        <a:graphic>
          <a:graphicData uri="http://schemas.openxmlformats.org/drawingml/2006/table">
            <a:tbl>
              <a:tblPr firstRow="1" bandRow="1">
                <a:tableStyleId>{5940675A-B579-460E-94D1-54222C63F5DA}</a:tableStyleId>
              </a:tblPr>
              <a:tblGrid>
                <a:gridCol w="4284476"/>
                <a:gridCol w="4284476"/>
              </a:tblGrid>
              <a:tr h="370840">
                <a:tc>
                  <a:txBody>
                    <a:bodyPr/>
                    <a:lstStyle/>
                    <a:p>
                      <a:pPr algn="ctr">
                        <a:lnSpc>
                          <a:spcPct val="107000"/>
                        </a:lnSpc>
                        <a:spcAft>
                          <a:spcPts val="0"/>
                        </a:spcAft>
                      </a:pPr>
                      <a:r>
                        <a:rPr lang="tr-TR" sz="1400" b="1" dirty="0" smtClean="0">
                          <a:latin typeface="Times New Roman" pitchFamily="18" charset="0"/>
                          <a:ea typeface="Calibri"/>
                          <a:cs typeface="Times New Roman" pitchFamily="18" charset="0"/>
                        </a:rPr>
                        <a:t>UYGULAMA BASAMAKLARI</a:t>
                      </a:r>
                      <a:endParaRPr lang="tr-TR" sz="1400" dirty="0">
                        <a:latin typeface="Times New Roman" pitchFamily="18" charset="0"/>
                        <a:ea typeface="Calibri"/>
                        <a:cs typeface="Times New Roman" pitchFamily="18" charset="0"/>
                      </a:endParaRPr>
                    </a:p>
                  </a:txBody>
                  <a:tcPr marL="68580" marR="68580" marT="0" marB="0"/>
                </a:tc>
                <a:tc>
                  <a:txBody>
                    <a:bodyPr/>
                    <a:lstStyle/>
                    <a:p>
                      <a:pPr algn="ctr">
                        <a:lnSpc>
                          <a:spcPct val="107000"/>
                        </a:lnSpc>
                        <a:spcAft>
                          <a:spcPts val="0"/>
                        </a:spcAft>
                      </a:pPr>
                      <a:r>
                        <a:rPr lang="tr-TR" sz="1400" b="1" dirty="0" smtClean="0">
                          <a:latin typeface="Times New Roman" pitchFamily="18" charset="0"/>
                          <a:ea typeface="Calibri"/>
                          <a:cs typeface="Times New Roman" pitchFamily="18" charset="0"/>
                        </a:rPr>
                        <a:t>GEREKÇE </a:t>
                      </a:r>
                      <a:endParaRPr lang="tr-TR" sz="1400" dirty="0">
                        <a:latin typeface="Times New Roman" pitchFamily="18" charset="0"/>
                        <a:ea typeface="Calibri"/>
                        <a:cs typeface="Times New Roman" pitchFamily="18" charset="0"/>
                      </a:endParaRPr>
                    </a:p>
                  </a:txBody>
                  <a:tcPr marL="68580" marR="68580" marT="0" marB="0"/>
                </a:tc>
              </a:tr>
              <a:tr h="277232">
                <a:tc>
                  <a:txBody>
                    <a:bodyPr/>
                    <a:lstStyle/>
                    <a:p>
                      <a:pPr>
                        <a:lnSpc>
                          <a:spcPct val="107000"/>
                        </a:lnSpc>
                        <a:spcAft>
                          <a:spcPts val="0"/>
                        </a:spcAft>
                      </a:pPr>
                      <a:r>
                        <a:rPr lang="tr-TR" sz="1400" dirty="0" smtClean="0">
                          <a:latin typeface="Times New Roman"/>
                          <a:ea typeface="Calibri"/>
                          <a:cs typeface="Times New Roman"/>
                        </a:rPr>
                        <a:t>El </a:t>
                      </a:r>
                      <a:r>
                        <a:rPr lang="tr-TR" sz="1400" dirty="0">
                          <a:latin typeface="Times New Roman"/>
                          <a:ea typeface="Calibri"/>
                          <a:cs typeface="Times New Roman"/>
                        </a:rPr>
                        <a:t>hijyeni sağlanır ve eldiven giyilir.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Mikroorganizmaların yayılmasını önler.</a:t>
                      </a:r>
                      <a:endParaRPr lang="tr-TR" sz="1400">
                        <a:latin typeface="Calibri"/>
                        <a:ea typeface="Calibri"/>
                        <a:cs typeface="Times New Roman"/>
                      </a:endParaRPr>
                    </a:p>
                  </a:txBody>
                  <a:tcPr marL="68580" marR="68580" marT="0" marB="0"/>
                </a:tc>
              </a:tr>
              <a:tr h="370840">
                <a:tc>
                  <a:txBody>
                    <a:bodyPr/>
                    <a:lstStyle/>
                    <a:p>
                      <a:pPr>
                        <a:lnSpc>
                          <a:spcPct val="107000"/>
                        </a:lnSpc>
                        <a:spcAft>
                          <a:spcPts val="0"/>
                        </a:spcAft>
                      </a:pPr>
                      <a:r>
                        <a:rPr lang="tr-TR" sz="1400" dirty="0" smtClean="0">
                          <a:latin typeface="Times New Roman"/>
                          <a:ea typeface="Calibri"/>
                          <a:cs typeface="Times New Roman"/>
                        </a:rPr>
                        <a:t>Enjeksiyon </a:t>
                      </a:r>
                      <a:r>
                        <a:rPr lang="tr-TR" sz="1400" dirty="0">
                          <a:latin typeface="Times New Roman"/>
                          <a:ea typeface="Calibri"/>
                          <a:cs typeface="Times New Roman"/>
                        </a:rPr>
                        <a:t>için uygun bölge seçilir:</a:t>
                      </a:r>
                      <a:endParaRPr lang="tr-TR" sz="1400" dirty="0">
                        <a:latin typeface="Calibri"/>
                        <a:ea typeface="Calibri"/>
                        <a:cs typeface="Times New Roman"/>
                      </a:endParaRPr>
                    </a:p>
                    <a:p>
                      <a:pPr>
                        <a:lnSpc>
                          <a:spcPct val="107000"/>
                        </a:lnSpc>
                        <a:spcAft>
                          <a:spcPts val="0"/>
                        </a:spcAft>
                      </a:pPr>
                      <a:r>
                        <a:rPr lang="tr-TR" sz="1400" dirty="0">
                          <a:latin typeface="Times New Roman"/>
                          <a:ea typeface="Calibri"/>
                          <a:cs typeface="Times New Roman"/>
                        </a:rPr>
                        <a:t>-</a:t>
                      </a:r>
                      <a:r>
                        <a:rPr lang="tr-TR" sz="1400" dirty="0" err="1">
                          <a:latin typeface="Times New Roman"/>
                          <a:ea typeface="Calibri"/>
                          <a:cs typeface="Times New Roman"/>
                        </a:rPr>
                        <a:t>Ventroglutal</a:t>
                      </a:r>
                      <a:r>
                        <a:rPr lang="tr-TR" sz="1400" dirty="0">
                          <a:latin typeface="Times New Roman"/>
                          <a:ea typeface="Calibri"/>
                          <a:cs typeface="Times New Roman"/>
                        </a:rPr>
                        <a:t> bölge: el ayası büyük </a:t>
                      </a:r>
                      <a:r>
                        <a:rPr lang="tr-TR" sz="1400" dirty="0" err="1">
                          <a:latin typeface="Times New Roman"/>
                          <a:ea typeface="Calibri"/>
                          <a:cs typeface="Times New Roman"/>
                        </a:rPr>
                        <a:t>torakantere</a:t>
                      </a:r>
                      <a:r>
                        <a:rPr lang="tr-TR" sz="1400" dirty="0">
                          <a:latin typeface="Times New Roman"/>
                          <a:ea typeface="Calibri"/>
                          <a:cs typeface="Times New Roman"/>
                        </a:rPr>
                        <a:t> yerleştirilerek ve işaret parmağı </a:t>
                      </a:r>
                      <a:r>
                        <a:rPr lang="tr-TR" sz="1400" dirty="0" err="1">
                          <a:latin typeface="Times New Roman"/>
                          <a:ea typeface="Calibri"/>
                          <a:cs typeface="Times New Roman"/>
                        </a:rPr>
                        <a:t>anterior</a:t>
                      </a:r>
                      <a:r>
                        <a:rPr lang="tr-TR" sz="1400" dirty="0">
                          <a:latin typeface="Times New Roman"/>
                          <a:ea typeface="Calibri"/>
                          <a:cs typeface="Times New Roman"/>
                        </a:rPr>
                        <a:t> </a:t>
                      </a:r>
                      <a:r>
                        <a:rPr lang="tr-TR" sz="1400" dirty="0" err="1">
                          <a:latin typeface="Times New Roman"/>
                          <a:ea typeface="Calibri"/>
                          <a:cs typeface="Times New Roman"/>
                        </a:rPr>
                        <a:t>superior</a:t>
                      </a:r>
                      <a:r>
                        <a:rPr lang="tr-TR" sz="1400" dirty="0">
                          <a:latin typeface="Times New Roman"/>
                          <a:ea typeface="Calibri"/>
                          <a:cs typeface="Times New Roman"/>
                        </a:rPr>
                        <a:t> </a:t>
                      </a:r>
                      <a:r>
                        <a:rPr lang="tr-TR" sz="1400" dirty="0" err="1">
                          <a:latin typeface="Times New Roman"/>
                          <a:ea typeface="Calibri"/>
                          <a:cs typeface="Times New Roman"/>
                        </a:rPr>
                        <a:t>iliak</a:t>
                      </a:r>
                      <a:r>
                        <a:rPr lang="tr-TR" sz="1400" dirty="0">
                          <a:latin typeface="Times New Roman"/>
                          <a:ea typeface="Calibri"/>
                          <a:cs typeface="Times New Roman"/>
                        </a:rPr>
                        <a:t> çıkıntıya doğru koyularak belirlenir.</a:t>
                      </a:r>
                      <a:endParaRPr lang="tr-TR" sz="1400" dirty="0">
                        <a:latin typeface="Calibri"/>
                        <a:ea typeface="Calibri"/>
                        <a:cs typeface="Times New Roman"/>
                      </a:endParaRPr>
                    </a:p>
                    <a:p>
                      <a:pPr>
                        <a:lnSpc>
                          <a:spcPct val="107000"/>
                        </a:lnSpc>
                        <a:spcAft>
                          <a:spcPts val="0"/>
                        </a:spcAft>
                      </a:pPr>
                      <a:r>
                        <a:rPr lang="tr-TR" sz="1400" dirty="0">
                          <a:latin typeface="Times New Roman"/>
                          <a:ea typeface="Calibri"/>
                          <a:cs typeface="Times New Roman"/>
                        </a:rPr>
                        <a:t>-</a:t>
                      </a:r>
                      <a:r>
                        <a:rPr lang="tr-TR" sz="1400" dirty="0" err="1">
                          <a:latin typeface="Times New Roman"/>
                          <a:ea typeface="Calibri"/>
                          <a:cs typeface="Times New Roman"/>
                        </a:rPr>
                        <a:t>Vastus</a:t>
                      </a:r>
                      <a:r>
                        <a:rPr lang="tr-TR" sz="1400" dirty="0">
                          <a:latin typeface="Times New Roman"/>
                          <a:ea typeface="Calibri"/>
                          <a:cs typeface="Times New Roman"/>
                        </a:rPr>
                        <a:t> </a:t>
                      </a:r>
                      <a:r>
                        <a:rPr lang="tr-TR" sz="1400" dirty="0" err="1">
                          <a:latin typeface="Times New Roman"/>
                          <a:ea typeface="Calibri"/>
                          <a:cs typeface="Times New Roman"/>
                        </a:rPr>
                        <a:t>Lateralis</a:t>
                      </a:r>
                      <a:r>
                        <a:rPr lang="tr-TR" sz="1400" dirty="0">
                          <a:latin typeface="Times New Roman"/>
                          <a:ea typeface="Calibri"/>
                          <a:cs typeface="Times New Roman"/>
                        </a:rPr>
                        <a:t>: Uyluk yatay ve dikey olarak üçe bölünerek belirlenir.</a:t>
                      </a:r>
                      <a:endParaRPr lang="tr-TR" sz="1400" dirty="0">
                        <a:latin typeface="Calibri"/>
                        <a:ea typeface="Calibri"/>
                        <a:cs typeface="Times New Roman"/>
                      </a:endParaRPr>
                    </a:p>
                    <a:p>
                      <a:pPr>
                        <a:lnSpc>
                          <a:spcPct val="107000"/>
                        </a:lnSpc>
                        <a:spcAft>
                          <a:spcPts val="0"/>
                        </a:spcAft>
                      </a:pPr>
                      <a:r>
                        <a:rPr lang="tr-TR" sz="1400" dirty="0">
                          <a:latin typeface="Times New Roman"/>
                          <a:ea typeface="Calibri"/>
                          <a:cs typeface="Times New Roman"/>
                        </a:rPr>
                        <a:t>-</a:t>
                      </a:r>
                      <a:r>
                        <a:rPr lang="tr-TR" sz="1400" dirty="0" err="1">
                          <a:latin typeface="Times New Roman"/>
                          <a:ea typeface="Calibri"/>
                          <a:cs typeface="Times New Roman"/>
                        </a:rPr>
                        <a:t>Deltoid</a:t>
                      </a:r>
                      <a:r>
                        <a:rPr lang="tr-TR" sz="1400" dirty="0">
                          <a:latin typeface="Times New Roman"/>
                          <a:ea typeface="Calibri"/>
                          <a:cs typeface="Times New Roman"/>
                        </a:rPr>
                        <a:t>: Omuz çıkıntısının alt ucu </a:t>
                      </a:r>
                      <a:r>
                        <a:rPr lang="tr-TR" sz="1400" dirty="0" err="1">
                          <a:latin typeface="Times New Roman"/>
                          <a:ea typeface="Calibri"/>
                          <a:cs typeface="Times New Roman"/>
                        </a:rPr>
                        <a:t>palpe</a:t>
                      </a:r>
                      <a:r>
                        <a:rPr lang="tr-TR" sz="1400" dirty="0">
                          <a:latin typeface="Times New Roman"/>
                          <a:ea typeface="Calibri"/>
                          <a:cs typeface="Times New Roman"/>
                        </a:rPr>
                        <a:t> edilerek bulunur.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Uygun bölge seçimi yaralanmayı önler.</a:t>
                      </a:r>
                      <a:endParaRPr lang="tr-TR" sz="1400">
                        <a:latin typeface="Calibri"/>
                        <a:ea typeface="Calibri"/>
                        <a:cs typeface="Times New Roman"/>
                      </a:endParaRPr>
                    </a:p>
                  </a:txBody>
                  <a:tcPr marL="68580" marR="68580" marT="0" marB="0"/>
                </a:tc>
              </a:tr>
              <a:tr h="370840">
                <a:tc>
                  <a:txBody>
                    <a:bodyPr/>
                    <a:lstStyle/>
                    <a:p>
                      <a:pPr>
                        <a:lnSpc>
                          <a:spcPct val="107000"/>
                        </a:lnSpc>
                        <a:spcAft>
                          <a:spcPts val="0"/>
                        </a:spcAft>
                      </a:pPr>
                      <a:r>
                        <a:rPr lang="tr-TR" sz="1400" dirty="0" smtClean="0">
                          <a:latin typeface="Times New Roman"/>
                          <a:ea typeface="Calibri"/>
                          <a:cs typeface="Times New Roman"/>
                        </a:rPr>
                        <a:t>Hastaya </a:t>
                      </a:r>
                      <a:r>
                        <a:rPr lang="tr-TR" sz="1400" dirty="0">
                          <a:latin typeface="Times New Roman"/>
                          <a:ea typeface="Calibri"/>
                          <a:cs typeface="Times New Roman"/>
                        </a:rPr>
                        <a:t>uygun pozisyon verilir:</a:t>
                      </a:r>
                      <a:endParaRPr lang="tr-TR" sz="1400" dirty="0">
                        <a:latin typeface="Calibri"/>
                        <a:ea typeface="Calibri"/>
                        <a:cs typeface="Times New Roman"/>
                      </a:endParaRPr>
                    </a:p>
                    <a:p>
                      <a:pPr>
                        <a:lnSpc>
                          <a:spcPct val="107000"/>
                        </a:lnSpc>
                        <a:spcAft>
                          <a:spcPts val="0"/>
                        </a:spcAft>
                      </a:pPr>
                      <a:r>
                        <a:rPr lang="tr-TR" sz="1400" dirty="0" err="1">
                          <a:latin typeface="Times New Roman"/>
                          <a:ea typeface="Calibri"/>
                          <a:cs typeface="Times New Roman"/>
                        </a:rPr>
                        <a:t>Deltoid</a:t>
                      </a:r>
                      <a:r>
                        <a:rPr lang="tr-TR" sz="1400" dirty="0">
                          <a:latin typeface="Times New Roman"/>
                          <a:ea typeface="Calibri"/>
                          <a:cs typeface="Times New Roman"/>
                        </a:rPr>
                        <a:t> için: Hasta oturabilir, ayakta durabilir, çocuk hasta ise ebeveyninin kucağında oturabilir.</a:t>
                      </a:r>
                      <a:endParaRPr lang="tr-TR" sz="1400" dirty="0">
                        <a:latin typeface="Calibri"/>
                        <a:ea typeface="Calibri"/>
                        <a:cs typeface="Times New Roman"/>
                      </a:endParaRPr>
                    </a:p>
                    <a:p>
                      <a:pPr>
                        <a:lnSpc>
                          <a:spcPct val="107000"/>
                        </a:lnSpc>
                        <a:spcAft>
                          <a:spcPts val="0"/>
                        </a:spcAft>
                      </a:pPr>
                      <a:r>
                        <a:rPr lang="tr-TR" sz="1400" dirty="0" err="1">
                          <a:latin typeface="Times New Roman"/>
                          <a:ea typeface="Calibri"/>
                          <a:cs typeface="Times New Roman"/>
                        </a:rPr>
                        <a:t>Ventrogluteal</a:t>
                      </a:r>
                      <a:r>
                        <a:rPr lang="tr-TR" sz="1400" dirty="0">
                          <a:latin typeface="Times New Roman"/>
                          <a:ea typeface="Calibri"/>
                          <a:cs typeface="Times New Roman"/>
                        </a:rPr>
                        <a:t>: Hasta ayakta durabilir, oturabilir, yan yatar ya da yatar pozisyonda olabilir.</a:t>
                      </a:r>
                      <a:endParaRPr lang="tr-TR" sz="1400" dirty="0">
                        <a:latin typeface="Calibri"/>
                        <a:ea typeface="Calibri"/>
                        <a:cs typeface="Times New Roman"/>
                      </a:endParaRPr>
                    </a:p>
                    <a:p>
                      <a:pPr>
                        <a:lnSpc>
                          <a:spcPct val="107000"/>
                        </a:lnSpc>
                        <a:spcAft>
                          <a:spcPts val="0"/>
                        </a:spcAft>
                      </a:pPr>
                      <a:r>
                        <a:rPr lang="tr-TR" sz="1400" dirty="0" err="1">
                          <a:latin typeface="Times New Roman"/>
                          <a:ea typeface="Calibri"/>
                          <a:cs typeface="Times New Roman"/>
                        </a:rPr>
                        <a:t>Vastus</a:t>
                      </a:r>
                      <a:r>
                        <a:rPr lang="tr-TR" sz="1400" dirty="0">
                          <a:latin typeface="Times New Roman"/>
                          <a:ea typeface="Calibri"/>
                          <a:cs typeface="Times New Roman"/>
                        </a:rPr>
                        <a:t> </a:t>
                      </a:r>
                      <a:r>
                        <a:rPr lang="tr-TR" sz="1400" dirty="0" err="1">
                          <a:latin typeface="Times New Roman"/>
                          <a:ea typeface="Calibri"/>
                          <a:cs typeface="Times New Roman"/>
                        </a:rPr>
                        <a:t>lateralis</a:t>
                      </a:r>
                      <a:r>
                        <a:rPr lang="tr-TR" sz="1400" dirty="0">
                          <a:latin typeface="Times New Roman"/>
                          <a:ea typeface="Calibri"/>
                          <a:cs typeface="Times New Roman"/>
                        </a:rPr>
                        <a:t>: Hasta oturabilir ya da sırt üstü uzanabilir. Bebekler ve ufak çocuklar yatabilir veya yetişkinin kucağında oturabilir.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Seçilen pozisyon için uygun pozisyon verilmesi, yaralanmayı önleme ve uygulamanın rahat şekilde yerine getirilmesi için gereklidir.</a:t>
                      </a:r>
                      <a:endParaRPr lang="tr-TR" sz="1400">
                        <a:latin typeface="Calibri"/>
                        <a:ea typeface="Calibri"/>
                        <a:cs typeface="Times New Roman"/>
                      </a:endParaRPr>
                    </a:p>
                  </a:txBody>
                  <a:tcPr marL="68580" marR="68580" marT="0" marB="0"/>
                </a:tc>
              </a:tr>
              <a:tr h="370840">
                <a:tc>
                  <a:txBody>
                    <a:bodyPr/>
                    <a:lstStyle/>
                    <a:p>
                      <a:pPr>
                        <a:lnSpc>
                          <a:spcPct val="107000"/>
                        </a:lnSpc>
                        <a:spcAft>
                          <a:spcPts val="0"/>
                        </a:spcAft>
                      </a:pPr>
                      <a:r>
                        <a:rPr lang="tr-TR" sz="1400">
                          <a:latin typeface="Times New Roman"/>
                          <a:ea typeface="Calibri"/>
                          <a:cs typeface="Times New Roman"/>
                        </a:rPr>
                        <a:t>Seçilen bölge için uygun işaretleme yapılır.</a:t>
                      </a:r>
                      <a:endParaRPr lang="tr-TR" sz="1400">
                        <a:latin typeface="Calibri"/>
                        <a:ea typeface="Calibri"/>
                        <a:cs typeface="Times New Roman"/>
                      </a:endParaRPr>
                    </a:p>
                  </a:txBody>
                  <a:tcPr marL="68580" marR="68580" marT="0" marB="0"/>
                </a:tc>
                <a:tc>
                  <a:txBody>
                    <a:bodyPr/>
                    <a:lstStyle/>
                    <a:p>
                      <a:pPr>
                        <a:lnSpc>
                          <a:spcPct val="107000"/>
                        </a:lnSpc>
                        <a:spcAft>
                          <a:spcPts val="0"/>
                        </a:spcAft>
                      </a:pPr>
                      <a:r>
                        <a:rPr lang="tr-TR" sz="1400" dirty="0">
                          <a:latin typeface="Times New Roman"/>
                          <a:ea typeface="Calibri"/>
                          <a:cs typeface="Times New Roman"/>
                        </a:rPr>
                        <a:t>Uygulamayı görsel hale getirme bölgedeki doku </a:t>
                      </a:r>
                      <a:r>
                        <a:rPr lang="tr-TR" sz="1400" dirty="0" err="1">
                          <a:latin typeface="Times New Roman"/>
                          <a:ea typeface="Calibri"/>
                          <a:cs typeface="Times New Roman"/>
                        </a:rPr>
                        <a:t>lokasyonunun</a:t>
                      </a:r>
                      <a:r>
                        <a:rPr lang="tr-TR" sz="1400" dirty="0">
                          <a:latin typeface="Times New Roman"/>
                          <a:ea typeface="Calibri"/>
                          <a:cs typeface="Times New Roman"/>
                        </a:rPr>
                        <a:t> saptanması ve dokunun zarar görmesinin önüne geçilmesi için gereklidir.</a:t>
                      </a:r>
                      <a:endParaRPr lang="tr-TR" sz="1400" dirty="0">
                        <a:latin typeface="Calibri"/>
                        <a:ea typeface="Calibri"/>
                        <a:cs typeface="Times New Roman"/>
                      </a:endParaRPr>
                    </a:p>
                  </a:txBody>
                  <a:tcPr marL="68580" marR="68580" marT="0" marB="0"/>
                </a:tc>
              </a:tr>
            </a:tbl>
          </a:graphicData>
        </a:graphic>
      </p:graphicFrame>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Başlık"/>
          <p:cNvSpPr>
            <a:spLocks noGrp="1"/>
          </p:cNvSpPr>
          <p:nvPr>
            <p:ph type="title"/>
          </p:nvPr>
        </p:nvSpPr>
        <p:spPr/>
        <p:txBody>
          <a:bodyPr>
            <a:normAutofit fontScale="90000"/>
          </a:bodyPr>
          <a:lstStyle/>
          <a:p>
            <a:pPr algn="ctr"/>
            <a:r>
              <a:rPr lang="tr-TR" dirty="0" err="1" smtClean="0"/>
              <a:t>İntramusküler</a:t>
            </a:r>
            <a:r>
              <a:rPr lang="tr-TR" altLang="ko-KR" dirty="0" smtClean="0"/>
              <a:t> İlaç Uygulama </a:t>
            </a:r>
            <a:r>
              <a:rPr lang="tr-TR" altLang="ko-KR" b="1" dirty="0" smtClean="0"/>
              <a:t>Basamakları</a:t>
            </a:r>
            <a:endParaRPr lang="tr-TR" dirty="0"/>
          </a:p>
        </p:txBody>
      </p:sp>
      <p:graphicFrame>
        <p:nvGraphicFramePr>
          <p:cNvPr id="7" name="6 İçerik Yer Tutucusu"/>
          <p:cNvGraphicFramePr>
            <a:graphicFrameLocks noGrp="1"/>
          </p:cNvGraphicFramePr>
          <p:nvPr>
            <p:ph idx="1"/>
          </p:nvPr>
        </p:nvGraphicFramePr>
        <p:xfrm>
          <a:off x="457200" y="1600200"/>
          <a:ext cx="8229600" cy="4251643"/>
        </p:xfrm>
        <a:graphic>
          <a:graphicData uri="http://schemas.openxmlformats.org/drawingml/2006/table">
            <a:tbl>
              <a:tblPr firstRow="1" bandRow="1">
                <a:tableStyleId>{5940675A-B579-460E-94D1-54222C63F5DA}</a:tableStyleId>
              </a:tblPr>
              <a:tblGrid>
                <a:gridCol w="4114800"/>
                <a:gridCol w="4114800"/>
              </a:tblGrid>
              <a:tr h="370840">
                <a:tc>
                  <a:txBody>
                    <a:bodyPr/>
                    <a:lstStyle/>
                    <a:p>
                      <a:pPr algn="ctr">
                        <a:lnSpc>
                          <a:spcPct val="107000"/>
                        </a:lnSpc>
                        <a:spcAft>
                          <a:spcPts val="0"/>
                        </a:spcAft>
                      </a:pPr>
                      <a:r>
                        <a:rPr lang="tr-TR" sz="1400" b="1" dirty="0" smtClean="0">
                          <a:latin typeface="Times New Roman" pitchFamily="18" charset="0"/>
                          <a:ea typeface="Calibri"/>
                          <a:cs typeface="Times New Roman" pitchFamily="18" charset="0"/>
                        </a:rPr>
                        <a:t>UYGULAMA BASAMAKLARI</a:t>
                      </a:r>
                      <a:endParaRPr lang="tr-TR" sz="1400" dirty="0">
                        <a:latin typeface="Times New Roman" pitchFamily="18" charset="0"/>
                        <a:ea typeface="Calibri"/>
                        <a:cs typeface="Times New Roman" pitchFamily="18" charset="0"/>
                      </a:endParaRPr>
                    </a:p>
                  </a:txBody>
                  <a:tcPr marL="68580" marR="68580" marT="0" marB="0"/>
                </a:tc>
                <a:tc>
                  <a:txBody>
                    <a:bodyPr/>
                    <a:lstStyle/>
                    <a:p>
                      <a:pPr algn="ctr">
                        <a:lnSpc>
                          <a:spcPct val="107000"/>
                        </a:lnSpc>
                        <a:spcAft>
                          <a:spcPts val="0"/>
                        </a:spcAft>
                      </a:pPr>
                      <a:r>
                        <a:rPr lang="tr-TR" sz="1400" b="1" dirty="0" smtClean="0">
                          <a:latin typeface="Times New Roman" pitchFamily="18" charset="0"/>
                          <a:ea typeface="Calibri"/>
                          <a:cs typeface="Times New Roman" pitchFamily="18" charset="0"/>
                        </a:rPr>
                        <a:t>GEREKÇE </a:t>
                      </a:r>
                      <a:endParaRPr lang="tr-TR" sz="1400" dirty="0">
                        <a:latin typeface="Times New Roman" pitchFamily="18" charset="0"/>
                        <a:ea typeface="Calibri"/>
                        <a:cs typeface="Times New Roman" pitchFamily="18" charset="0"/>
                      </a:endParaRPr>
                    </a:p>
                  </a:txBody>
                  <a:tcPr marL="68580" marR="68580" marT="0" marB="0"/>
                </a:tc>
              </a:tr>
              <a:tr h="370840">
                <a:tc>
                  <a:txBody>
                    <a:bodyPr/>
                    <a:lstStyle/>
                    <a:p>
                      <a:pPr>
                        <a:lnSpc>
                          <a:spcPct val="107000"/>
                        </a:lnSpc>
                        <a:spcAft>
                          <a:spcPts val="0"/>
                        </a:spcAft>
                      </a:pPr>
                      <a:r>
                        <a:rPr lang="tr-TR" sz="1400" dirty="0" smtClean="0">
                          <a:latin typeface="Times New Roman"/>
                          <a:ea typeface="Calibri"/>
                          <a:cs typeface="Times New Roman"/>
                        </a:rPr>
                        <a:t>Enjeksiyon </a:t>
                      </a:r>
                      <a:r>
                        <a:rPr lang="tr-TR" sz="1400" dirty="0">
                          <a:latin typeface="Times New Roman"/>
                          <a:ea typeface="Calibri"/>
                          <a:cs typeface="Times New Roman"/>
                        </a:rPr>
                        <a:t>alanı aseptik bir ürünle temizlenir. Kullanılan malzeme temizlenen alanın dışına yerleştirilir. İlaç uygulanmadan önce alanın kuruması beklenir.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Ciltte bulunan patojen mikroorganizmalar iğne yoluyla cilt altı dokulara ilerleyebilir. Cildin kurumasını beklemek deri bütünlüğü bozulduğunda alkolün irritan etkisini önlemek için gereklidir.</a:t>
                      </a:r>
                      <a:endParaRPr lang="tr-TR" sz="1400">
                        <a:latin typeface="Calibri"/>
                        <a:ea typeface="Calibri"/>
                        <a:cs typeface="Times New Roman"/>
                      </a:endParaRPr>
                    </a:p>
                  </a:txBody>
                  <a:tcPr marL="68580" marR="68580" marT="0" marB="0"/>
                </a:tc>
              </a:tr>
              <a:tr h="370840">
                <a:tc>
                  <a:txBody>
                    <a:bodyPr/>
                    <a:lstStyle/>
                    <a:p>
                      <a:pPr>
                        <a:lnSpc>
                          <a:spcPct val="107000"/>
                        </a:lnSpc>
                        <a:spcAft>
                          <a:spcPts val="0"/>
                        </a:spcAft>
                      </a:pPr>
                      <a:r>
                        <a:rPr lang="tr-TR" sz="1400" dirty="0" smtClean="0">
                          <a:latin typeface="Times New Roman"/>
                          <a:ea typeface="Calibri"/>
                          <a:cs typeface="Times New Roman"/>
                        </a:rPr>
                        <a:t>İğnenin </a:t>
                      </a:r>
                      <a:r>
                        <a:rPr lang="tr-TR" sz="1400" dirty="0">
                          <a:latin typeface="Times New Roman"/>
                          <a:ea typeface="Calibri"/>
                          <a:cs typeface="Times New Roman"/>
                        </a:rPr>
                        <a:t>kapağı çıkartılır. Baskın olmayan el kullanılarak, cilt başparmak ve işaret parmağı arasında gergin tutulur.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Bu teknik kazara oluşabilecek bir iğne batma riskini en aza indirir.</a:t>
                      </a:r>
                      <a:endParaRPr lang="tr-TR" sz="1400">
                        <a:latin typeface="Calibri"/>
                        <a:ea typeface="Calibri"/>
                        <a:cs typeface="Times New Roman"/>
                      </a:endParaRPr>
                    </a:p>
                  </a:txBody>
                  <a:tcPr marL="68580" marR="68580" marT="0" marB="0"/>
                </a:tc>
              </a:tr>
              <a:tr h="370840">
                <a:tc>
                  <a:txBody>
                    <a:bodyPr/>
                    <a:lstStyle/>
                    <a:p>
                      <a:pPr>
                        <a:lnSpc>
                          <a:spcPct val="107000"/>
                        </a:lnSpc>
                        <a:spcAft>
                          <a:spcPts val="0"/>
                        </a:spcAft>
                      </a:pPr>
                      <a:r>
                        <a:rPr lang="tr-TR" sz="1400" dirty="0" smtClean="0">
                          <a:latin typeface="Times New Roman"/>
                          <a:ea typeface="Calibri"/>
                          <a:cs typeface="Times New Roman"/>
                        </a:rPr>
                        <a:t> </a:t>
                      </a:r>
                      <a:r>
                        <a:rPr lang="tr-TR" sz="1400" dirty="0">
                          <a:latin typeface="Times New Roman"/>
                          <a:ea typeface="Calibri"/>
                          <a:cs typeface="Times New Roman"/>
                        </a:rPr>
                        <a:t>İğne yerleştirilirken hastaya bir sızı hissedeceği söylenir. Enjektör, baskın elin parmaklarının arasında bir kurşun kalem veya dart gibi tutulur ve iğne cilt yüzeyine 90 ° açıyla olacak şekilde tamamen ve hızlıca yerleştirilir.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Hızlı enjeksiyon daha az acı verir. İğneyi 90 derece açı ile yerleştirme, kas dokusuna girişi kolaylaştırır.</a:t>
                      </a:r>
                      <a:endParaRPr lang="tr-TR" sz="1400">
                        <a:latin typeface="Calibri"/>
                        <a:ea typeface="Calibri"/>
                        <a:cs typeface="Times New Roman"/>
                      </a:endParaRPr>
                    </a:p>
                  </a:txBody>
                  <a:tcPr marL="68580" marR="68580" marT="0" marB="0"/>
                </a:tc>
              </a:tr>
              <a:tr h="370840">
                <a:tc>
                  <a:txBody>
                    <a:bodyPr/>
                    <a:lstStyle/>
                    <a:p>
                      <a:pPr>
                        <a:lnSpc>
                          <a:spcPct val="107000"/>
                        </a:lnSpc>
                        <a:spcAft>
                          <a:spcPts val="0"/>
                        </a:spcAft>
                      </a:pPr>
                      <a:r>
                        <a:rPr lang="tr-TR" sz="1400" dirty="0" smtClean="0">
                          <a:latin typeface="Times New Roman"/>
                          <a:ea typeface="Calibri"/>
                          <a:cs typeface="Times New Roman"/>
                        </a:rPr>
                        <a:t>Enjektör </a:t>
                      </a:r>
                      <a:r>
                        <a:rPr lang="tr-TR" sz="1400" dirty="0">
                          <a:latin typeface="Times New Roman"/>
                          <a:ea typeface="Calibri"/>
                          <a:cs typeface="Times New Roman"/>
                        </a:rPr>
                        <a:t>baskın olmayan el ile sabitlenir. Piston geri çekilerek </a:t>
                      </a:r>
                      <a:r>
                        <a:rPr lang="tr-TR" sz="1400" dirty="0" err="1">
                          <a:latin typeface="Times New Roman"/>
                          <a:ea typeface="Calibri"/>
                          <a:cs typeface="Times New Roman"/>
                        </a:rPr>
                        <a:t>aspire</a:t>
                      </a:r>
                      <a:r>
                        <a:rPr lang="tr-TR" sz="1400" dirty="0">
                          <a:latin typeface="Times New Roman"/>
                          <a:ea typeface="Calibri"/>
                          <a:cs typeface="Times New Roman"/>
                        </a:rPr>
                        <a:t> edilir ve 5-10 saniye beklenir. Kan gelirse, iğne çıkartılır, atılır, ilaç tekrar hazırlanır. Kan gelmezse işleme devam edilir. Baskın elin başparmak veya işaret parmağı kullanılarak, pistona yavaşça bastırılır ve ilaç enjekte edilir (5-10 saniye / mL).</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dirty="0">
                          <a:latin typeface="Times New Roman"/>
                          <a:ea typeface="Calibri"/>
                          <a:cs typeface="Times New Roman"/>
                        </a:rPr>
                        <a:t>Enjektörün hareket etmesi dokuların zarar görmesine ve iğnenin hareket etmesi sonucu yanlış bölgeye uygulama yapmaya yol açabilir. Enjektördeki ilacın hızla verilmesi rahatsızlığa ve dokuların basınçtan etkilenmesine neden olabilir. </a:t>
                      </a:r>
                      <a:endParaRPr lang="tr-TR" sz="1400" dirty="0">
                        <a:latin typeface="Calibri"/>
                        <a:ea typeface="Calibri"/>
                        <a:cs typeface="Times New Roman"/>
                      </a:endParaRPr>
                    </a:p>
                  </a:txBody>
                  <a:tcPr marL="68580" marR="68580" marT="0" marB="0"/>
                </a:tc>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Enjektör </a:t>
            </a:r>
            <a:endParaRPr lang="tr-TR" b="1" dirty="0"/>
          </a:p>
        </p:txBody>
      </p:sp>
      <p:pic>
        <p:nvPicPr>
          <p:cNvPr id="4" name="İçerik Yer Tutucusu 3"/>
          <p:cNvPicPr>
            <a:picLocks noGrp="1" noChangeAspect="1"/>
          </p:cNvPicPr>
          <p:nvPr>
            <p:ph idx="1"/>
          </p:nvPr>
        </p:nvPicPr>
        <p:blipFill>
          <a:blip r:embed="rId2" cstate="print">
            <a:extLst>
              <a:ext uri="{28A0092B-C50C-407E-A947-70E740481C1C}">
                <a14:useLocalDpi xmlns:a14="http://schemas.microsoft.com/office/drawing/2010/main" xmlns="" val="0"/>
              </a:ext>
            </a:extLst>
          </a:blip>
          <a:stretch>
            <a:fillRect/>
          </a:stretch>
        </p:blipFill>
        <p:spPr>
          <a:xfrm>
            <a:off x="457200" y="1556792"/>
            <a:ext cx="3826768" cy="4536504"/>
          </a:xfrm>
        </p:spPr>
      </p:pic>
      <p:pic>
        <p:nvPicPr>
          <p:cNvPr id="5" name="Resim 4"/>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4499992" y="1700808"/>
            <a:ext cx="4248472" cy="4032448"/>
          </a:xfrm>
          <a:prstGeom prst="rect">
            <a:avLst/>
          </a:prstGeom>
        </p:spPr>
      </p:pic>
    </p:spTree>
    <p:extLst>
      <p:ext uri="{BB962C8B-B14F-4D97-AF65-F5344CB8AC3E}">
        <p14:creationId xmlns:p14="http://schemas.microsoft.com/office/powerpoint/2010/main" xmlns="" val="95475779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Başlık"/>
          <p:cNvSpPr>
            <a:spLocks noGrp="1"/>
          </p:cNvSpPr>
          <p:nvPr>
            <p:ph type="title"/>
          </p:nvPr>
        </p:nvSpPr>
        <p:spPr/>
        <p:txBody>
          <a:bodyPr>
            <a:normAutofit fontScale="90000"/>
          </a:bodyPr>
          <a:lstStyle/>
          <a:p>
            <a:pPr algn="ctr"/>
            <a:r>
              <a:rPr lang="tr-TR" dirty="0" err="1" smtClean="0"/>
              <a:t>İntramusküler</a:t>
            </a:r>
            <a:r>
              <a:rPr lang="tr-TR" altLang="ko-KR" dirty="0" smtClean="0"/>
              <a:t> İlaç Uygulama </a:t>
            </a:r>
            <a:r>
              <a:rPr lang="tr-TR" altLang="ko-KR" b="1" dirty="0" smtClean="0"/>
              <a:t>Basamakları</a:t>
            </a:r>
            <a:endParaRPr lang="tr-TR" dirty="0"/>
          </a:p>
        </p:txBody>
      </p:sp>
      <p:graphicFrame>
        <p:nvGraphicFramePr>
          <p:cNvPr id="7" name="6 İçerik Yer Tutucusu"/>
          <p:cNvGraphicFramePr>
            <a:graphicFrameLocks noGrp="1"/>
          </p:cNvGraphicFramePr>
          <p:nvPr>
            <p:ph idx="1"/>
          </p:nvPr>
        </p:nvGraphicFramePr>
        <p:xfrm>
          <a:off x="457200" y="1600200"/>
          <a:ext cx="8229600" cy="4421088"/>
        </p:xfrm>
        <a:graphic>
          <a:graphicData uri="http://schemas.openxmlformats.org/drawingml/2006/table">
            <a:tbl>
              <a:tblPr firstRow="1" bandRow="1">
                <a:tableStyleId>{5940675A-B579-460E-94D1-54222C63F5DA}</a:tableStyleId>
              </a:tblPr>
              <a:tblGrid>
                <a:gridCol w="4114800"/>
                <a:gridCol w="4114800"/>
              </a:tblGrid>
              <a:tr h="500478">
                <a:tc>
                  <a:txBody>
                    <a:bodyPr/>
                    <a:lstStyle/>
                    <a:p>
                      <a:pPr algn="ctr">
                        <a:lnSpc>
                          <a:spcPct val="107000"/>
                        </a:lnSpc>
                        <a:spcAft>
                          <a:spcPts val="0"/>
                        </a:spcAft>
                      </a:pPr>
                      <a:r>
                        <a:rPr lang="tr-TR" sz="1400" b="1" dirty="0" smtClean="0">
                          <a:latin typeface="Times New Roman" pitchFamily="18" charset="0"/>
                          <a:ea typeface="Calibri"/>
                          <a:cs typeface="Times New Roman" pitchFamily="18" charset="0"/>
                        </a:rPr>
                        <a:t>UYGULAMA BASAMAKLARI</a:t>
                      </a:r>
                      <a:endParaRPr lang="tr-TR" sz="1400" dirty="0">
                        <a:latin typeface="Times New Roman" pitchFamily="18" charset="0"/>
                        <a:ea typeface="Calibri"/>
                        <a:cs typeface="Times New Roman" pitchFamily="18" charset="0"/>
                      </a:endParaRPr>
                    </a:p>
                  </a:txBody>
                  <a:tcPr marL="68580" marR="68580" marT="0" marB="0"/>
                </a:tc>
                <a:tc>
                  <a:txBody>
                    <a:bodyPr/>
                    <a:lstStyle/>
                    <a:p>
                      <a:pPr algn="ctr">
                        <a:lnSpc>
                          <a:spcPct val="107000"/>
                        </a:lnSpc>
                        <a:spcAft>
                          <a:spcPts val="0"/>
                        </a:spcAft>
                      </a:pPr>
                      <a:r>
                        <a:rPr lang="tr-TR" sz="1400" b="1" dirty="0" smtClean="0">
                          <a:latin typeface="Times New Roman" pitchFamily="18" charset="0"/>
                          <a:ea typeface="Calibri"/>
                          <a:cs typeface="Times New Roman" pitchFamily="18" charset="0"/>
                        </a:rPr>
                        <a:t>GEREKÇE </a:t>
                      </a:r>
                      <a:endParaRPr lang="tr-TR" sz="1400" dirty="0">
                        <a:latin typeface="Times New Roman" pitchFamily="18" charset="0"/>
                        <a:ea typeface="Calibri"/>
                        <a:cs typeface="Times New Roman" pitchFamily="18" charset="0"/>
                      </a:endParaRPr>
                    </a:p>
                  </a:txBody>
                  <a:tcPr marL="68580" marR="68580" marT="0" marB="0"/>
                </a:tc>
              </a:tr>
              <a:tr h="500478">
                <a:tc>
                  <a:txBody>
                    <a:bodyPr/>
                    <a:lstStyle/>
                    <a:p>
                      <a:pPr>
                        <a:lnSpc>
                          <a:spcPct val="107000"/>
                        </a:lnSpc>
                        <a:spcAft>
                          <a:spcPts val="0"/>
                        </a:spcAft>
                      </a:pPr>
                      <a:r>
                        <a:rPr lang="tr-TR" sz="1400" dirty="0">
                          <a:latin typeface="Times New Roman"/>
                          <a:ea typeface="Calibri"/>
                          <a:cs typeface="Times New Roman"/>
                        </a:rPr>
                        <a:t>İğne geri çekilmeden önce 10 saniye beklenir. </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 İlacın kas dokuda diffüze olmasını sağlar.</a:t>
                      </a:r>
                      <a:endParaRPr lang="tr-TR" sz="1400">
                        <a:latin typeface="Calibri"/>
                        <a:ea typeface="Calibri"/>
                        <a:cs typeface="Times New Roman"/>
                      </a:endParaRPr>
                    </a:p>
                  </a:txBody>
                  <a:tcPr marL="68580" marR="68580" marT="0" marB="0"/>
                </a:tc>
              </a:tr>
              <a:tr h="601002">
                <a:tc>
                  <a:txBody>
                    <a:bodyPr/>
                    <a:lstStyle/>
                    <a:p>
                      <a:pPr>
                        <a:lnSpc>
                          <a:spcPct val="107000"/>
                        </a:lnSpc>
                        <a:spcAft>
                          <a:spcPts val="0"/>
                        </a:spcAft>
                      </a:pPr>
                      <a:r>
                        <a:rPr lang="tr-TR" sz="1400">
                          <a:latin typeface="Times New Roman"/>
                          <a:ea typeface="Calibri"/>
                          <a:cs typeface="Times New Roman"/>
                        </a:rPr>
                        <a:t>İğneyi yerleştirildiği çizgisi boyunca çıkarılır.</a:t>
                      </a:r>
                      <a:endParaRPr lang="tr-TR" sz="140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Dokuya girildiği açı ile iğnenin çıkarılması, doku zedelenmesini ve rahatsızlığı önler.</a:t>
                      </a:r>
                      <a:endParaRPr lang="tr-TR" sz="1400">
                        <a:latin typeface="Calibri"/>
                        <a:ea typeface="Calibri"/>
                        <a:cs typeface="Times New Roman"/>
                      </a:endParaRPr>
                    </a:p>
                  </a:txBody>
                  <a:tcPr marL="68580" marR="68580" marT="0" marB="0"/>
                </a:tc>
              </a:tr>
              <a:tr h="500478">
                <a:tc>
                  <a:txBody>
                    <a:bodyPr/>
                    <a:lstStyle/>
                    <a:p>
                      <a:pPr>
                        <a:lnSpc>
                          <a:spcPct val="107000"/>
                        </a:lnSpc>
                        <a:spcAft>
                          <a:spcPts val="0"/>
                        </a:spcAft>
                      </a:pPr>
                      <a:r>
                        <a:rPr lang="tr-TR" sz="1400">
                          <a:latin typeface="Times New Roman"/>
                          <a:ea typeface="Calibri"/>
                          <a:cs typeface="Times New Roman"/>
                        </a:rPr>
                        <a:t>Gazlı bezle alan nazikçe baskı uygulanır.</a:t>
                      </a:r>
                      <a:endParaRPr lang="tr-TR" sz="140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Hafif basınç dokular için rahatlatıcı olmaktadır.</a:t>
                      </a:r>
                      <a:endParaRPr lang="tr-TR" sz="1400">
                        <a:latin typeface="Calibri"/>
                        <a:ea typeface="Calibri"/>
                        <a:cs typeface="Times New Roman"/>
                      </a:endParaRPr>
                    </a:p>
                  </a:txBody>
                  <a:tcPr marL="68580" marR="68580" marT="0" marB="0"/>
                </a:tc>
              </a:tr>
              <a:tr h="601002">
                <a:tc>
                  <a:txBody>
                    <a:bodyPr/>
                    <a:lstStyle/>
                    <a:p>
                      <a:pPr>
                        <a:lnSpc>
                          <a:spcPct val="107000"/>
                        </a:lnSpc>
                        <a:spcAft>
                          <a:spcPts val="0"/>
                        </a:spcAft>
                      </a:pPr>
                      <a:r>
                        <a:rPr lang="tr-TR" sz="1400">
                          <a:latin typeface="Times New Roman"/>
                          <a:ea typeface="Calibri"/>
                          <a:cs typeface="Times New Roman"/>
                        </a:rPr>
                        <a:t>29. Kullanılan malzemeler tıbbi atık yönetimine uygun olacak şekilde ortamda uzaklaştırılır.</a:t>
                      </a:r>
                      <a:endParaRPr lang="tr-TR" sz="140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Kontaminasyonu, kazaları ve mikroorganizmaların yayılmasını önler.</a:t>
                      </a:r>
                      <a:endParaRPr lang="tr-TR" sz="1400">
                        <a:latin typeface="Calibri"/>
                        <a:ea typeface="Calibri"/>
                        <a:cs typeface="Times New Roman"/>
                      </a:endParaRPr>
                    </a:p>
                  </a:txBody>
                  <a:tcPr marL="68580" marR="68580" marT="0" marB="0"/>
                </a:tc>
              </a:tr>
              <a:tr h="500478">
                <a:tc>
                  <a:txBody>
                    <a:bodyPr/>
                    <a:lstStyle/>
                    <a:p>
                      <a:pPr>
                        <a:lnSpc>
                          <a:spcPct val="107000"/>
                        </a:lnSpc>
                        <a:spcAft>
                          <a:spcPts val="0"/>
                        </a:spcAft>
                      </a:pPr>
                      <a:r>
                        <a:rPr lang="tr-TR" sz="1400">
                          <a:latin typeface="Times New Roman"/>
                          <a:ea typeface="Calibri"/>
                          <a:cs typeface="Times New Roman"/>
                        </a:rPr>
                        <a:t>Eldivenler çıkarılır, el hijyeni sağlanır.</a:t>
                      </a:r>
                      <a:endParaRPr lang="tr-TR" sz="1400">
                        <a:latin typeface="Calibri"/>
                        <a:ea typeface="Calibri"/>
                        <a:cs typeface="Times New Roman"/>
                      </a:endParaRPr>
                    </a:p>
                  </a:txBody>
                  <a:tcPr marL="68580" marR="68580" marT="0" marB="0"/>
                </a:tc>
                <a:tc>
                  <a:txBody>
                    <a:bodyPr/>
                    <a:lstStyle/>
                    <a:p>
                      <a:pPr>
                        <a:lnSpc>
                          <a:spcPct val="107000"/>
                        </a:lnSpc>
                        <a:spcAft>
                          <a:spcPts val="0"/>
                        </a:spcAft>
                      </a:pPr>
                      <a:r>
                        <a:rPr lang="tr-TR" sz="1400">
                          <a:latin typeface="Times New Roman"/>
                          <a:ea typeface="Calibri"/>
                          <a:cs typeface="Times New Roman"/>
                        </a:rPr>
                        <a:t>Mikroorganizmaların yayılmasını önler.</a:t>
                      </a:r>
                      <a:endParaRPr lang="tr-TR" sz="1400">
                        <a:latin typeface="Calibri"/>
                        <a:ea typeface="Calibri"/>
                        <a:cs typeface="Times New Roman"/>
                      </a:endParaRPr>
                    </a:p>
                  </a:txBody>
                  <a:tcPr marL="68580" marR="68580" marT="0" marB="0"/>
                </a:tc>
              </a:tr>
              <a:tr h="1217172">
                <a:tc>
                  <a:txBody>
                    <a:bodyPr/>
                    <a:lstStyle/>
                    <a:p>
                      <a:pPr>
                        <a:lnSpc>
                          <a:spcPct val="107000"/>
                        </a:lnSpc>
                        <a:spcAft>
                          <a:spcPts val="0"/>
                        </a:spcAft>
                      </a:pPr>
                      <a:r>
                        <a:rPr lang="tr-TR" sz="1400" dirty="0" smtClean="0">
                          <a:latin typeface="Times New Roman"/>
                          <a:ea typeface="Calibri"/>
                          <a:cs typeface="Times New Roman"/>
                        </a:rPr>
                        <a:t>Hasta </a:t>
                      </a:r>
                      <a:r>
                        <a:rPr lang="tr-TR" sz="1400" dirty="0">
                          <a:latin typeface="Times New Roman"/>
                          <a:ea typeface="Calibri"/>
                          <a:cs typeface="Times New Roman"/>
                        </a:rPr>
                        <a:t>gözlemine kayıt yapılır, hastane bilgi sistemine hastanın ilacın uygulandığı kaydedilir ve hastanın uygulanan ilaca cevabı gözlemlenir. İstenmeyen olay açısından hasta 10-30dk içinde tekrar değerlendirilir</a:t>
                      </a:r>
                      <a:endParaRPr lang="tr-TR" sz="1400" dirty="0">
                        <a:latin typeface="Calibri"/>
                        <a:ea typeface="Calibri"/>
                        <a:cs typeface="Times New Roman"/>
                      </a:endParaRPr>
                    </a:p>
                  </a:txBody>
                  <a:tcPr marL="68580" marR="68580" marT="0" marB="0"/>
                </a:tc>
                <a:tc>
                  <a:txBody>
                    <a:bodyPr/>
                    <a:lstStyle/>
                    <a:p>
                      <a:pPr>
                        <a:lnSpc>
                          <a:spcPct val="107000"/>
                        </a:lnSpc>
                        <a:spcAft>
                          <a:spcPts val="0"/>
                        </a:spcAft>
                      </a:pPr>
                      <a:r>
                        <a:rPr lang="tr-TR" sz="1400" dirty="0">
                          <a:latin typeface="Times New Roman"/>
                          <a:ea typeface="Calibri"/>
                          <a:cs typeface="Times New Roman"/>
                        </a:rPr>
                        <a:t>Düzenli kayıt hasta güvenliğini sağlar ve hemşirenin yasal sorumluluğudur.</a:t>
                      </a:r>
                      <a:endParaRPr lang="tr-TR" sz="1400" dirty="0">
                        <a:latin typeface="Calibri"/>
                        <a:ea typeface="Calibri"/>
                        <a:cs typeface="Times New Roman"/>
                      </a:endParaRPr>
                    </a:p>
                  </a:txBody>
                  <a:tcPr marL="68580" marR="68580" marT="0" marB="0"/>
                </a:tc>
              </a:tr>
            </a:tbl>
          </a:graphicData>
        </a:graphic>
      </p:graphicFrame>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İntramusküler </a:t>
            </a:r>
            <a:r>
              <a:rPr lang="tr-TR" b="1" dirty="0" smtClean="0"/>
              <a:t>Enjeksiyon- Z tekniği</a:t>
            </a:r>
            <a:endParaRPr lang="tr-TR" b="1" dirty="0"/>
          </a:p>
        </p:txBody>
      </p:sp>
      <p:pic>
        <p:nvPicPr>
          <p:cNvPr id="5" name="İçerik Yer Tutucusu 4"/>
          <p:cNvPicPr>
            <a:picLocks noGrp="1" noChangeAspect="1"/>
          </p:cNvPicPr>
          <p:nvPr>
            <p:ph idx="4294967295"/>
          </p:nvPr>
        </p:nvPicPr>
        <p:blipFill>
          <a:blip r:embed="rId2" cstate="print">
            <a:extLst>
              <a:ext uri="{28A0092B-C50C-407E-A947-70E740481C1C}">
                <a14:useLocalDpi xmlns:a14="http://schemas.microsoft.com/office/drawing/2010/main" xmlns="" val="0"/>
              </a:ext>
            </a:extLst>
          </a:blip>
          <a:stretch>
            <a:fillRect/>
          </a:stretch>
        </p:blipFill>
        <p:spPr>
          <a:xfrm>
            <a:off x="287337" y="1417638"/>
            <a:ext cx="8569325" cy="5184775"/>
          </a:xfrm>
        </p:spPr>
      </p:pic>
    </p:spTree>
    <p:extLst>
      <p:ext uri="{BB962C8B-B14F-4D97-AF65-F5344CB8AC3E}">
        <p14:creationId xmlns:p14="http://schemas.microsoft.com/office/powerpoint/2010/main" xmlns="" val="32877964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15616" y="0"/>
            <a:ext cx="8028384" cy="1069514"/>
          </a:xfrm>
        </p:spPr>
        <p:txBody>
          <a:bodyPr>
            <a:normAutofit fontScale="90000"/>
          </a:bodyPr>
          <a:lstStyle/>
          <a:p>
            <a:r>
              <a:rPr lang="tr-TR" b="1" dirty="0"/>
              <a:t>İntramusküler Enjeksiyon- Z tekniği</a:t>
            </a:r>
            <a:endParaRPr lang="tr-TR" dirty="0"/>
          </a:p>
        </p:txBody>
      </p:sp>
      <p:sp>
        <p:nvSpPr>
          <p:cNvPr id="4" name="İçerik Yer Tutucusu 3"/>
          <p:cNvSpPr>
            <a:spLocks noGrp="1"/>
          </p:cNvSpPr>
          <p:nvPr>
            <p:ph idx="10"/>
          </p:nvPr>
        </p:nvSpPr>
        <p:spPr/>
        <p:txBody>
          <a:bodyPr/>
          <a:lstStyle/>
          <a:p>
            <a:pPr marL="285750" indent="-285750" algn="just">
              <a:lnSpc>
                <a:spcPct val="150000"/>
              </a:lnSpc>
              <a:buFont typeface="Arial" panose="020B0604020202020204" pitchFamily="34" charset="0"/>
              <a:buChar char="•"/>
            </a:pPr>
            <a:r>
              <a:rPr lang="tr-TR" sz="2800" dirty="0">
                <a:latin typeface="Times New Roman" panose="02020603050405020304" pitchFamily="18" charset="0"/>
                <a:cs typeface="Times New Roman" panose="02020603050405020304" pitchFamily="18" charset="0"/>
              </a:rPr>
              <a:t>Z tekniğinde büyük kaslar kullanılır: </a:t>
            </a:r>
            <a:endParaRPr lang="tr-TR" sz="2800" dirty="0" smtClean="0">
              <a:latin typeface="Times New Roman" panose="02020603050405020304" pitchFamily="18" charset="0"/>
              <a:cs typeface="Times New Roman" panose="02020603050405020304" pitchFamily="18" charset="0"/>
            </a:endParaRPr>
          </a:p>
          <a:p>
            <a:pPr marL="1028700" lvl="1" algn="just">
              <a:lnSpc>
                <a:spcPct val="150000"/>
              </a:lnSpc>
              <a:buFont typeface="Arial" panose="020B0604020202020204" pitchFamily="34" charset="0"/>
              <a:buChar char="•"/>
            </a:pPr>
            <a:r>
              <a:rPr lang="tr-TR" sz="2400" dirty="0" err="1" smtClean="0">
                <a:latin typeface="Times New Roman" panose="02020603050405020304" pitchFamily="18" charset="0"/>
                <a:cs typeface="Times New Roman" panose="02020603050405020304" pitchFamily="18" charset="0"/>
              </a:rPr>
              <a:t>Ventrogluteal</a:t>
            </a:r>
            <a:r>
              <a:rPr lang="tr-TR" sz="2400" dirty="0" smtClean="0">
                <a:latin typeface="Times New Roman" panose="02020603050405020304" pitchFamily="18" charset="0"/>
                <a:cs typeface="Times New Roman" panose="02020603050405020304" pitchFamily="18" charset="0"/>
              </a:rPr>
              <a:t> </a:t>
            </a:r>
            <a:r>
              <a:rPr lang="tr-TR" sz="2400" dirty="0">
                <a:latin typeface="Times New Roman" panose="02020603050405020304" pitchFamily="18" charset="0"/>
                <a:cs typeface="Times New Roman" panose="02020603050405020304" pitchFamily="18" charset="0"/>
              </a:rPr>
              <a:t>bölge </a:t>
            </a:r>
            <a:endParaRPr lang="tr-TR" sz="2400" dirty="0" smtClean="0">
              <a:latin typeface="Times New Roman" panose="02020603050405020304" pitchFamily="18" charset="0"/>
              <a:cs typeface="Times New Roman" panose="02020603050405020304" pitchFamily="18" charset="0"/>
            </a:endParaRPr>
          </a:p>
          <a:p>
            <a:pPr marL="1028700" lvl="1" algn="just">
              <a:lnSpc>
                <a:spcPct val="150000"/>
              </a:lnSpc>
              <a:buFont typeface="Arial" panose="020B0604020202020204" pitchFamily="34" charset="0"/>
              <a:buChar char="•"/>
            </a:pPr>
            <a:r>
              <a:rPr lang="tr-TR" sz="2400" dirty="0" err="1" smtClean="0">
                <a:latin typeface="Times New Roman" panose="02020603050405020304" pitchFamily="18" charset="0"/>
                <a:cs typeface="Times New Roman" panose="02020603050405020304" pitchFamily="18" charset="0"/>
              </a:rPr>
              <a:t>Vastuslateralis</a:t>
            </a:r>
            <a:endParaRPr lang="tr-TR" sz="2400" dirty="0" smtClean="0">
              <a:latin typeface="Times New Roman" panose="02020603050405020304" pitchFamily="18" charset="0"/>
              <a:cs typeface="Times New Roman" panose="02020603050405020304" pitchFamily="18" charset="0"/>
            </a:endParaRPr>
          </a:p>
          <a:p>
            <a:pPr marL="285750" indent="-285750" algn="just">
              <a:lnSpc>
                <a:spcPct val="150000"/>
              </a:lnSpc>
              <a:buFont typeface="Arial" panose="020B0604020202020204" pitchFamily="34" charset="0"/>
              <a:buChar char="•"/>
            </a:pPr>
            <a:r>
              <a:rPr lang="tr-TR" sz="2800" dirty="0">
                <a:latin typeface="Times New Roman" panose="02020603050405020304" pitchFamily="18" charset="0"/>
                <a:cs typeface="Times New Roman" panose="02020603050405020304" pitchFamily="18" charset="0"/>
              </a:rPr>
              <a:t>Bakın olmayan elin yan tarafı ile cilt </a:t>
            </a:r>
          </a:p>
          <a:p>
            <a:pPr algn="just">
              <a:lnSpc>
                <a:spcPct val="150000"/>
              </a:lnSpc>
            </a:pPr>
            <a:r>
              <a:rPr lang="tr-TR" sz="2800" dirty="0" smtClean="0">
                <a:latin typeface="Times New Roman" panose="02020603050405020304" pitchFamily="18" charset="0"/>
                <a:cs typeface="Times New Roman" panose="02020603050405020304" pitchFamily="18" charset="0"/>
              </a:rPr>
              <a:t>enjeksiyon </a:t>
            </a:r>
            <a:r>
              <a:rPr lang="tr-TR" sz="2800" dirty="0">
                <a:latin typeface="Times New Roman" panose="02020603050405020304" pitchFamily="18" charset="0"/>
                <a:cs typeface="Times New Roman" panose="02020603050405020304" pitchFamily="18" charset="0"/>
              </a:rPr>
              <a:t>bölgesinden yaklaşık 2,5-3,5 </a:t>
            </a:r>
            <a:endParaRPr lang="tr-TR" sz="2800" dirty="0" smtClean="0">
              <a:latin typeface="Times New Roman" panose="02020603050405020304" pitchFamily="18" charset="0"/>
              <a:cs typeface="Times New Roman" panose="02020603050405020304" pitchFamily="18" charset="0"/>
            </a:endParaRPr>
          </a:p>
          <a:p>
            <a:pPr algn="just">
              <a:lnSpc>
                <a:spcPct val="150000"/>
              </a:lnSpc>
            </a:pPr>
            <a:r>
              <a:rPr lang="tr-TR" sz="2800" dirty="0" smtClean="0">
                <a:latin typeface="Times New Roman" panose="02020603050405020304" pitchFamily="18" charset="0"/>
                <a:cs typeface="Times New Roman" panose="02020603050405020304" pitchFamily="18" charset="0"/>
              </a:rPr>
              <a:t>cm </a:t>
            </a:r>
            <a:r>
              <a:rPr lang="tr-TR" sz="2800" dirty="0">
                <a:latin typeface="Times New Roman" panose="02020603050405020304" pitchFamily="18" charset="0"/>
                <a:cs typeface="Times New Roman" panose="02020603050405020304" pitchFamily="18" charset="0"/>
              </a:rPr>
              <a:t>uzağa doğru çekilir. </a:t>
            </a:r>
          </a:p>
        </p:txBody>
      </p:sp>
    </p:spTree>
    <p:extLst>
      <p:ext uri="{BB962C8B-B14F-4D97-AF65-F5344CB8AC3E}">
        <p14:creationId xmlns:p14="http://schemas.microsoft.com/office/powerpoint/2010/main" xmlns="" val="259534266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İntramusküler Enjeksiyon- </a:t>
            </a:r>
            <a:r>
              <a:rPr lang="tr-TR" b="1" dirty="0" smtClean="0"/>
              <a:t>Hava Kilit Tekniği</a:t>
            </a:r>
            <a:endParaRPr lang="tr-TR" dirty="0"/>
          </a:p>
        </p:txBody>
      </p:sp>
      <p:pic>
        <p:nvPicPr>
          <p:cNvPr id="3" name="Resim 2"/>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043608" y="1628800"/>
            <a:ext cx="7344816" cy="4824536"/>
          </a:xfrm>
          <a:prstGeom prst="rect">
            <a:avLst/>
          </a:prstGeom>
        </p:spPr>
      </p:pic>
    </p:spTree>
    <p:extLst>
      <p:ext uri="{BB962C8B-B14F-4D97-AF65-F5344CB8AC3E}">
        <p14:creationId xmlns:p14="http://schemas.microsoft.com/office/powerpoint/2010/main" xmlns="" val="394619423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p>
        </p:txBody>
      </p:sp>
      <p:sp>
        <p:nvSpPr>
          <p:cNvPr id="4" name="İçerik Yer Tutucusu 3"/>
          <p:cNvSpPr>
            <a:spLocks noGrp="1"/>
          </p:cNvSpPr>
          <p:nvPr>
            <p:ph idx="10"/>
          </p:nvPr>
        </p:nvSpPr>
        <p:spPr/>
        <p:txBody>
          <a:bodyPr/>
          <a:lstStyle/>
          <a:p>
            <a:pPr marL="285750" indent="-285750">
              <a:buFont typeface="Arial" panose="020B0604020202020204" pitchFamily="34" charset="0"/>
              <a:buChar char="•"/>
            </a:pPr>
            <a:r>
              <a:rPr lang="tr-TR" sz="4400" i="1" dirty="0" smtClean="0">
                <a:latin typeface="Times New Roman" panose="02020603050405020304" pitchFamily="18" charset="0"/>
                <a:cs typeface="Times New Roman" panose="02020603050405020304" pitchFamily="18" charset="0"/>
              </a:rPr>
              <a:t>SORULAR </a:t>
            </a:r>
          </a:p>
          <a:p>
            <a:pPr marL="285750" indent="-285750">
              <a:buFont typeface="Arial" panose="020B0604020202020204" pitchFamily="34" charset="0"/>
              <a:buChar char="•"/>
            </a:pPr>
            <a:r>
              <a:rPr lang="tr-TR" sz="4400" i="1" dirty="0" smtClean="0">
                <a:latin typeface="Times New Roman" panose="02020603050405020304" pitchFamily="18" charset="0"/>
                <a:cs typeface="Times New Roman" panose="02020603050405020304" pitchFamily="18" charset="0"/>
              </a:rPr>
              <a:t>KATKILAR</a:t>
            </a:r>
            <a:endParaRPr lang="tr-TR" sz="4400"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31105692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p>
        </p:txBody>
      </p:sp>
      <p:pic>
        <p:nvPicPr>
          <p:cNvPr id="5" name="İçerik Yer Tutucusu 4"/>
          <p:cNvPicPr>
            <a:picLocks noGrp="1" noChangeAspect="1"/>
          </p:cNvPicPr>
          <p:nvPr>
            <p:ph idx="10"/>
          </p:nvPr>
        </p:nvPicPr>
        <p:blipFill>
          <a:blip r:embed="rId2" cstate="print">
            <a:extLst>
              <a:ext uri="{28A0092B-C50C-407E-A947-70E740481C1C}">
                <a14:useLocalDpi xmlns:a14="http://schemas.microsoft.com/office/drawing/2010/main" xmlns="" val="0"/>
              </a:ext>
            </a:extLst>
          </a:blip>
          <a:stretch>
            <a:fillRect/>
          </a:stretch>
        </p:blipFill>
        <p:spPr>
          <a:xfrm>
            <a:off x="0" y="44624"/>
            <a:ext cx="8964488" cy="6813376"/>
          </a:xfrm>
        </p:spPr>
      </p:pic>
    </p:spTree>
    <p:extLst>
      <p:ext uri="{BB962C8B-B14F-4D97-AF65-F5344CB8AC3E}">
        <p14:creationId xmlns:p14="http://schemas.microsoft.com/office/powerpoint/2010/main" xmlns="" val="169531019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Kaynaklar </a:t>
            </a:r>
            <a:endParaRPr lang="tr-TR" dirty="0"/>
          </a:p>
        </p:txBody>
      </p:sp>
      <p:sp>
        <p:nvSpPr>
          <p:cNvPr id="4" name="İçerik Yer Tutucusu 3"/>
          <p:cNvSpPr>
            <a:spLocks noGrp="1"/>
          </p:cNvSpPr>
          <p:nvPr>
            <p:ph idx="10"/>
          </p:nvPr>
        </p:nvSpPr>
        <p:spPr>
          <a:xfrm>
            <a:off x="1547664" y="1628800"/>
            <a:ext cx="7344816" cy="4363889"/>
          </a:xfrm>
        </p:spPr>
        <p:txBody>
          <a:bodyPr/>
          <a:lstStyle/>
          <a:p>
            <a:pPr marL="285750" indent="-285750" algn="just">
              <a:buFont typeface="Arial" panose="020B0604020202020204" pitchFamily="34" charset="0"/>
              <a:buChar char="•"/>
            </a:pPr>
            <a:r>
              <a:rPr lang="tr-TR" sz="1800" dirty="0" err="1" smtClean="0">
                <a:latin typeface="Times New Roman" pitchFamily="18" charset="0"/>
                <a:cs typeface="Times New Roman" pitchFamily="18" charset="0"/>
              </a:rPr>
              <a:t>Berman</a:t>
            </a:r>
            <a:r>
              <a:rPr lang="tr-TR" sz="1800" dirty="0" smtClean="0">
                <a:latin typeface="Times New Roman" pitchFamily="18" charset="0"/>
                <a:cs typeface="Times New Roman" pitchFamily="18" charset="0"/>
              </a:rPr>
              <a:t>, A., </a:t>
            </a:r>
            <a:r>
              <a:rPr lang="tr-TR" sz="1800" dirty="0" err="1" smtClean="0">
                <a:latin typeface="Times New Roman" pitchFamily="18" charset="0"/>
                <a:cs typeface="Times New Roman" pitchFamily="18" charset="0"/>
              </a:rPr>
              <a:t>Snyder</a:t>
            </a:r>
            <a:r>
              <a:rPr lang="tr-TR" sz="1800" dirty="0" smtClean="0">
                <a:latin typeface="Times New Roman" pitchFamily="18" charset="0"/>
                <a:cs typeface="Times New Roman" pitchFamily="18" charset="0"/>
              </a:rPr>
              <a:t>, S. J., </a:t>
            </a:r>
            <a:r>
              <a:rPr lang="tr-TR" sz="1800" dirty="0" err="1" smtClean="0">
                <a:latin typeface="Times New Roman" pitchFamily="18" charset="0"/>
                <a:cs typeface="Times New Roman" pitchFamily="18" charset="0"/>
              </a:rPr>
              <a:t>Kozier</a:t>
            </a:r>
            <a:r>
              <a:rPr lang="tr-TR" sz="1800" dirty="0" smtClean="0">
                <a:latin typeface="Times New Roman" pitchFamily="18" charset="0"/>
                <a:cs typeface="Times New Roman" pitchFamily="18" charset="0"/>
              </a:rPr>
              <a:t>, B., </a:t>
            </a:r>
            <a:r>
              <a:rPr lang="tr-TR" sz="1800" dirty="0" err="1" smtClean="0">
                <a:latin typeface="Times New Roman" pitchFamily="18" charset="0"/>
                <a:cs typeface="Times New Roman" pitchFamily="18" charset="0"/>
              </a:rPr>
              <a:t>Erb</a:t>
            </a:r>
            <a:r>
              <a:rPr lang="tr-TR" sz="1800" dirty="0" smtClean="0">
                <a:latin typeface="Times New Roman" pitchFamily="18" charset="0"/>
                <a:cs typeface="Times New Roman" pitchFamily="18" charset="0"/>
              </a:rPr>
              <a:t>, G., </a:t>
            </a:r>
            <a:r>
              <a:rPr lang="tr-TR" sz="1800" dirty="0" err="1" smtClean="0">
                <a:latin typeface="Times New Roman" pitchFamily="18" charset="0"/>
                <a:cs typeface="Times New Roman" pitchFamily="18" charset="0"/>
              </a:rPr>
              <a:t>Levett</a:t>
            </a:r>
            <a:r>
              <a:rPr lang="tr-TR" sz="1800" dirty="0" smtClean="0">
                <a:latin typeface="Times New Roman" pitchFamily="18" charset="0"/>
                <a:cs typeface="Times New Roman" pitchFamily="18" charset="0"/>
              </a:rPr>
              <a:t>-</a:t>
            </a:r>
            <a:r>
              <a:rPr lang="tr-TR" sz="1800" dirty="0" err="1" smtClean="0">
                <a:latin typeface="Times New Roman" pitchFamily="18" charset="0"/>
                <a:cs typeface="Times New Roman" pitchFamily="18" charset="0"/>
              </a:rPr>
              <a:t>Jones</a:t>
            </a:r>
            <a:r>
              <a:rPr lang="tr-TR" sz="1800" dirty="0" smtClean="0">
                <a:latin typeface="Times New Roman" pitchFamily="18" charset="0"/>
                <a:cs typeface="Times New Roman" pitchFamily="18" charset="0"/>
              </a:rPr>
              <a:t>, T., </a:t>
            </a:r>
            <a:r>
              <a:rPr lang="tr-TR" sz="1800" dirty="0" err="1" smtClean="0">
                <a:latin typeface="Times New Roman" pitchFamily="18" charset="0"/>
                <a:cs typeface="Times New Roman" pitchFamily="18" charset="0"/>
              </a:rPr>
              <a:t>Dwyer</a:t>
            </a:r>
            <a:r>
              <a:rPr lang="tr-TR" sz="1800" dirty="0" smtClean="0">
                <a:latin typeface="Times New Roman" pitchFamily="18" charset="0"/>
                <a:cs typeface="Times New Roman" pitchFamily="18" charset="0"/>
              </a:rPr>
              <a:t>, T., ... &amp; Park, T. (2010). </a:t>
            </a:r>
            <a:r>
              <a:rPr lang="tr-TR" sz="1800" i="1" dirty="0" err="1" smtClean="0">
                <a:latin typeface="Times New Roman" pitchFamily="18" charset="0"/>
                <a:cs typeface="Times New Roman" pitchFamily="18" charset="0"/>
              </a:rPr>
              <a:t>Kozier</a:t>
            </a:r>
            <a:r>
              <a:rPr lang="tr-TR" sz="1800" i="1" dirty="0" smtClean="0">
                <a:latin typeface="Times New Roman" pitchFamily="18" charset="0"/>
                <a:cs typeface="Times New Roman" pitchFamily="18" charset="0"/>
              </a:rPr>
              <a:t> </a:t>
            </a:r>
            <a:r>
              <a:rPr lang="tr-TR" sz="1800" i="1" dirty="0" err="1" smtClean="0">
                <a:latin typeface="Times New Roman" pitchFamily="18" charset="0"/>
                <a:cs typeface="Times New Roman" pitchFamily="18" charset="0"/>
              </a:rPr>
              <a:t>and</a:t>
            </a:r>
            <a:r>
              <a:rPr lang="tr-TR" sz="1800" i="1" dirty="0" smtClean="0">
                <a:latin typeface="Times New Roman" pitchFamily="18" charset="0"/>
                <a:cs typeface="Times New Roman" pitchFamily="18" charset="0"/>
              </a:rPr>
              <a:t> </a:t>
            </a:r>
            <a:r>
              <a:rPr lang="tr-TR" sz="1800" i="1" dirty="0" err="1" smtClean="0">
                <a:latin typeface="Times New Roman" pitchFamily="18" charset="0"/>
                <a:cs typeface="Times New Roman" pitchFamily="18" charset="0"/>
              </a:rPr>
              <a:t>Erb's</a:t>
            </a:r>
            <a:r>
              <a:rPr lang="tr-TR" sz="1800" i="1" dirty="0" smtClean="0">
                <a:latin typeface="Times New Roman" pitchFamily="18" charset="0"/>
                <a:cs typeface="Times New Roman" pitchFamily="18" charset="0"/>
              </a:rPr>
              <a:t> </a:t>
            </a:r>
            <a:r>
              <a:rPr lang="tr-TR" sz="1800" i="1" dirty="0" err="1" smtClean="0">
                <a:latin typeface="Times New Roman" pitchFamily="18" charset="0"/>
                <a:cs typeface="Times New Roman" pitchFamily="18" charset="0"/>
              </a:rPr>
              <a:t>fundamentals</a:t>
            </a:r>
            <a:r>
              <a:rPr lang="tr-TR" sz="1800" i="1" dirty="0" smtClean="0">
                <a:latin typeface="Times New Roman" pitchFamily="18" charset="0"/>
                <a:cs typeface="Times New Roman" pitchFamily="18" charset="0"/>
              </a:rPr>
              <a:t> of </a:t>
            </a:r>
            <a:r>
              <a:rPr lang="tr-TR" sz="1800" i="1" dirty="0" err="1" smtClean="0">
                <a:latin typeface="Times New Roman" pitchFamily="18" charset="0"/>
                <a:cs typeface="Times New Roman" pitchFamily="18" charset="0"/>
              </a:rPr>
              <a:t>nursing</a:t>
            </a:r>
            <a:r>
              <a:rPr lang="tr-TR" sz="1800" dirty="0" smtClean="0">
                <a:latin typeface="Times New Roman" pitchFamily="18" charset="0"/>
                <a:cs typeface="Times New Roman" pitchFamily="18" charset="0"/>
              </a:rPr>
              <a:t> (</a:t>
            </a:r>
            <a:r>
              <a:rPr lang="tr-TR" sz="1800" dirty="0" err="1" smtClean="0">
                <a:latin typeface="Times New Roman" pitchFamily="18" charset="0"/>
                <a:cs typeface="Times New Roman" pitchFamily="18" charset="0"/>
              </a:rPr>
              <a:t>Vol</a:t>
            </a:r>
            <a:r>
              <a:rPr lang="tr-TR" sz="1800" dirty="0" smtClean="0">
                <a:latin typeface="Times New Roman" pitchFamily="18" charset="0"/>
                <a:cs typeface="Times New Roman" pitchFamily="18" charset="0"/>
              </a:rPr>
              <a:t>. 1). </a:t>
            </a:r>
            <a:r>
              <a:rPr lang="tr-TR" sz="1800" dirty="0" err="1" smtClean="0">
                <a:latin typeface="Times New Roman" pitchFamily="18" charset="0"/>
                <a:cs typeface="Times New Roman" pitchFamily="18" charset="0"/>
              </a:rPr>
              <a:t>Pearson</a:t>
            </a:r>
            <a:r>
              <a:rPr lang="tr-TR" sz="1800" dirty="0" smtClean="0">
                <a:latin typeface="Times New Roman" pitchFamily="18" charset="0"/>
                <a:cs typeface="Times New Roman" pitchFamily="18" charset="0"/>
              </a:rPr>
              <a:t> </a:t>
            </a:r>
            <a:r>
              <a:rPr lang="tr-TR" sz="1800" dirty="0" err="1" smtClean="0">
                <a:latin typeface="Times New Roman" pitchFamily="18" charset="0"/>
                <a:cs typeface="Times New Roman" pitchFamily="18" charset="0"/>
              </a:rPr>
              <a:t>Australia</a:t>
            </a:r>
            <a:r>
              <a:rPr lang="tr-TR" sz="1800" dirty="0" smtClean="0">
                <a:latin typeface="Times New Roman" pitchFamily="18" charset="0"/>
                <a:cs typeface="Times New Roman" pitchFamily="18" charset="0"/>
              </a:rPr>
              <a:t>.</a:t>
            </a:r>
          </a:p>
          <a:p>
            <a:pPr marL="285750" indent="-285750" algn="just">
              <a:buFont typeface="Arial" panose="020B0604020202020204" pitchFamily="34" charset="0"/>
              <a:buChar char="•"/>
            </a:pPr>
            <a:r>
              <a:rPr lang="en-US" sz="1800" dirty="0" smtClean="0">
                <a:latin typeface="Times New Roman" pitchFamily="18" charset="0"/>
                <a:cs typeface="Times New Roman" pitchFamily="18" charset="0"/>
              </a:rPr>
              <a:t>Lynn</a:t>
            </a:r>
            <a:r>
              <a:rPr lang="en-US" sz="1800" dirty="0">
                <a:latin typeface="Times New Roman" pitchFamily="18" charset="0"/>
                <a:cs typeface="Times New Roman" pitchFamily="18" charset="0"/>
              </a:rPr>
              <a:t>, P. (2018). </a:t>
            </a:r>
            <a:r>
              <a:rPr lang="en-US" sz="1800" i="1" dirty="0">
                <a:latin typeface="Times New Roman" pitchFamily="18" charset="0"/>
                <a:cs typeface="Times New Roman" pitchFamily="18" charset="0"/>
              </a:rPr>
              <a:t>Taylor's clinical nursing skills: a nursing process approach</a:t>
            </a:r>
            <a:r>
              <a:rPr lang="en-US" sz="1800" dirty="0">
                <a:latin typeface="Times New Roman" pitchFamily="18" charset="0"/>
                <a:cs typeface="Times New Roman" pitchFamily="18" charset="0"/>
              </a:rPr>
              <a:t>. </a:t>
            </a:r>
            <a:r>
              <a:rPr lang="en-US" sz="1800" dirty="0" smtClean="0">
                <a:latin typeface="Times New Roman" pitchFamily="18" charset="0"/>
                <a:cs typeface="Times New Roman" pitchFamily="18" charset="0"/>
              </a:rPr>
              <a:t>Lippincott </a:t>
            </a:r>
            <a:r>
              <a:rPr lang="en-US" sz="1800" dirty="0">
                <a:latin typeface="Times New Roman" pitchFamily="18" charset="0"/>
                <a:cs typeface="Times New Roman" pitchFamily="18" charset="0"/>
              </a:rPr>
              <a:t>Williams &amp; Wilkins</a:t>
            </a:r>
            <a:r>
              <a:rPr lang="en-US" sz="1800" dirty="0" smtClean="0">
                <a:latin typeface="Times New Roman" pitchFamily="18" charset="0"/>
                <a:cs typeface="Times New Roman" pitchFamily="18" charset="0"/>
              </a:rPr>
              <a:t>.</a:t>
            </a:r>
            <a:endParaRPr lang="tr-TR" sz="1800" dirty="0" smtClean="0">
              <a:latin typeface="Times New Roman" pitchFamily="18" charset="0"/>
              <a:cs typeface="Times New Roman" pitchFamily="18" charset="0"/>
            </a:endParaRPr>
          </a:p>
          <a:p>
            <a:pPr marL="285750" indent="-285750" algn="just">
              <a:buFont typeface="Arial" panose="020B0604020202020204" pitchFamily="34" charset="0"/>
              <a:buChar char="•"/>
            </a:pPr>
            <a:r>
              <a:rPr lang="tr-TR" sz="1800" dirty="0" err="1" smtClean="0">
                <a:latin typeface="Times New Roman" pitchFamily="18" charset="0"/>
                <a:cs typeface="Times New Roman" pitchFamily="18" charset="0"/>
              </a:rPr>
              <a:t>Wilkinson</a:t>
            </a:r>
            <a:r>
              <a:rPr lang="tr-TR" sz="1800" dirty="0" smtClean="0">
                <a:latin typeface="Times New Roman" pitchFamily="18" charset="0"/>
                <a:cs typeface="Times New Roman" pitchFamily="18" charset="0"/>
              </a:rPr>
              <a:t>, J.M., </a:t>
            </a:r>
            <a:r>
              <a:rPr lang="tr-TR" sz="1800" dirty="0" err="1" smtClean="0">
                <a:latin typeface="Times New Roman" pitchFamily="18" charset="0"/>
                <a:cs typeface="Times New Roman" pitchFamily="18" charset="0"/>
              </a:rPr>
              <a:t>Treas</a:t>
            </a:r>
            <a:r>
              <a:rPr lang="tr-TR" sz="1800" dirty="0" smtClean="0">
                <a:latin typeface="Times New Roman" pitchFamily="18" charset="0"/>
                <a:cs typeface="Times New Roman" pitchFamily="18" charset="0"/>
              </a:rPr>
              <a:t>, L.S., </a:t>
            </a:r>
            <a:r>
              <a:rPr lang="tr-TR" sz="1800" dirty="0" err="1" smtClean="0">
                <a:latin typeface="Times New Roman" pitchFamily="18" charset="0"/>
                <a:cs typeface="Times New Roman" pitchFamily="18" charset="0"/>
              </a:rPr>
              <a:t>Barnett</a:t>
            </a:r>
            <a:r>
              <a:rPr lang="tr-TR" sz="1800" dirty="0" smtClean="0">
                <a:latin typeface="Times New Roman" pitchFamily="18" charset="0"/>
                <a:cs typeface="Times New Roman" pitchFamily="18" charset="0"/>
              </a:rPr>
              <a:t> , K.L. </a:t>
            </a:r>
            <a:r>
              <a:rPr lang="tr-TR" sz="1800" dirty="0" err="1" smtClean="0">
                <a:latin typeface="Times New Roman" pitchFamily="18" charset="0"/>
                <a:cs typeface="Times New Roman" pitchFamily="18" charset="0"/>
              </a:rPr>
              <a:t>and</a:t>
            </a:r>
            <a:r>
              <a:rPr lang="tr-TR" sz="1800" dirty="0" smtClean="0">
                <a:latin typeface="Times New Roman" pitchFamily="18" charset="0"/>
                <a:cs typeface="Times New Roman" pitchFamily="18" charset="0"/>
              </a:rPr>
              <a:t> </a:t>
            </a:r>
            <a:r>
              <a:rPr lang="tr-TR" sz="1800" dirty="0" err="1" smtClean="0">
                <a:latin typeface="Times New Roman" pitchFamily="18" charset="0"/>
                <a:cs typeface="Times New Roman" pitchFamily="18" charset="0"/>
              </a:rPr>
              <a:t>Smith</a:t>
            </a:r>
            <a:r>
              <a:rPr lang="tr-TR" sz="1800" dirty="0" smtClean="0">
                <a:latin typeface="Times New Roman" pitchFamily="18" charset="0"/>
                <a:cs typeface="Times New Roman" pitchFamily="18" charset="0"/>
              </a:rPr>
              <a:t>, M.H. (2016). </a:t>
            </a:r>
            <a:r>
              <a:rPr lang="tr-TR" sz="1800" i="1" dirty="0" err="1" smtClean="0">
                <a:latin typeface="Times New Roman" pitchFamily="18" charset="0"/>
                <a:cs typeface="Times New Roman" pitchFamily="18" charset="0"/>
              </a:rPr>
              <a:t>Prosedure</a:t>
            </a:r>
            <a:r>
              <a:rPr lang="tr-TR" sz="1800" i="1" dirty="0" smtClean="0">
                <a:latin typeface="Times New Roman" pitchFamily="18" charset="0"/>
                <a:cs typeface="Times New Roman" pitchFamily="18" charset="0"/>
              </a:rPr>
              <a:t> </a:t>
            </a:r>
            <a:r>
              <a:rPr lang="tr-TR" sz="1800" i="1" dirty="0" err="1" smtClean="0">
                <a:latin typeface="Times New Roman" pitchFamily="18" charset="0"/>
                <a:cs typeface="Times New Roman" pitchFamily="18" charset="0"/>
              </a:rPr>
              <a:t>Checklists</a:t>
            </a:r>
            <a:r>
              <a:rPr lang="tr-TR" sz="1800" i="1" dirty="0" smtClean="0">
                <a:latin typeface="Times New Roman" pitchFamily="18" charset="0"/>
                <a:cs typeface="Times New Roman" pitchFamily="18" charset="0"/>
              </a:rPr>
              <a:t> </a:t>
            </a:r>
            <a:r>
              <a:rPr lang="tr-TR" sz="1800" i="1" dirty="0" err="1" smtClean="0">
                <a:latin typeface="Times New Roman" pitchFamily="18" charset="0"/>
                <a:cs typeface="Times New Roman" pitchFamily="18" charset="0"/>
              </a:rPr>
              <a:t>for</a:t>
            </a:r>
            <a:r>
              <a:rPr lang="tr-TR" sz="1800" i="1" dirty="0" smtClean="0">
                <a:latin typeface="Times New Roman" pitchFamily="18" charset="0"/>
                <a:cs typeface="Times New Roman" pitchFamily="18" charset="0"/>
              </a:rPr>
              <a:t> </a:t>
            </a:r>
            <a:r>
              <a:rPr lang="tr-TR" sz="1800" i="1" dirty="0" err="1" smtClean="0">
                <a:latin typeface="Times New Roman" pitchFamily="18" charset="0"/>
                <a:cs typeface="Times New Roman" pitchFamily="18" charset="0"/>
              </a:rPr>
              <a:t>Fundamental</a:t>
            </a:r>
            <a:r>
              <a:rPr lang="tr-TR" sz="1800" i="1" dirty="0" smtClean="0">
                <a:latin typeface="Times New Roman" pitchFamily="18" charset="0"/>
                <a:cs typeface="Times New Roman" pitchFamily="18" charset="0"/>
              </a:rPr>
              <a:t> of </a:t>
            </a:r>
            <a:r>
              <a:rPr lang="tr-TR" sz="1800" i="1" dirty="0" err="1" smtClean="0">
                <a:latin typeface="Times New Roman" pitchFamily="18" charset="0"/>
                <a:cs typeface="Times New Roman" pitchFamily="18" charset="0"/>
              </a:rPr>
              <a:t>Nursing</a:t>
            </a:r>
            <a:r>
              <a:rPr lang="tr-TR" sz="1800" dirty="0" smtClean="0">
                <a:latin typeface="Times New Roman" pitchFamily="18" charset="0"/>
                <a:cs typeface="Times New Roman" pitchFamily="18" charset="0"/>
              </a:rPr>
              <a:t>. </a:t>
            </a:r>
            <a:r>
              <a:rPr lang="tr-TR" sz="1800" dirty="0" err="1" smtClean="0">
                <a:latin typeface="Times New Roman" pitchFamily="18" charset="0"/>
                <a:cs typeface="Times New Roman" pitchFamily="18" charset="0"/>
              </a:rPr>
              <a:t>Philederpia</a:t>
            </a:r>
            <a:r>
              <a:rPr lang="tr-TR" sz="1800" dirty="0" smtClean="0">
                <a:latin typeface="Times New Roman" pitchFamily="18" charset="0"/>
                <a:cs typeface="Times New Roman" pitchFamily="18" charset="0"/>
              </a:rPr>
              <a:t> : </a:t>
            </a:r>
            <a:r>
              <a:rPr lang="tr-TR" sz="1800" dirty="0" err="1" smtClean="0">
                <a:latin typeface="Times New Roman" pitchFamily="18" charset="0"/>
                <a:cs typeface="Times New Roman" pitchFamily="18" charset="0"/>
              </a:rPr>
              <a:t>Davis</a:t>
            </a:r>
            <a:r>
              <a:rPr lang="tr-TR" sz="1800" dirty="0" smtClean="0">
                <a:latin typeface="Times New Roman" pitchFamily="18" charset="0"/>
                <a:cs typeface="Times New Roman" pitchFamily="18" charset="0"/>
              </a:rPr>
              <a:t> </a:t>
            </a:r>
            <a:r>
              <a:rPr lang="tr-TR" sz="1800" dirty="0" err="1" smtClean="0">
                <a:latin typeface="Times New Roman" pitchFamily="18" charset="0"/>
                <a:cs typeface="Times New Roman" pitchFamily="18" charset="0"/>
              </a:rPr>
              <a:t>Company</a:t>
            </a:r>
            <a:r>
              <a:rPr lang="tr-TR" sz="1800" dirty="0" smtClean="0">
                <a:latin typeface="Times New Roman" pitchFamily="18" charset="0"/>
                <a:cs typeface="Times New Roman" pitchFamily="18" charset="0"/>
              </a:rPr>
              <a:t> .</a:t>
            </a:r>
            <a:endParaRPr lang="tr-TR" sz="1800" dirty="0">
              <a:latin typeface="Times New Roman" pitchFamily="18" charset="0"/>
              <a:cs typeface="Times New Roman" pitchFamily="18" charset="0"/>
            </a:endParaRPr>
          </a:p>
        </p:txBody>
      </p:sp>
    </p:spTree>
    <p:extLst>
      <p:ext uri="{BB962C8B-B14F-4D97-AF65-F5344CB8AC3E}">
        <p14:creationId xmlns:p14="http://schemas.microsoft.com/office/powerpoint/2010/main" xmlns="" val="6650613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İğne/Enjektör Seçimi</a:t>
            </a:r>
            <a:endParaRPr lang="tr-TR" b="1" dirty="0"/>
          </a:p>
        </p:txBody>
      </p:sp>
      <p:sp>
        <p:nvSpPr>
          <p:cNvPr id="3" name="İçerik Yer Tutucusu 2"/>
          <p:cNvSpPr>
            <a:spLocks noGrp="1"/>
          </p:cNvSpPr>
          <p:nvPr>
            <p:ph idx="1"/>
          </p:nvPr>
        </p:nvSpPr>
        <p:spPr/>
        <p:txBody>
          <a:bodyPr/>
          <a:lstStyle/>
          <a:p>
            <a:pPr algn="just">
              <a:lnSpc>
                <a:spcPct val="150000"/>
              </a:lnSpc>
            </a:pPr>
            <a:r>
              <a:rPr lang="tr-TR" dirty="0" smtClean="0"/>
              <a:t>İğne paketinin üzerindeki ilk numara iğnenin çapını, ikinci uzunluğunu gösterir.</a:t>
            </a:r>
          </a:p>
          <a:p>
            <a:pPr algn="just">
              <a:lnSpc>
                <a:spcPct val="150000"/>
              </a:lnSpc>
            </a:pPr>
            <a:r>
              <a:rPr lang="tr-TR" dirty="0" smtClean="0"/>
              <a:t>İğnenin çapı büyüdükçe numarası küçülmektedir. </a:t>
            </a:r>
            <a:endParaRPr lang="tr-TR" dirty="0"/>
          </a:p>
        </p:txBody>
      </p:sp>
    </p:spTree>
    <p:extLst>
      <p:ext uri="{BB962C8B-B14F-4D97-AF65-F5344CB8AC3E}">
        <p14:creationId xmlns:p14="http://schemas.microsoft.com/office/powerpoint/2010/main" xmlns="" val="16052983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10 Başlık"/>
          <p:cNvSpPr>
            <a:spLocks noGrp="1"/>
          </p:cNvSpPr>
          <p:nvPr>
            <p:ph type="title"/>
          </p:nvPr>
        </p:nvSpPr>
        <p:spPr/>
        <p:txBody>
          <a:bodyPr/>
          <a:lstStyle/>
          <a:p>
            <a:endParaRPr lang="tr-TR"/>
          </a:p>
        </p:txBody>
      </p:sp>
      <p:pic>
        <p:nvPicPr>
          <p:cNvPr id="1026" name="Picture 2"/>
          <p:cNvPicPr>
            <a:picLocks noGrp="1" noChangeAspect="1" noChangeArrowheads="1"/>
          </p:cNvPicPr>
          <p:nvPr>
            <p:ph sz="half" idx="1"/>
          </p:nvPr>
        </p:nvPicPr>
        <p:blipFill>
          <a:blip r:embed="rId2" cstate="print"/>
          <a:srcRect/>
          <a:stretch>
            <a:fillRect/>
          </a:stretch>
        </p:blipFill>
        <p:spPr bwMode="auto">
          <a:xfrm>
            <a:off x="251520" y="260648"/>
            <a:ext cx="4032448" cy="6336704"/>
          </a:xfrm>
          <a:prstGeom prst="rect">
            <a:avLst/>
          </a:prstGeom>
          <a:noFill/>
          <a:ln w="9525">
            <a:noFill/>
            <a:miter lim="800000"/>
            <a:headEnd/>
            <a:tailEnd/>
          </a:ln>
        </p:spPr>
      </p:pic>
      <p:pic>
        <p:nvPicPr>
          <p:cNvPr id="1027" name="Picture 3"/>
          <p:cNvPicPr>
            <a:picLocks noGrp="1" noChangeAspect="1" noChangeArrowheads="1"/>
          </p:cNvPicPr>
          <p:nvPr>
            <p:ph sz="half" idx="2"/>
          </p:nvPr>
        </p:nvPicPr>
        <p:blipFill>
          <a:blip r:embed="rId3" cstate="print"/>
          <a:srcRect/>
          <a:stretch>
            <a:fillRect/>
          </a:stretch>
        </p:blipFill>
        <p:spPr bwMode="auto">
          <a:xfrm>
            <a:off x="4355976" y="332656"/>
            <a:ext cx="4464496" cy="6120680"/>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İlaç Hesaplama</a:t>
            </a:r>
            <a:endParaRPr lang="tr-TR" b="1" dirty="0"/>
          </a:p>
        </p:txBody>
      </p:sp>
      <p:sp>
        <p:nvSpPr>
          <p:cNvPr id="3" name="İçerik Yer Tutucusu 2"/>
          <p:cNvSpPr>
            <a:spLocks noGrp="1"/>
          </p:cNvSpPr>
          <p:nvPr>
            <p:ph idx="1"/>
          </p:nvPr>
        </p:nvSpPr>
        <p:spPr/>
        <p:txBody>
          <a:bodyPr/>
          <a:lstStyle/>
          <a:p>
            <a:r>
              <a:rPr lang="tr-TR" dirty="0" smtClean="0"/>
              <a:t>cc=ml</a:t>
            </a:r>
          </a:p>
          <a:p>
            <a:r>
              <a:rPr lang="tr-TR" dirty="0" smtClean="0"/>
              <a:t>1 cc = 1 ml</a:t>
            </a:r>
          </a:p>
          <a:p>
            <a:r>
              <a:rPr lang="tr-TR" dirty="0" smtClean="0"/>
              <a:t>1 cc = 10 dizyem</a:t>
            </a:r>
          </a:p>
          <a:p>
            <a:r>
              <a:rPr lang="tr-TR" dirty="0" smtClean="0"/>
              <a:t>1 cc = 20 damla</a:t>
            </a:r>
          </a:p>
          <a:p>
            <a:r>
              <a:rPr lang="tr-TR" dirty="0" smtClean="0"/>
              <a:t>1 cc = 100 ünite</a:t>
            </a:r>
          </a:p>
          <a:p>
            <a:r>
              <a:rPr lang="tr-TR" dirty="0" smtClean="0"/>
              <a:t>1 gr = 1000 mg</a:t>
            </a:r>
          </a:p>
          <a:p>
            <a:r>
              <a:rPr lang="tr-TR" dirty="0" smtClean="0"/>
              <a:t>1 mg = 1000 </a:t>
            </a:r>
            <a:r>
              <a:rPr lang="tr-TR" dirty="0" err="1" smtClean="0"/>
              <a:t>mcg</a:t>
            </a:r>
            <a:endParaRPr lang="tr-TR" dirty="0"/>
          </a:p>
        </p:txBody>
      </p:sp>
    </p:spTree>
    <p:extLst>
      <p:ext uri="{BB962C8B-B14F-4D97-AF65-F5344CB8AC3E}">
        <p14:creationId xmlns:p14="http://schemas.microsoft.com/office/powerpoint/2010/main" xmlns="" val="31034282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Unvan 4"/>
          <p:cNvSpPr>
            <a:spLocks noGrp="1"/>
          </p:cNvSpPr>
          <p:nvPr>
            <p:ph type="title"/>
          </p:nvPr>
        </p:nvSpPr>
        <p:spPr/>
        <p:txBody>
          <a:bodyPr/>
          <a:lstStyle/>
          <a:p>
            <a:r>
              <a:rPr lang="tr-TR" b="1" dirty="0"/>
              <a:t>İlaç </a:t>
            </a:r>
            <a:r>
              <a:rPr lang="tr-TR" b="1" dirty="0" smtClean="0"/>
              <a:t>Hesaplama - Örnek</a:t>
            </a:r>
            <a:endParaRPr lang="tr-TR" dirty="0"/>
          </a:p>
        </p:txBody>
      </p:sp>
      <p:sp>
        <p:nvSpPr>
          <p:cNvPr id="6" name="İçerik Yer Tutucusu 5"/>
          <p:cNvSpPr>
            <a:spLocks noGrp="1"/>
          </p:cNvSpPr>
          <p:nvPr>
            <p:ph idx="1"/>
          </p:nvPr>
        </p:nvSpPr>
        <p:spPr/>
        <p:txBody>
          <a:bodyPr/>
          <a:lstStyle/>
          <a:p>
            <a:pPr algn="just">
              <a:lnSpc>
                <a:spcPct val="150000"/>
              </a:lnSpc>
            </a:pPr>
            <a:r>
              <a:rPr lang="tr-TR" dirty="0" smtClean="0"/>
              <a:t>50 mg/2 ml formunda olan X ilacından, hasta için 3*25 mg (IM) olarak istem yapılmıştır. İlacı nasıl hazırlarsınız? Hangi saatlerde uygularsınız?</a:t>
            </a:r>
            <a:endParaRPr lang="tr-TR" dirty="0"/>
          </a:p>
        </p:txBody>
      </p:sp>
    </p:spTree>
    <p:extLst>
      <p:ext uri="{BB962C8B-B14F-4D97-AF65-F5344CB8AC3E}">
        <p14:creationId xmlns:p14="http://schemas.microsoft.com/office/powerpoint/2010/main" xmlns="" val="105284613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맑은 고딕"/>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맑은 고딕"/>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841</TotalTime>
  <Words>5103</Words>
  <Application>Microsoft Office PowerPoint</Application>
  <PresentationFormat>Ekran Gösterisi (4:3)</PresentationFormat>
  <Paragraphs>482</Paragraphs>
  <Slides>56</Slides>
  <Notes>2</Notes>
  <HiddenSlides>0</HiddenSlides>
  <MMClips>0</MMClips>
  <ScaleCrop>false</ScaleCrop>
  <HeadingPairs>
    <vt:vector size="4" baseType="variant">
      <vt:variant>
        <vt:lpstr>Tema</vt:lpstr>
      </vt:variant>
      <vt:variant>
        <vt:i4>2</vt:i4>
      </vt:variant>
      <vt:variant>
        <vt:lpstr>Slayt Başlıkları</vt:lpstr>
      </vt:variant>
      <vt:variant>
        <vt:i4>56</vt:i4>
      </vt:variant>
    </vt:vector>
  </HeadingPairs>
  <TitlesOfParts>
    <vt:vector size="58" baseType="lpstr">
      <vt:lpstr>Office Theme</vt:lpstr>
      <vt:lpstr>Custom Design</vt:lpstr>
      <vt:lpstr>Slayt 1</vt:lpstr>
      <vt:lpstr>Slayt 2</vt:lpstr>
      <vt:lpstr>İlaç Uygulamalarında Temel İlkeler</vt:lpstr>
      <vt:lpstr>İlaç Uygulamalarında Temel İlkeler</vt:lpstr>
      <vt:lpstr>Enjektör </vt:lpstr>
      <vt:lpstr>İğne/Enjektör Seçimi</vt:lpstr>
      <vt:lpstr>Slayt 7</vt:lpstr>
      <vt:lpstr>İlaç Hesaplama</vt:lpstr>
      <vt:lpstr>İlaç Hesaplama - Örnek</vt:lpstr>
      <vt:lpstr>İlaç Hesaplama - Örnek</vt:lpstr>
      <vt:lpstr>İlaç Hesaplama - Örnek</vt:lpstr>
      <vt:lpstr>İlaç Hesaplama - Örnek</vt:lpstr>
      <vt:lpstr>İlaç Hesaplama - Örnek</vt:lpstr>
      <vt:lpstr>Ampulden İlaç Hazırlama</vt:lpstr>
      <vt:lpstr>Ampulden İlaç Hazırlama</vt:lpstr>
      <vt:lpstr>Ampulden İlaç Hazırlama</vt:lpstr>
      <vt:lpstr>Ampulden İlaç Hazırlama</vt:lpstr>
      <vt:lpstr>Ampulden İlaç Hazırlama</vt:lpstr>
      <vt:lpstr>Flakonda İlaç Hazırlama</vt:lpstr>
      <vt:lpstr>Flakonda İlaç Hazırlama</vt:lpstr>
      <vt:lpstr>Flakonda İlaç Hazırlama</vt:lpstr>
      <vt:lpstr>Flakonda İlaç Hazırlama</vt:lpstr>
      <vt:lpstr>Flakonda İlaç Hazırlama</vt:lpstr>
      <vt:lpstr>Flakonda İlaç Hazırlama</vt:lpstr>
      <vt:lpstr>İlaç Uygulamaları</vt:lpstr>
      <vt:lpstr>İntradermal İlaç Uygulama </vt:lpstr>
      <vt:lpstr>İntradermal İlaç Uygulama </vt:lpstr>
      <vt:lpstr>İntradermal İlaç Uygulama </vt:lpstr>
      <vt:lpstr>İntradermal İlaç Uygulama  Basamakları</vt:lpstr>
      <vt:lpstr>İntradermal İlaç Uygulama  Basamakları</vt:lpstr>
      <vt:lpstr>İntradermal İlaç Uygulama  Basamakları</vt:lpstr>
      <vt:lpstr>İntradermal İlaç Uygulama  Basamakları</vt:lpstr>
      <vt:lpstr>İntradermal İlaç Uygulama  Basamakları</vt:lpstr>
      <vt:lpstr>Subkutan İlaç Uygulama </vt:lpstr>
      <vt:lpstr>Subkutan İlaç Uygulama </vt:lpstr>
      <vt:lpstr>Subkutan İlaç Uygulama </vt:lpstr>
      <vt:lpstr>Subkutan İlaç Uygulama </vt:lpstr>
      <vt:lpstr>Subkutan İlaç Uygulama Basamakları</vt:lpstr>
      <vt:lpstr>Subkutan İlaç Uygulama Basamakları</vt:lpstr>
      <vt:lpstr>Subkutan İlaç Uygulama Basamakları</vt:lpstr>
      <vt:lpstr>Subkutan İlaç Uygulama Basamakları</vt:lpstr>
      <vt:lpstr>Subkutan İlaç Uygulama Basamakları</vt:lpstr>
      <vt:lpstr>İntramusküler Enjeksiyon </vt:lpstr>
      <vt:lpstr>İntramusküler Enjeksiyon </vt:lpstr>
      <vt:lpstr>İntramusküler İlaç Uygulama Basamakları</vt:lpstr>
      <vt:lpstr>İntramusküler İlaç Uygulama Basamakları</vt:lpstr>
      <vt:lpstr>İntramusküler İlaç Uygulama Basamakları</vt:lpstr>
      <vt:lpstr>İntramusküler İlaç Uygulama Basamakları</vt:lpstr>
      <vt:lpstr>İntramusküler İlaç Uygulama Basamakları</vt:lpstr>
      <vt:lpstr>İntramusküler İlaç Uygulama Basamakları</vt:lpstr>
      <vt:lpstr>İntramusküler Enjeksiyon- Z tekniği</vt:lpstr>
      <vt:lpstr>İntramusküler Enjeksiyon- Z tekniği</vt:lpstr>
      <vt:lpstr>İntramusküler Enjeksiyon- Hava Kilit Tekniği</vt:lpstr>
      <vt:lpstr>Slayt 54</vt:lpstr>
      <vt:lpstr>Slayt 55</vt:lpstr>
      <vt:lpstr>Kaynaklar </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Allppt.com</dc:creator>
  <cp:lastModifiedBy>Kemal Toprak KILIÇ</cp:lastModifiedBy>
  <cp:revision>61</cp:revision>
  <dcterms:created xsi:type="dcterms:W3CDTF">2014-04-01T16:35:38Z</dcterms:created>
  <dcterms:modified xsi:type="dcterms:W3CDTF">2020-03-18T19:34:04Z</dcterms:modified>
</cp:coreProperties>
</file>