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889E96B-2652-4FB6-88ED-B9B5C2409C4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1835859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89E96B-2652-4FB6-88ED-B9B5C2409C4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1635745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89E96B-2652-4FB6-88ED-B9B5C2409C4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3627609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89E96B-2652-4FB6-88ED-B9B5C2409C4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2896903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889E96B-2652-4FB6-88ED-B9B5C2409C4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592411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889E96B-2652-4FB6-88ED-B9B5C2409C48}"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38055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889E96B-2652-4FB6-88ED-B9B5C2409C48}"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72041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889E96B-2652-4FB6-88ED-B9B5C2409C48}"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2783921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889E96B-2652-4FB6-88ED-B9B5C2409C48}"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87219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889E96B-2652-4FB6-88ED-B9B5C2409C48}"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2163128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889E96B-2652-4FB6-88ED-B9B5C2409C48}"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8568FC-C724-4870-B176-67D0115E8FFB}" type="slidenum">
              <a:rPr lang="tr-TR" smtClean="0"/>
              <a:t>‹#›</a:t>
            </a:fld>
            <a:endParaRPr lang="tr-TR"/>
          </a:p>
        </p:txBody>
      </p:sp>
    </p:spTree>
    <p:extLst>
      <p:ext uri="{BB962C8B-B14F-4D97-AF65-F5344CB8AC3E}">
        <p14:creationId xmlns:p14="http://schemas.microsoft.com/office/powerpoint/2010/main" val="3637999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9E96B-2652-4FB6-88ED-B9B5C2409C48}"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568FC-C724-4870-B176-67D0115E8FFB}" type="slidenum">
              <a:rPr lang="tr-TR" smtClean="0"/>
              <a:t>‹#›</a:t>
            </a:fld>
            <a:endParaRPr lang="tr-TR"/>
          </a:p>
        </p:txBody>
      </p:sp>
    </p:spTree>
    <p:extLst>
      <p:ext uri="{BB962C8B-B14F-4D97-AF65-F5344CB8AC3E}">
        <p14:creationId xmlns:p14="http://schemas.microsoft.com/office/powerpoint/2010/main" val="149945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1981200" y="404814"/>
            <a:ext cx="8229600" cy="720725"/>
          </a:xfrm>
        </p:spPr>
        <p:txBody>
          <a:bodyPr/>
          <a:lstStyle/>
          <a:p>
            <a:r>
              <a:rPr lang="tr-TR" altLang="tr-TR" sz="4000">
                <a:solidFill>
                  <a:srgbClr val="66FF33"/>
                </a:solidFill>
              </a:rPr>
              <a:t>YARARLILIK İLKESİ</a:t>
            </a:r>
          </a:p>
        </p:txBody>
      </p:sp>
      <p:sp>
        <p:nvSpPr>
          <p:cNvPr id="148483" name="Rectangle 3"/>
          <p:cNvSpPr>
            <a:spLocks noGrp="1" noChangeArrowheads="1"/>
          </p:cNvSpPr>
          <p:nvPr>
            <p:ph type="body" idx="1"/>
          </p:nvPr>
        </p:nvSpPr>
        <p:spPr>
          <a:xfrm>
            <a:off x="1981200" y="1196976"/>
            <a:ext cx="8229600" cy="5400675"/>
          </a:xfrm>
        </p:spPr>
        <p:txBody>
          <a:bodyPr/>
          <a:lstStyle/>
          <a:p>
            <a:pPr>
              <a:buClr>
                <a:srgbClr val="66FF33"/>
              </a:buClr>
            </a:pPr>
            <a:r>
              <a:rPr lang="tr-TR" altLang="tr-TR" b="1"/>
              <a:t>Bu ilke zararları önleme, ortadan kaldırma ve iyi olanı destekleme ile ilgilidir. İlkenin temelinde “</a:t>
            </a:r>
            <a:r>
              <a:rPr lang="tr-TR" altLang="tr-TR" b="1">
                <a:solidFill>
                  <a:srgbClr val="99FF33"/>
                </a:solidFill>
              </a:rPr>
              <a:t>Hipokrat Andı</a:t>
            </a:r>
            <a:r>
              <a:rPr lang="tr-TR" altLang="tr-TR" b="1"/>
              <a:t>” yatmaktadır. And’da sağlık tanrı ve tanrıçaları şahit gösterilerek hekimin hastasının iyiliği için çalışacağını belirten sözler yararlılık ilkesi olarak değerlendirilebilir. </a:t>
            </a:r>
          </a:p>
        </p:txBody>
      </p:sp>
    </p:spTree>
    <p:extLst>
      <p:ext uri="{BB962C8B-B14F-4D97-AF65-F5344CB8AC3E}">
        <p14:creationId xmlns:p14="http://schemas.microsoft.com/office/powerpoint/2010/main" val="7073415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3"/>
          <p:cNvSpPr>
            <a:spLocks noGrp="1" noChangeArrowheads="1"/>
          </p:cNvSpPr>
          <p:nvPr>
            <p:ph type="body" idx="1"/>
          </p:nvPr>
        </p:nvSpPr>
        <p:spPr>
          <a:xfrm>
            <a:off x="1981200" y="333375"/>
            <a:ext cx="8229600" cy="5797550"/>
          </a:xfrm>
        </p:spPr>
        <p:txBody>
          <a:bodyPr/>
          <a:lstStyle/>
          <a:p>
            <a:pPr>
              <a:buClr>
                <a:srgbClr val="66FF33"/>
              </a:buClr>
            </a:pPr>
            <a:r>
              <a:rPr lang="tr-TR" altLang="tr-TR" b="1"/>
              <a:t>Bazı durumlarda hastanın yararına olduğu düşünülen bir karar, hastanın kendi hakkında karar verebilme hakkını elinden alabilmektedir. Böyle bir durumda özerklik ilkesi ve yararlılık ilkesi birbiriyle çatışmaktadır. Hastanın yararının her şeyin üzerinde tutulması sonuçta </a:t>
            </a:r>
            <a:r>
              <a:rPr lang="tr-TR" altLang="tr-TR" b="1">
                <a:solidFill>
                  <a:srgbClr val="99FF33"/>
                </a:solidFill>
              </a:rPr>
              <a:t>paternalizmi </a:t>
            </a:r>
            <a:r>
              <a:rPr lang="tr-TR" altLang="tr-TR" b="1"/>
              <a:t>ortaya çıkarmaktadır. </a:t>
            </a:r>
          </a:p>
        </p:txBody>
      </p:sp>
    </p:spTree>
    <p:extLst>
      <p:ext uri="{BB962C8B-B14F-4D97-AF65-F5344CB8AC3E}">
        <p14:creationId xmlns:p14="http://schemas.microsoft.com/office/powerpoint/2010/main" val="960705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Grp="1" noChangeArrowheads="1"/>
          </p:cNvSpPr>
          <p:nvPr>
            <p:ph type="body" idx="1"/>
          </p:nvPr>
        </p:nvSpPr>
        <p:spPr>
          <a:xfrm>
            <a:off x="1981200" y="333375"/>
            <a:ext cx="8229600" cy="5797550"/>
          </a:xfrm>
        </p:spPr>
        <p:txBody>
          <a:bodyPr/>
          <a:lstStyle/>
          <a:p>
            <a:pPr>
              <a:buClr>
                <a:srgbClr val="66FF33"/>
              </a:buClr>
            </a:pPr>
            <a:r>
              <a:rPr lang="tr-TR" altLang="tr-TR" b="1">
                <a:solidFill>
                  <a:srgbClr val="66FF33"/>
                </a:solidFill>
              </a:rPr>
              <a:t>Paternalizm</a:t>
            </a:r>
            <a:r>
              <a:rPr lang="tr-TR" altLang="tr-TR" b="1"/>
              <a:t>, sağlık uğraşlarında yararlılığın sonucunda ortaya çıkan bir etik sorundur ve başkalarının en yüksek çıkarlarını desteklemeyi amaçlayan bir hareketi üstlenmektedir; fakat bunu yaparken karşısındaki kişinin arzularını isteklerini göz ardı etmek ve seçme özgürlüğünü kısıtlamaktadır. </a:t>
            </a:r>
          </a:p>
        </p:txBody>
      </p:sp>
    </p:spTree>
    <p:extLst>
      <p:ext uri="{BB962C8B-B14F-4D97-AF65-F5344CB8AC3E}">
        <p14:creationId xmlns:p14="http://schemas.microsoft.com/office/powerpoint/2010/main" val="3391305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type="body" idx="1"/>
          </p:nvPr>
        </p:nvSpPr>
        <p:spPr>
          <a:xfrm>
            <a:off x="1981200" y="333375"/>
            <a:ext cx="8229600" cy="5797550"/>
          </a:xfrm>
        </p:spPr>
        <p:txBody>
          <a:bodyPr/>
          <a:lstStyle/>
          <a:p>
            <a:pPr>
              <a:buClr>
                <a:srgbClr val="66FF33"/>
              </a:buClr>
            </a:pPr>
            <a:r>
              <a:rPr lang="tr-TR" altLang="tr-TR" b="1">
                <a:solidFill>
                  <a:srgbClr val="66FF33"/>
                </a:solidFill>
              </a:rPr>
              <a:t>Paternalist bir eczacı</a:t>
            </a:r>
            <a:r>
              <a:rPr lang="tr-TR" altLang="tr-TR" b="1"/>
              <a:t>, hastanın menfaatlerini göz önünde bulundurarak, onun kendi kararlarını verme hakkını hiçe saymakta ve hasta adına karar vermektedir. </a:t>
            </a:r>
          </a:p>
        </p:txBody>
      </p:sp>
    </p:spTree>
    <p:extLst>
      <p:ext uri="{BB962C8B-B14F-4D97-AF65-F5344CB8AC3E}">
        <p14:creationId xmlns:p14="http://schemas.microsoft.com/office/powerpoint/2010/main" val="3040094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10652851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238</Words>
  <Application>Microsoft Office PowerPoint</Application>
  <PresentationFormat>Geniş ekran</PresentationFormat>
  <Paragraphs>12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YARARLILIK İLKESİ</vt:lpstr>
      <vt:lpstr>PowerPoint Sunusu</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YARARLILIK İLKESİ</dc:title>
  <dc:creator>gülbin özçelikay</dc:creator>
  <cp:lastModifiedBy>gülbin özçelikay</cp:lastModifiedBy>
  <cp:revision>2</cp:revision>
  <dcterms:created xsi:type="dcterms:W3CDTF">2018-03-20T12:34:07Z</dcterms:created>
  <dcterms:modified xsi:type="dcterms:W3CDTF">2018-03-20T13:10:24Z</dcterms:modified>
</cp:coreProperties>
</file>