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325" r:id="rId2"/>
    <p:sldId id="287" r:id="rId3"/>
    <p:sldId id="406" r:id="rId4"/>
    <p:sldId id="288" r:id="rId5"/>
    <p:sldId id="407" r:id="rId6"/>
    <p:sldId id="408" r:id="rId7"/>
    <p:sldId id="397" r:id="rId8"/>
    <p:sldId id="398" r:id="rId9"/>
    <p:sldId id="399" r:id="rId10"/>
    <p:sldId id="400" r:id="rId11"/>
    <p:sldId id="409" r:id="rId12"/>
    <p:sldId id="410" r:id="rId13"/>
    <p:sldId id="411" r:id="rId14"/>
    <p:sldId id="289" r:id="rId15"/>
    <p:sldId id="290" r:id="rId16"/>
    <p:sldId id="294" r:id="rId17"/>
    <p:sldId id="305" r:id="rId18"/>
    <p:sldId id="278"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68" autoAdjust="0"/>
    <p:restoredTop sz="94660"/>
  </p:normalViewPr>
  <p:slideViewPr>
    <p:cSldViewPr snapToGrid="0">
      <p:cViewPr varScale="1">
        <p:scale>
          <a:sx n="115" d="100"/>
          <a:sy n="115" d="100"/>
        </p:scale>
        <p:origin x="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9352B62-4E0F-41AF-8A8D-487BA74E0C45}" type="datetimeFigureOut">
              <a:rPr lang="tr-TR" smtClean="0"/>
              <a:t>18.04.2019</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5A24F92-C1C4-453B-A861-FCDC16234F5F}" type="slidenum">
              <a:rPr lang="tr-TR" smtClean="0"/>
              <a:t>‹#›</a:t>
            </a:fld>
            <a:endParaRPr lang="tr-TR"/>
          </a:p>
        </p:txBody>
      </p:sp>
    </p:spTree>
    <p:extLst>
      <p:ext uri="{BB962C8B-B14F-4D97-AF65-F5344CB8AC3E}">
        <p14:creationId xmlns:p14="http://schemas.microsoft.com/office/powerpoint/2010/main" val="138172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9352B62-4E0F-41AF-8A8D-487BA74E0C45}" type="datetimeFigureOut">
              <a:rPr lang="tr-TR" smtClean="0"/>
              <a:t>18.04.2019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A24F92-C1C4-453B-A861-FCDC16234F5F}" type="slidenum">
              <a:rPr lang="tr-TR" smtClean="0"/>
              <a:t>‹#›</a:t>
            </a:fld>
            <a:endParaRPr lang="tr-TR"/>
          </a:p>
        </p:txBody>
      </p:sp>
    </p:spTree>
    <p:extLst>
      <p:ext uri="{BB962C8B-B14F-4D97-AF65-F5344CB8AC3E}">
        <p14:creationId xmlns:p14="http://schemas.microsoft.com/office/powerpoint/2010/main" val="246057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9352B62-4E0F-41AF-8A8D-487BA74E0C45}" type="datetimeFigureOut">
              <a:rPr lang="tr-TR" smtClean="0"/>
              <a:t>18.04.2019</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A24F92-C1C4-453B-A861-FCDC16234F5F}"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5727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9352B62-4E0F-41AF-8A8D-487BA74E0C45}" type="datetimeFigureOut">
              <a:rPr lang="tr-TR" smtClean="0"/>
              <a:t>18.04.2019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A24F92-C1C4-453B-A861-FCDC16234F5F}" type="slidenum">
              <a:rPr lang="tr-TR" smtClean="0"/>
              <a:t>‹#›</a:t>
            </a:fld>
            <a:endParaRPr lang="tr-TR"/>
          </a:p>
        </p:txBody>
      </p:sp>
    </p:spTree>
    <p:extLst>
      <p:ext uri="{BB962C8B-B14F-4D97-AF65-F5344CB8AC3E}">
        <p14:creationId xmlns:p14="http://schemas.microsoft.com/office/powerpoint/2010/main" val="477441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9352B62-4E0F-41AF-8A8D-487BA74E0C45}" type="datetimeFigureOut">
              <a:rPr lang="tr-TR" smtClean="0"/>
              <a:t>18.04.2019</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A24F92-C1C4-453B-A861-FCDC16234F5F}"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6482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9352B62-4E0F-41AF-8A8D-487BA74E0C45}" type="datetimeFigureOut">
              <a:rPr lang="tr-TR" smtClean="0"/>
              <a:t>18.04.2019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A24F92-C1C4-453B-A861-FCDC16234F5F}" type="slidenum">
              <a:rPr lang="tr-TR" smtClean="0"/>
              <a:t>‹#›</a:t>
            </a:fld>
            <a:endParaRPr lang="tr-TR"/>
          </a:p>
        </p:txBody>
      </p:sp>
    </p:spTree>
    <p:extLst>
      <p:ext uri="{BB962C8B-B14F-4D97-AF65-F5344CB8AC3E}">
        <p14:creationId xmlns:p14="http://schemas.microsoft.com/office/powerpoint/2010/main" val="1543573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352B62-4E0F-41AF-8A8D-487BA74E0C45}" type="datetimeFigureOut">
              <a:rPr lang="tr-TR" smtClean="0"/>
              <a:t>18.04.2019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A24F92-C1C4-453B-A861-FCDC16234F5F}" type="slidenum">
              <a:rPr lang="tr-TR" smtClean="0"/>
              <a:t>‹#›</a:t>
            </a:fld>
            <a:endParaRPr lang="tr-TR"/>
          </a:p>
        </p:txBody>
      </p:sp>
    </p:spTree>
    <p:extLst>
      <p:ext uri="{BB962C8B-B14F-4D97-AF65-F5344CB8AC3E}">
        <p14:creationId xmlns:p14="http://schemas.microsoft.com/office/powerpoint/2010/main" val="1771788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352B62-4E0F-41AF-8A8D-487BA74E0C45}" type="datetimeFigureOut">
              <a:rPr lang="tr-TR" smtClean="0"/>
              <a:t>18.04.2019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A24F92-C1C4-453B-A861-FCDC16234F5F}" type="slidenum">
              <a:rPr lang="tr-TR" smtClean="0"/>
              <a:t>‹#›</a:t>
            </a:fld>
            <a:endParaRPr lang="tr-TR"/>
          </a:p>
        </p:txBody>
      </p:sp>
    </p:spTree>
    <p:extLst>
      <p:ext uri="{BB962C8B-B14F-4D97-AF65-F5344CB8AC3E}">
        <p14:creationId xmlns:p14="http://schemas.microsoft.com/office/powerpoint/2010/main" val="299588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352B62-4E0F-41AF-8A8D-487BA74E0C45}" type="datetimeFigureOut">
              <a:rPr lang="tr-TR" smtClean="0"/>
              <a:t>18.04.2019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A24F92-C1C4-453B-A861-FCDC16234F5F}" type="slidenum">
              <a:rPr lang="tr-TR" smtClean="0"/>
              <a:t>‹#›</a:t>
            </a:fld>
            <a:endParaRPr lang="tr-TR"/>
          </a:p>
        </p:txBody>
      </p:sp>
    </p:spTree>
    <p:extLst>
      <p:ext uri="{BB962C8B-B14F-4D97-AF65-F5344CB8AC3E}">
        <p14:creationId xmlns:p14="http://schemas.microsoft.com/office/powerpoint/2010/main" val="155891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9352B62-4E0F-41AF-8A8D-487BA74E0C45}" type="datetimeFigureOut">
              <a:rPr lang="tr-TR" smtClean="0"/>
              <a:t>18.04.2019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A24F92-C1C4-453B-A861-FCDC16234F5F}" type="slidenum">
              <a:rPr lang="tr-TR" smtClean="0"/>
              <a:t>‹#›</a:t>
            </a:fld>
            <a:endParaRPr lang="tr-TR"/>
          </a:p>
        </p:txBody>
      </p:sp>
    </p:spTree>
    <p:extLst>
      <p:ext uri="{BB962C8B-B14F-4D97-AF65-F5344CB8AC3E}">
        <p14:creationId xmlns:p14="http://schemas.microsoft.com/office/powerpoint/2010/main" val="67434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9352B62-4E0F-41AF-8A8D-487BA74E0C45}" type="datetimeFigureOut">
              <a:rPr lang="tr-TR" smtClean="0"/>
              <a:t>18.04.2019</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5A24F92-C1C4-453B-A861-FCDC16234F5F}" type="slidenum">
              <a:rPr lang="tr-TR" smtClean="0"/>
              <a:t>‹#›</a:t>
            </a:fld>
            <a:endParaRPr lang="tr-TR"/>
          </a:p>
        </p:txBody>
      </p:sp>
    </p:spTree>
    <p:extLst>
      <p:ext uri="{BB962C8B-B14F-4D97-AF65-F5344CB8AC3E}">
        <p14:creationId xmlns:p14="http://schemas.microsoft.com/office/powerpoint/2010/main" val="337824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9352B62-4E0F-41AF-8A8D-487BA74E0C45}" type="datetimeFigureOut">
              <a:rPr lang="tr-TR" smtClean="0"/>
              <a:t>18.04.2019</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5A24F92-C1C4-453B-A861-FCDC16234F5F}" type="slidenum">
              <a:rPr lang="tr-TR" smtClean="0"/>
              <a:t>‹#›</a:t>
            </a:fld>
            <a:endParaRPr lang="tr-TR"/>
          </a:p>
        </p:txBody>
      </p:sp>
    </p:spTree>
    <p:extLst>
      <p:ext uri="{BB962C8B-B14F-4D97-AF65-F5344CB8AC3E}">
        <p14:creationId xmlns:p14="http://schemas.microsoft.com/office/powerpoint/2010/main" val="413807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9352B62-4E0F-41AF-8A8D-487BA74E0C45}" type="datetimeFigureOut">
              <a:rPr lang="tr-TR" smtClean="0"/>
              <a:t>18.04.2019</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5A24F92-C1C4-453B-A861-FCDC16234F5F}" type="slidenum">
              <a:rPr lang="tr-TR" smtClean="0"/>
              <a:t>‹#›</a:t>
            </a:fld>
            <a:endParaRPr lang="tr-TR"/>
          </a:p>
        </p:txBody>
      </p:sp>
    </p:spTree>
    <p:extLst>
      <p:ext uri="{BB962C8B-B14F-4D97-AF65-F5344CB8AC3E}">
        <p14:creationId xmlns:p14="http://schemas.microsoft.com/office/powerpoint/2010/main" val="292230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52B62-4E0F-41AF-8A8D-487BA74E0C45}" type="datetimeFigureOut">
              <a:rPr lang="tr-TR" smtClean="0"/>
              <a:t>18.04.2019</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5A24F92-C1C4-453B-A861-FCDC16234F5F}" type="slidenum">
              <a:rPr lang="tr-TR" smtClean="0"/>
              <a:t>‹#›</a:t>
            </a:fld>
            <a:endParaRPr lang="tr-TR"/>
          </a:p>
        </p:txBody>
      </p:sp>
    </p:spTree>
    <p:extLst>
      <p:ext uri="{BB962C8B-B14F-4D97-AF65-F5344CB8AC3E}">
        <p14:creationId xmlns:p14="http://schemas.microsoft.com/office/powerpoint/2010/main" val="11666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9352B62-4E0F-41AF-8A8D-487BA74E0C45}" type="datetimeFigureOut">
              <a:rPr lang="tr-TR" smtClean="0"/>
              <a:t>18.04.2019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5A24F92-C1C4-453B-A861-FCDC16234F5F}" type="slidenum">
              <a:rPr lang="tr-TR" smtClean="0"/>
              <a:t>‹#›</a:t>
            </a:fld>
            <a:endParaRPr lang="tr-TR"/>
          </a:p>
        </p:txBody>
      </p:sp>
    </p:spTree>
    <p:extLst>
      <p:ext uri="{BB962C8B-B14F-4D97-AF65-F5344CB8AC3E}">
        <p14:creationId xmlns:p14="http://schemas.microsoft.com/office/powerpoint/2010/main" val="3199210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9352B62-4E0F-41AF-8A8D-487BA74E0C45}" type="datetimeFigureOut">
              <a:rPr lang="tr-TR" smtClean="0"/>
              <a:t>18.04.2019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A24F92-C1C4-453B-A861-FCDC16234F5F}" type="slidenum">
              <a:rPr lang="tr-TR" smtClean="0"/>
              <a:t>‹#›</a:t>
            </a:fld>
            <a:endParaRPr lang="tr-TR"/>
          </a:p>
        </p:txBody>
      </p:sp>
    </p:spTree>
    <p:extLst>
      <p:ext uri="{BB962C8B-B14F-4D97-AF65-F5344CB8AC3E}">
        <p14:creationId xmlns:p14="http://schemas.microsoft.com/office/powerpoint/2010/main" val="370136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9352B62-4E0F-41AF-8A8D-487BA74E0C45}" type="datetimeFigureOut">
              <a:rPr lang="tr-TR" smtClean="0"/>
              <a:t>18.04.2019</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5A24F92-C1C4-453B-A861-FCDC16234F5F}" type="slidenum">
              <a:rPr lang="tr-TR" smtClean="0"/>
              <a:t>‹#›</a:t>
            </a:fld>
            <a:endParaRPr lang="tr-TR"/>
          </a:p>
        </p:txBody>
      </p:sp>
    </p:spTree>
    <p:extLst>
      <p:ext uri="{BB962C8B-B14F-4D97-AF65-F5344CB8AC3E}">
        <p14:creationId xmlns:p14="http://schemas.microsoft.com/office/powerpoint/2010/main" val="69707958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45123" y="228600"/>
            <a:ext cx="11517924" cy="6290896"/>
          </a:xfrm>
          <a:prstGeom prst="rect">
            <a:avLst/>
          </a:prstGeom>
        </p:spPr>
      </p:pic>
      <p:sp>
        <p:nvSpPr>
          <p:cNvPr id="2" name="Unvan 1"/>
          <p:cNvSpPr>
            <a:spLocks noGrp="1"/>
          </p:cNvSpPr>
          <p:nvPr>
            <p:ph type="ctrTitle"/>
          </p:nvPr>
        </p:nvSpPr>
        <p:spPr/>
        <p:txBody>
          <a:bodyPr/>
          <a:lstStyle/>
          <a:p>
            <a:r>
              <a:rPr lang="tr-TR" dirty="0" smtClean="0"/>
              <a:t>564</a:t>
            </a:r>
            <a:endParaRPr lang="tr-TR"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2006118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2277" y="527538"/>
            <a:ext cx="9730154" cy="4801314"/>
          </a:xfrm>
          <a:prstGeom prst="rect">
            <a:avLst/>
          </a:prstGeom>
        </p:spPr>
        <p:txBody>
          <a:bodyPr wrap="square">
            <a:spAutoFit/>
          </a:bodyPr>
          <a:lstStyle/>
          <a:p>
            <a:r>
              <a:rPr lang="tr-TR" b="1" dirty="0"/>
              <a:t>Boğucu Sargı (turnike) uygulamasında dikkat edilecek hususlar neler olmalıdır? </a:t>
            </a:r>
            <a:endParaRPr lang="tr-TR" b="1" dirty="0" smtClean="0"/>
          </a:p>
          <a:p>
            <a:r>
              <a:rPr lang="tr-TR" dirty="0" smtClean="0"/>
              <a:t>Ø </a:t>
            </a:r>
            <a:r>
              <a:rPr lang="tr-TR" dirty="0"/>
              <a:t>Turnike uygulamasında kullanılacak malzemelerin genişliği en az 8–10 cm olmalı, </a:t>
            </a:r>
            <a:endParaRPr lang="tr-TR" dirty="0" smtClean="0"/>
          </a:p>
          <a:p>
            <a:r>
              <a:rPr lang="tr-TR" dirty="0" smtClean="0"/>
              <a:t>Ø </a:t>
            </a:r>
            <a:r>
              <a:rPr lang="tr-TR" dirty="0"/>
              <a:t>Turnike uygulamasında ip, tel gibi kesici malzemeler kullanılmamalı</a:t>
            </a:r>
            <a:r>
              <a:rPr lang="tr-TR" dirty="0" smtClean="0"/>
              <a:t>,</a:t>
            </a:r>
          </a:p>
          <a:p>
            <a:r>
              <a:rPr lang="tr-TR" dirty="0" smtClean="0"/>
              <a:t>  </a:t>
            </a:r>
            <a:r>
              <a:rPr lang="tr-TR" dirty="0"/>
              <a:t>Ø Turnikeyi sıkmak için tahta parçası, kalem gibi malzemeler kullanılabilir</a:t>
            </a:r>
            <a:r>
              <a:rPr lang="tr-TR" dirty="0" smtClean="0"/>
              <a:t>,</a:t>
            </a:r>
          </a:p>
          <a:p>
            <a:r>
              <a:rPr lang="tr-TR" dirty="0" smtClean="0"/>
              <a:t> </a:t>
            </a:r>
            <a:r>
              <a:rPr lang="tr-TR" dirty="0"/>
              <a:t>Ø Turnike kanama duruncaya kadar sıkılır, kanama durduktan sonra daha fazla sıkılmaz</a:t>
            </a:r>
            <a:r>
              <a:rPr lang="tr-TR" dirty="0" smtClean="0"/>
              <a:t>,</a:t>
            </a:r>
          </a:p>
          <a:p>
            <a:r>
              <a:rPr lang="tr-TR" dirty="0" smtClean="0"/>
              <a:t> </a:t>
            </a:r>
            <a:r>
              <a:rPr lang="tr-TR" dirty="0"/>
              <a:t>Ø Turnike uygulanan bölgenin üzerine hiçbir şey örtülmez</a:t>
            </a:r>
            <a:r>
              <a:rPr lang="tr-TR" dirty="0" smtClean="0"/>
              <a:t>,</a:t>
            </a:r>
          </a:p>
          <a:p>
            <a:r>
              <a:rPr lang="tr-TR" dirty="0" smtClean="0"/>
              <a:t> </a:t>
            </a:r>
            <a:r>
              <a:rPr lang="tr-TR" dirty="0"/>
              <a:t>Ø Turnike uygulamasının yapıldığı saat bir kağıda yazılmalı ve yaralının üzerine asılmalı, Ø Uzun süreli kanamalardaki turnike uygulamalarında, kanayan bölgeye göre 15-20 dakikada bir turnike gevşetilmeli</a:t>
            </a:r>
            <a:r>
              <a:rPr lang="tr-TR" dirty="0" smtClean="0"/>
              <a:t>,</a:t>
            </a:r>
          </a:p>
          <a:p>
            <a:r>
              <a:rPr lang="tr-TR" dirty="0" smtClean="0"/>
              <a:t> </a:t>
            </a:r>
            <a:r>
              <a:rPr lang="tr-TR" dirty="0"/>
              <a:t>Ø Turnike uzvun koptuğu bölgeye en yakın olan ve deri bütünlüğünün bozulmamış olduğu bölgeye uygulanır. </a:t>
            </a:r>
            <a:endParaRPr lang="tr-TR" dirty="0" smtClean="0"/>
          </a:p>
          <a:p>
            <a:r>
              <a:rPr lang="tr-TR" dirty="0" smtClean="0"/>
              <a:t>Ø </a:t>
            </a:r>
            <a:r>
              <a:rPr lang="tr-TR" dirty="0"/>
              <a:t>Turnike, kol ve uyluk gibi tek kemikli bölgelere uygulanır, ancak önkol ve bacağa el ve ayağın beslenmesini bozabileceği için uygulanmaz. Uzuv kopması durumlarında, önkol ve bacağa da turnike uygulanabilir </a:t>
            </a:r>
          </a:p>
          <a:p>
            <a:r>
              <a:rPr lang="tr-TR" dirty="0"/>
              <a:t> </a:t>
            </a:r>
          </a:p>
          <a:p>
            <a:r>
              <a:rPr lang="tr-TR" dirty="0"/>
              <a:t> </a:t>
            </a:r>
          </a:p>
        </p:txBody>
      </p:sp>
    </p:spTree>
    <p:extLst>
      <p:ext uri="{BB962C8B-B14F-4D97-AF65-F5344CB8AC3E}">
        <p14:creationId xmlns:p14="http://schemas.microsoft.com/office/powerpoint/2010/main" val="337807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7046" y="492369"/>
            <a:ext cx="9167446" cy="4524315"/>
          </a:xfrm>
          <a:prstGeom prst="rect">
            <a:avLst/>
          </a:prstGeom>
        </p:spPr>
        <p:txBody>
          <a:bodyPr wrap="square">
            <a:spAutoFit/>
          </a:bodyPr>
          <a:lstStyle/>
          <a:p>
            <a:r>
              <a:rPr lang="tr-TR" b="1" dirty="0"/>
              <a:t>BOĞUCU SARGI (TURNİKE) UYGULAMA TEKNİĞİ </a:t>
            </a:r>
          </a:p>
          <a:p>
            <a:r>
              <a:rPr lang="tr-TR" dirty="0"/>
              <a:t> </a:t>
            </a:r>
          </a:p>
          <a:p>
            <a:r>
              <a:rPr lang="tr-TR" dirty="0"/>
              <a:t>  </a:t>
            </a:r>
            <a:r>
              <a:rPr lang="tr-TR" b="1" dirty="0"/>
              <a:t>1- </a:t>
            </a:r>
            <a:r>
              <a:rPr lang="tr-TR" dirty="0"/>
              <a:t> İlkyardımcı eline geniş, kuvvetli ve esnemeyen bir sargı alır</a:t>
            </a:r>
            <a:r>
              <a:rPr lang="tr-TR" dirty="0" smtClean="0"/>
              <a:t>,</a:t>
            </a:r>
          </a:p>
          <a:p>
            <a:r>
              <a:rPr lang="tr-TR" dirty="0" smtClean="0"/>
              <a:t> </a:t>
            </a:r>
            <a:r>
              <a:rPr lang="tr-TR" b="1" dirty="0"/>
              <a:t>2-</a:t>
            </a:r>
            <a:r>
              <a:rPr lang="tr-TR" dirty="0"/>
              <a:t> Şerit yarı uzunluğunda katlanır, uzuv etrafına sarılır, </a:t>
            </a:r>
            <a:endParaRPr lang="tr-TR" dirty="0" smtClean="0"/>
          </a:p>
          <a:p>
            <a:r>
              <a:rPr lang="tr-TR" b="1" dirty="0" smtClean="0"/>
              <a:t>3-</a:t>
            </a:r>
            <a:r>
              <a:rPr lang="tr-TR" dirty="0" smtClean="0"/>
              <a:t> </a:t>
            </a:r>
            <a:r>
              <a:rPr lang="tr-TR" dirty="0"/>
              <a:t>Bir ucu halkadan geçirip çekilir ve iki ucu bir araya getirilir, </a:t>
            </a:r>
            <a:endParaRPr lang="tr-TR" dirty="0" smtClean="0"/>
          </a:p>
          <a:p>
            <a:r>
              <a:rPr lang="tr-TR" b="1" dirty="0" smtClean="0"/>
              <a:t>4-</a:t>
            </a:r>
            <a:r>
              <a:rPr lang="tr-TR" dirty="0" smtClean="0"/>
              <a:t>  </a:t>
            </a:r>
            <a:r>
              <a:rPr lang="tr-TR" dirty="0"/>
              <a:t>Kanamayı tamamen durduracak yeterlikte sıkı bir bağ atılır, </a:t>
            </a:r>
          </a:p>
          <a:p>
            <a:r>
              <a:rPr lang="tr-TR" dirty="0"/>
              <a:t>· Sargının içinden sert cisim (kalem gibi) geçirilir ve uzva paralel konuma getirilir, · Kanama durana kadar sert cisim döndürülür, </a:t>
            </a:r>
          </a:p>
          <a:p>
            <a:r>
              <a:rPr lang="tr-TR" dirty="0"/>
              <a:t> </a:t>
            </a:r>
          </a:p>
          <a:p>
            <a:r>
              <a:rPr lang="tr-TR" b="1" dirty="0"/>
              <a:t>5- </a:t>
            </a:r>
            <a:r>
              <a:rPr lang="tr-TR" dirty="0"/>
              <a:t>Sert cisim uzva dik konuma getirilerek sargı çözülmeyecek şekilde tespit edilir, </a:t>
            </a:r>
            <a:r>
              <a:rPr lang="tr-TR" b="1" dirty="0"/>
              <a:t>6-</a:t>
            </a:r>
            <a:r>
              <a:rPr lang="tr-TR" dirty="0"/>
              <a:t> Hasta/yaralının elbisesinin üzerine,  adı ve turnikenin uygulandığı zaman (saat ve dakika) yazılı bir kart iğnelenir, </a:t>
            </a:r>
            <a:endParaRPr lang="tr-TR" dirty="0" smtClean="0"/>
          </a:p>
          <a:p>
            <a:r>
              <a:rPr lang="tr-TR" b="1" dirty="0" smtClean="0"/>
              <a:t>7-</a:t>
            </a:r>
            <a:r>
              <a:rPr lang="tr-TR" dirty="0" smtClean="0"/>
              <a:t> </a:t>
            </a:r>
            <a:r>
              <a:rPr lang="tr-TR" dirty="0"/>
              <a:t>Çok sayıda yaralı olduğunda, yaralının alnına rujla veya sabit kalemle “turnike” veya “T” harfi yazılır</a:t>
            </a:r>
            <a:r>
              <a:rPr lang="tr-TR" dirty="0" smtClean="0"/>
              <a:t>,</a:t>
            </a:r>
          </a:p>
          <a:p>
            <a:r>
              <a:rPr lang="tr-TR" b="1" dirty="0" smtClean="0"/>
              <a:t> </a:t>
            </a:r>
            <a:r>
              <a:rPr lang="tr-TR" b="1" dirty="0"/>
              <a:t>8- </a:t>
            </a:r>
            <a:r>
              <a:rPr lang="tr-TR" dirty="0"/>
              <a:t>Hasta/yaralı pansuman ve turnikesi görülecek şekilde battaniye ile sarılır, </a:t>
            </a:r>
            <a:endParaRPr lang="tr-TR" dirty="0" smtClean="0"/>
          </a:p>
          <a:p>
            <a:r>
              <a:rPr lang="tr-TR" b="1" dirty="0" smtClean="0"/>
              <a:t>9- </a:t>
            </a:r>
            <a:r>
              <a:rPr lang="tr-TR" dirty="0"/>
              <a:t>Turnike 15-20 dakika aralıklarla gevşetilir, sonra tekrar sıkılır</a:t>
            </a:r>
          </a:p>
        </p:txBody>
      </p:sp>
    </p:spTree>
    <p:extLst>
      <p:ext uri="{BB962C8B-B14F-4D97-AF65-F5344CB8AC3E}">
        <p14:creationId xmlns:p14="http://schemas.microsoft.com/office/powerpoint/2010/main" val="368896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9477" y="1078523"/>
            <a:ext cx="9179169" cy="3970318"/>
          </a:xfrm>
          <a:prstGeom prst="rect">
            <a:avLst/>
          </a:prstGeom>
        </p:spPr>
        <p:txBody>
          <a:bodyPr wrap="square">
            <a:spAutoFit/>
          </a:bodyPr>
          <a:lstStyle/>
          <a:p>
            <a:r>
              <a:rPr lang="tr-TR" b="1" dirty="0"/>
              <a:t>Eğer; uzuv kopması var ise;   </a:t>
            </a:r>
            <a:endParaRPr lang="tr-TR" b="1" dirty="0" smtClean="0"/>
          </a:p>
          <a:p>
            <a:r>
              <a:rPr lang="tr-TR" dirty="0" smtClean="0"/>
              <a:t>1- </a:t>
            </a:r>
            <a:r>
              <a:rPr lang="tr-TR" dirty="0"/>
              <a:t>Kopan parça temiz su geçirmez ağzı kapalı bir plastik torbaya yerleştirilir</a:t>
            </a:r>
            <a:r>
              <a:rPr lang="tr-TR" dirty="0" smtClean="0"/>
              <a:t>,</a:t>
            </a:r>
          </a:p>
          <a:p>
            <a:r>
              <a:rPr lang="tr-TR" dirty="0" smtClean="0"/>
              <a:t> </a:t>
            </a:r>
            <a:r>
              <a:rPr lang="tr-TR" dirty="0"/>
              <a:t>2- Kopan parçanın konduğu torba buz içeren ikinci bir torbanın içine konur, </a:t>
            </a:r>
            <a:endParaRPr lang="tr-TR" dirty="0" smtClean="0"/>
          </a:p>
          <a:p>
            <a:r>
              <a:rPr lang="tr-TR" dirty="0" smtClean="0"/>
              <a:t>3- </a:t>
            </a:r>
            <a:r>
              <a:rPr lang="tr-TR" dirty="0"/>
              <a:t>Kopmuş uzuv parçasının konduğu plastik torba ağzı kapatıldıktan sonra, içerisinde 1 ölçek suya 2 ölçek buz konulmuş ikinci bir torbaya ya da kovaya konulur. Bu şekilde, kopmuş uzuv parçasının buz ile direkt teması önlenmiş ve soğuk bir ortamda taşınması sağlanmış olur. </a:t>
            </a:r>
            <a:endParaRPr lang="tr-TR" dirty="0" smtClean="0"/>
          </a:p>
          <a:p>
            <a:r>
              <a:rPr lang="tr-TR" dirty="0" smtClean="0"/>
              <a:t>4- </a:t>
            </a:r>
            <a:r>
              <a:rPr lang="tr-TR" dirty="0"/>
              <a:t>Torba hasta/yaralı ile aynı vasıtaya konur, üzerine hastanın adı ve soyadını yazılır, en geç 6 saat içinde sağlık kuruluşuna sevk edilir, </a:t>
            </a:r>
            <a:endParaRPr lang="tr-TR" dirty="0" smtClean="0"/>
          </a:p>
          <a:p>
            <a:r>
              <a:rPr lang="tr-TR" dirty="0" smtClean="0"/>
              <a:t>5- </a:t>
            </a:r>
            <a:r>
              <a:rPr lang="tr-TR" dirty="0"/>
              <a:t>Tıbbi birimler haberdar edilir (112). </a:t>
            </a:r>
          </a:p>
          <a:p>
            <a:r>
              <a:rPr lang="tr-TR" dirty="0"/>
              <a:t> </a:t>
            </a:r>
          </a:p>
          <a:p>
            <a:r>
              <a:rPr lang="tr-TR" dirty="0"/>
              <a:t>Şok nedir? Kalp-damar sisteminin yaşamsal organlara uygun oranda kanlanma yapamaması nedeniyle ortaya çıkan ve tansiyon düşüklüğü ile seyreden bir akut dolaşım yetmezliğidir. </a:t>
            </a:r>
          </a:p>
        </p:txBody>
      </p:sp>
    </p:spTree>
    <p:extLst>
      <p:ext uri="{BB962C8B-B14F-4D97-AF65-F5344CB8AC3E}">
        <p14:creationId xmlns:p14="http://schemas.microsoft.com/office/powerpoint/2010/main" val="1161968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6708" y="1524000"/>
            <a:ext cx="8006861" cy="1477328"/>
          </a:xfrm>
          <a:prstGeom prst="rect">
            <a:avLst/>
          </a:prstGeom>
        </p:spPr>
        <p:txBody>
          <a:bodyPr wrap="square">
            <a:spAutoFit/>
          </a:bodyPr>
          <a:lstStyle/>
          <a:p>
            <a:r>
              <a:rPr lang="tr-TR" b="1" dirty="0"/>
              <a:t>Kaç çeşit şok vardır? Nedenlerine göre 4 çeşit şok vardır: </a:t>
            </a:r>
            <a:endParaRPr lang="tr-TR" b="1" dirty="0" smtClean="0"/>
          </a:p>
          <a:p>
            <a:r>
              <a:rPr lang="tr-TR" dirty="0" smtClean="0"/>
              <a:t>Ø </a:t>
            </a:r>
            <a:r>
              <a:rPr lang="tr-TR" dirty="0"/>
              <a:t>Kardiyojenik şok (Kalp kökenli</a:t>
            </a:r>
            <a:r>
              <a:rPr lang="tr-TR" dirty="0" smtClean="0"/>
              <a:t>)</a:t>
            </a:r>
          </a:p>
          <a:p>
            <a:r>
              <a:rPr lang="tr-TR" dirty="0" smtClean="0"/>
              <a:t> </a:t>
            </a:r>
            <a:r>
              <a:rPr lang="tr-TR" dirty="0"/>
              <a:t>Ø Hipovolemik şok (Sıvı eksikliği) </a:t>
            </a:r>
            <a:endParaRPr lang="tr-TR" dirty="0" smtClean="0"/>
          </a:p>
          <a:p>
            <a:r>
              <a:rPr lang="tr-TR" dirty="0" smtClean="0"/>
              <a:t>Ø </a:t>
            </a:r>
            <a:r>
              <a:rPr lang="tr-TR" dirty="0"/>
              <a:t>Toksik şok  (Zehirlenme ile ilgili) </a:t>
            </a:r>
            <a:endParaRPr lang="tr-TR" dirty="0" smtClean="0"/>
          </a:p>
          <a:p>
            <a:r>
              <a:rPr lang="tr-TR" dirty="0" smtClean="0"/>
              <a:t>Ø </a:t>
            </a:r>
            <a:r>
              <a:rPr lang="tr-TR" dirty="0"/>
              <a:t>Anaflaktik şok (Alerjik) </a:t>
            </a:r>
          </a:p>
        </p:txBody>
      </p:sp>
      <p:sp>
        <p:nvSpPr>
          <p:cNvPr id="5" name="Rectangle 4"/>
          <p:cNvSpPr/>
          <p:nvPr/>
        </p:nvSpPr>
        <p:spPr>
          <a:xfrm>
            <a:off x="2004646" y="3094891"/>
            <a:ext cx="7139354" cy="2862322"/>
          </a:xfrm>
          <a:prstGeom prst="rect">
            <a:avLst/>
          </a:prstGeom>
        </p:spPr>
        <p:txBody>
          <a:bodyPr wrap="square">
            <a:spAutoFit/>
          </a:bodyPr>
          <a:lstStyle/>
          <a:p>
            <a:r>
              <a:rPr lang="tr-TR" b="1" dirty="0"/>
              <a:t>Şok belirtileri nelerdir</a:t>
            </a:r>
            <a:r>
              <a:rPr lang="tr-TR" b="1" dirty="0" smtClean="0"/>
              <a:t>?</a:t>
            </a:r>
          </a:p>
          <a:p>
            <a:r>
              <a:rPr lang="tr-TR" dirty="0" smtClean="0"/>
              <a:t> </a:t>
            </a:r>
            <a:r>
              <a:rPr lang="tr-TR" dirty="0"/>
              <a:t>Ø Kan basıncında </a:t>
            </a:r>
            <a:r>
              <a:rPr lang="tr-TR" dirty="0" smtClean="0"/>
              <a:t>düşme</a:t>
            </a:r>
          </a:p>
          <a:p>
            <a:r>
              <a:rPr lang="tr-TR" dirty="0" smtClean="0"/>
              <a:t> </a:t>
            </a:r>
            <a:r>
              <a:rPr lang="tr-TR" dirty="0"/>
              <a:t>Ø Hızlı ve zayıf nabız </a:t>
            </a:r>
            <a:endParaRPr lang="tr-TR" dirty="0" smtClean="0"/>
          </a:p>
          <a:p>
            <a:r>
              <a:rPr lang="tr-TR" dirty="0" smtClean="0"/>
              <a:t>Ø </a:t>
            </a:r>
            <a:r>
              <a:rPr lang="tr-TR" dirty="0"/>
              <a:t>Hızlı ve yüzeysel solunum </a:t>
            </a:r>
            <a:endParaRPr lang="tr-TR" dirty="0" smtClean="0"/>
          </a:p>
          <a:p>
            <a:r>
              <a:rPr lang="tr-TR" dirty="0" smtClean="0"/>
              <a:t>Ø </a:t>
            </a:r>
            <a:r>
              <a:rPr lang="tr-TR" dirty="0"/>
              <a:t>Ciltte soğukluk, solukluk ve nemlilik </a:t>
            </a:r>
            <a:endParaRPr lang="tr-TR" dirty="0" smtClean="0"/>
          </a:p>
          <a:p>
            <a:r>
              <a:rPr lang="tr-TR" dirty="0" smtClean="0"/>
              <a:t>Ø </a:t>
            </a:r>
            <a:r>
              <a:rPr lang="tr-TR" dirty="0"/>
              <a:t>Endişe, huzursuzluk </a:t>
            </a:r>
          </a:p>
          <a:p>
            <a:r>
              <a:rPr lang="tr-TR" dirty="0" smtClean="0"/>
              <a:t>Ø </a:t>
            </a:r>
            <a:r>
              <a:rPr lang="tr-TR" dirty="0"/>
              <a:t>Baş dönmesi, </a:t>
            </a:r>
            <a:endParaRPr lang="tr-TR" dirty="0" smtClean="0"/>
          </a:p>
          <a:p>
            <a:r>
              <a:rPr lang="tr-TR" dirty="0" smtClean="0"/>
              <a:t>Ø </a:t>
            </a:r>
            <a:r>
              <a:rPr lang="tr-TR" dirty="0"/>
              <a:t>Dudak çevresinde solukluk ya da </a:t>
            </a:r>
            <a:r>
              <a:rPr lang="tr-TR" dirty="0" smtClean="0"/>
              <a:t>morarma</a:t>
            </a:r>
          </a:p>
          <a:p>
            <a:r>
              <a:rPr lang="tr-TR" dirty="0" smtClean="0"/>
              <a:t> </a:t>
            </a:r>
            <a:r>
              <a:rPr lang="tr-TR" dirty="0"/>
              <a:t>Ø Susuzluk hissi </a:t>
            </a:r>
            <a:endParaRPr lang="tr-TR" dirty="0" smtClean="0"/>
          </a:p>
          <a:p>
            <a:r>
              <a:rPr lang="tr-TR" dirty="0" smtClean="0"/>
              <a:t>Ø </a:t>
            </a:r>
            <a:r>
              <a:rPr lang="tr-TR" dirty="0"/>
              <a:t>Bilinç seviyesinde azalma </a:t>
            </a:r>
          </a:p>
        </p:txBody>
      </p:sp>
    </p:spTree>
    <p:extLst>
      <p:ext uri="{BB962C8B-B14F-4D97-AF65-F5344CB8AC3E}">
        <p14:creationId xmlns:p14="http://schemas.microsoft.com/office/powerpoint/2010/main" val="3123524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BURUN KANAMASINDA İLK YARDIM</a:t>
            </a:r>
            <a:endParaRPr lang="tr-TR" dirty="0"/>
          </a:p>
        </p:txBody>
      </p:sp>
      <p:sp>
        <p:nvSpPr>
          <p:cNvPr id="3" name="İçerik Yer Tutucusu 2"/>
          <p:cNvSpPr>
            <a:spLocks noGrp="1"/>
          </p:cNvSpPr>
          <p:nvPr>
            <p:ph idx="1"/>
          </p:nvPr>
        </p:nvSpPr>
        <p:spPr/>
        <p:txBody>
          <a:bodyPr/>
          <a:lstStyle/>
          <a:p>
            <a:r>
              <a:rPr lang="tr-TR" dirty="0" smtClean="0"/>
              <a:t>Öncelikle sakin olunmalıdır.</a:t>
            </a:r>
          </a:p>
          <a:p>
            <a:r>
              <a:rPr lang="tr-TR" dirty="0" smtClean="0"/>
              <a:t>Hemen hasta ya da yaralının başı öne doğru eğilir.</a:t>
            </a:r>
          </a:p>
          <a:p>
            <a:r>
              <a:rPr lang="tr-TR" dirty="0" smtClean="0"/>
              <a:t>Hasta ya da yaralının mümkünse oturması sağlanır.</a:t>
            </a:r>
          </a:p>
          <a:p>
            <a:r>
              <a:rPr lang="tr-TR" dirty="0" smtClean="0"/>
              <a:t>Hasta ya da yaralının burun kanatları iki parmakla sıkıştırılır.</a:t>
            </a:r>
          </a:p>
          <a:p>
            <a:r>
              <a:rPr lang="tr-TR" dirty="0" smtClean="0"/>
              <a:t>Bu işleme yaklaşık 5 </a:t>
            </a:r>
            <a:r>
              <a:rPr lang="tr-TR" dirty="0" err="1" smtClean="0"/>
              <a:t>dk</a:t>
            </a:r>
            <a:r>
              <a:rPr lang="tr-TR" dirty="0" smtClean="0"/>
              <a:t> kadar devam edilir.</a:t>
            </a:r>
          </a:p>
          <a:p>
            <a:r>
              <a:rPr lang="tr-TR" dirty="0" smtClean="0"/>
              <a:t>Kanamanın durmaması halinde hasta ya da yaralının en yakın sağlık kuruluşuna götürülmesi sağlanır.</a:t>
            </a:r>
            <a:endParaRPr lang="tr-TR" dirty="0"/>
          </a:p>
        </p:txBody>
      </p:sp>
    </p:spTree>
    <p:extLst>
      <p:ext uri="{BB962C8B-B14F-4D97-AF65-F5344CB8AC3E}">
        <p14:creationId xmlns:p14="http://schemas.microsoft.com/office/powerpoint/2010/main" val="297356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BURUN KANAMASINDAKİ DURUŞ</a:t>
            </a:r>
            <a:endParaRPr lang="tr-TR" dirty="0"/>
          </a:p>
        </p:txBody>
      </p:sp>
      <p:pic>
        <p:nvPicPr>
          <p:cNvPr id="4" name="İçerik Yer Tutucusu 3"/>
          <p:cNvPicPr>
            <a:picLocks noGrp="1" noChangeAspect="1"/>
          </p:cNvPicPr>
          <p:nvPr>
            <p:ph idx="1"/>
          </p:nvPr>
        </p:nvPicPr>
        <p:blipFill>
          <a:blip r:embed="rId2"/>
          <a:stretch>
            <a:fillRect/>
          </a:stretch>
        </p:blipFill>
        <p:spPr>
          <a:xfrm>
            <a:off x="2476541" y="2110154"/>
            <a:ext cx="5037666" cy="3778250"/>
          </a:xfrm>
          <a:prstGeom prst="rect">
            <a:avLst/>
          </a:prstGeom>
        </p:spPr>
      </p:pic>
    </p:spTree>
    <p:extLst>
      <p:ext uri="{BB962C8B-B14F-4D97-AF65-F5344CB8AC3E}">
        <p14:creationId xmlns:p14="http://schemas.microsoft.com/office/powerpoint/2010/main" val="425139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KULAK KANAMASINDA İLK YARDIM</a:t>
            </a:r>
            <a:endParaRPr lang="tr-TR" dirty="0"/>
          </a:p>
        </p:txBody>
      </p:sp>
      <p:sp>
        <p:nvSpPr>
          <p:cNvPr id="3" name="İçerik Yer Tutucusu 2"/>
          <p:cNvSpPr>
            <a:spLocks noGrp="1"/>
          </p:cNvSpPr>
          <p:nvPr>
            <p:ph idx="1"/>
          </p:nvPr>
        </p:nvSpPr>
        <p:spPr/>
        <p:txBody>
          <a:bodyPr>
            <a:normAutofit/>
          </a:bodyPr>
          <a:lstStyle/>
          <a:p>
            <a:r>
              <a:rPr lang="tr-TR" dirty="0" smtClean="0"/>
              <a:t>Kanama hafifse:</a:t>
            </a:r>
          </a:p>
          <a:p>
            <a:r>
              <a:rPr lang="tr-TR" dirty="0" smtClean="0"/>
              <a:t>Temiz bir bezle temizlenir.</a:t>
            </a:r>
          </a:p>
          <a:p>
            <a:r>
              <a:rPr lang="tr-TR" dirty="0" smtClean="0"/>
              <a:t>Kanama ciddi ise;</a:t>
            </a:r>
          </a:p>
          <a:p>
            <a:r>
              <a:rPr lang="tr-TR" dirty="0" smtClean="0"/>
              <a:t>Kulak tıkanmadan gazlı bezle kapatılır.</a:t>
            </a:r>
          </a:p>
          <a:p>
            <a:r>
              <a:rPr lang="tr-TR" dirty="0" smtClean="0"/>
              <a:t>Hasta ya da yaralının hareketsiz olarak, kanayan kulak üzerine yan yatması sağlanır.</a:t>
            </a:r>
          </a:p>
          <a:p>
            <a:r>
              <a:rPr lang="tr-TR" dirty="0" smtClean="0"/>
              <a:t>Tıbbi yardım istenir (112)</a:t>
            </a:r>
          </a:p>
          <a:p>
            <a:r>
              <a:rPr lang="tr-TR" dirty="0" smtClean="0"/>
              <a:t>Unutulmamalıdır ki; kulak kanaması olası bir beyin kanamasının habercisi olabilir.</a:t>
            </a:r>
            <a:endParaRPr lang="tr-TR" dirty="0"/>
          </a:p>
        </p:txBody>
      </p:sp>
    </p:spTree>
    <p:extLst>
      <p:ext uri="{BB962C8B-B14F-4D97-AF65-F5344CB8AC3E}">
        <p14:creationId xmlns:p14="http://schemas.microsoft.com/office/powerpoint/2010/main" val="514177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852246" y="126724"/>
            <a:ext cx="7713500" cy="5785126"/>
          </a:xfrm>
          <a:prstGeom prst="rect">
            <a:avLst/>
          </a:prstGeom>
        </p:spPr>
      </p:pic>
    </p:spTree>
    <p:extLst>
      <p:ext uri="{BB962C8B-B14F-4D97-AF65-F5344CB8AC3E}">
        <p14:creationId xmlns:p14="http://schemas.microsoft.com/office/powerpoint/2010/main" val="79288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4528080" y="2133600"/>
            <a:ext cx="5037666" cy="3778250"/>
          </a:xfrm>
          <a:prstGeom prst="rect">
            <a:avLst/>
          </a:prstGeom>
        </p:spPr>
      </p:pic>
    </p:spTree>
    <p:extLst>
      <p:ext uri="{BB962C8B-B14F-4D97-AF65-F5344CB8AC3E}">
        <p14:creationId xmlns:p14="http://schemas.microsoft.com/office/powerpoint/2010/main" val="280140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KANAMALARDA İLK YARDIM</a:t>
            </a:r>
            <a:endParaRPr lang="tr-TR" dirty="0"/>
          </a:p>
        </p:txBody>
      </p:sp>
      <p:sp>
        <p:nvSpPr>
          <p:cNvPr id="3" name="İçerik Yer Tutucusu 2"/>
          <p:cNvSpPr>
            <a:spLocks noGrp="1"/>
          </p:cNvSpPr>
          <p:nvPr>
            <p:ph idx="1"/>
          </p:nvPr>
        </p:nvSpPr>
        <p:spPr/>
        <p:txBody>
          <a:bodyPr/>
          <a:lstStyle/>
          <a:p>
            <a:r>
              <a:rPr lang="tr-TR" dirty="0" smtClean="0"/>
              <a:t>Yara üzerine temiz bir bez parçası ya da gazlı bezle direkt baskı uygulanır,</a:t>
            </a:r>
          </a:p>
          <a:p>
            <a:r>
              <a:rPr lang="tr-TR" dirty="0" smtClean="0"/>
              <a:t>Kanama durmazsa; birinci bezi kaldırmadan ikinci bir bez konarak basınç arttırılır,</a:t>
            </a:r>
          </a:p>
          <a:p>
            <a:r>
              <a:rPr lang="tr-TR" dirty="0" smtClean="0"/>
              <a:t>Gerekirse bandaj ile sarılarak kanlanmış bezler kaldırılmadan basınç artırılarak sürdürülür,</a:t>
            </a:r>
          </a:p>
          <a:p>
            <a:r>
              <a:rPr lang="tr-TR" dirty="0" smtClean="0"/>
              <a:t>Kanama kol ya da bacaklardaysa ve kırık şüphesi yoksa, kanama bölgesini kalp hizasından yukarıda tutulur,</a:t>
            </a:r>
          </a:p>
          <a:p>
            <a:r>
              <a:rPr lang="tr-TR" dirty="0" smtClean="0"/>
              <a:t>Sık sık yaşam bulguları kontrol edilir</a:t>
            </a:r>
            <a:endParaRPr lang="tr-TR" dirty="0"/>
          </a:p>
        </p:txBody>
      </p:sp>
    </p:spTree>
    <p:extLst>
      <p:ext uri="{BB962C8B-B14F-4D97-AF65-F5344CB8AC3E}">
        <p14:creationId xmlns:p14="http://schemas.microsoft.com/office/powerpoint/2010/main" val="146239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8123" y="1148862"/>
            <a:ext cx="9413631" cy="3970318"/>
          </a:xfrm>
          <a:prstGeom prst="rect">
            <a:avLst/>
          </a:prstGeom>
        </p:spPr>
        <p:txBody>
          <a:bodyPr wrap="square">
            <a:spAutoFit/>
          </a:bodyPr>
          <a:lstStyle/>
          <a:p>
            <a:r>
              <a:rPr lang="tr-TR" b="1" dirty="0"/>
              <a:t>Kaç çeşit kanama vardır</a:t>
            </a:r>
            <a:r>
              <a:rPr lang="tr-TR" b="1" dirty="0" smtClean="0"/>
              <a:t>?</a:t>
            </a:r>
          </a:p>
          <a:p>
            <a:r>
              <a:rPr lang="tr-TR" b="1" dirty="0" smtClean="0"/>
              <a:t> </a:t>
            </a:r>
            <a:r>
              <a:rPr lang="tr-TR" dirty="0"/>
              <a:t>Vücutta kanın aktığı bölgeye göre 3 çeşit kanama vardır: </a:t>
            </a:r>
            <a:endParaRPr lang="tr-TR" dirty="0" smtClean="0"/>
          </a:p>
          <a:p>
            <a:r>
              <a:rPr lang="tr-TR" b="1" dirty="0" smtClean="0"/>
              <a:t>Dış </a:t>
            </a:r>
            <a:r>
              <a:rPr lang="tr-TR" b="1" dirty="0"/>
              <a:t>kanamalar: </a:t>
            </a:r>
            <a:r>
              <a:rPr lang="tr-TR" dirty="0"/>
              <a:t>Kanama yaradan vücut dışına doğru olur</a:t>
            </a:r>
            <a:r>
              <a:rPr lang="tr-TR" dirty="0" smtClean="0"/>
              <a:t>.</a:t>
            </a:r>
          </a:p>
          <a:p>
            <a:r>
              <a:rPr lang="tr-TR" dirty="0" smtClean="0"/>
              <a:t> </a:t>
            </a:r>
            <a:r>
              <a:rPr lang="tr-TR" b="1" dirty="0"/>
              <a:t>İç kanamalar: </a:t>
            </a:r>
            <a:r>
              <a:rPr lang="tr-TR" dirty="0"/>
              <a:t>Kanama vücut içine olduğu için gözle görülemez</a:t>
            </a:r>
            <a:r>
              <a:rPr lang="tr-TR" dirty="0" smtClean="0"/>
              <a:t>.</a:t>
            </a:r>
          </a:p>
          <a:p>
            <a:r>
              <a:rPr lang="tr-TR" dirty="0" smtClean="0"/>
              <a:t>  </a:t>
            </a:r>
            <a:r>
              <a:rPr lang="tr-TR" b="1" dirty="0"/>
              <a:t>Doğal deliklerden olan kanamalar: </a:t>
            </a:r>
            <a:r>
              <a:rPr lang="tr-TR" dirty="0"/>
              <a:t>Kulak, burun, ağız, anüs, üreme organlarından olan kanamalardır. </a:t>
            </a:r>
            <a:endParaRPr lang="tr-TR" dirty="0" smtClean="0"/>
          </a:p>
          <a:p>
            <a:r>
              <a:rPr lang="tr-TR" b="1" dirty="0" smtClean="0"/>
              <a:t>Damar </a:t>
            </a:r>
            <a:r>
              <a:rPr lang="tr-TR" b="1" dirty="0"/>
              <a:t>tipine göre ise</a:t>
            </a:r>
            <a:r>
              <a:rPr lang="tr-TR" b="1" dirty="0" smtClean="0"/>
              <a:t>:</a:t>
            </a:r>
          </a:p>
          <a:p>
            <a:r>
              <a:rPr lang="tr-TR" b="1" dirty="0" smtClean="0"/>
              <a:t> </a:t>
            </a:r>
            <a:r>
              <a:rPr lang="tr-TR" dirty="0"/>
              <a:t>Kanama arter (atardamar), ven (toplardamar) ya da kılcal damar kanaması olabilir</a:t>
            </a:r>
            <a:r>
              <a:rPr lang="tr-TR" dirty="0" smtClean="0"/>
              <a:t>.</a:t>
            </a:r>
          </a:p>
          <a:p>
            <a:r>
              <a:rPr lang="tr-TR" dirty="0" smtClean="0"/>
              <a:t> </a:t>
            </a:r>
            <a:r>
              <a:rPr lang="tr-TR" dirty="0"/>
              <a:t>Atar damar kanamaları kalp atımları ile uyumlu olarak kesik kesik akar ve açık renklidir. </a:t>
            </a:r>
            <a:endParaRPr lang="tr-TR" dirty="0" smtClean="0"/>
          </a:p>
          <a:p>
            <a:r>
              <a:rPr lang="tr-TR" dirty="0" smtClean="0"/>
              <a:t>Toplardamar </a:t>
            </a:r>
            <a:r>
              <a:rPr lang="tr-TR" dirty="0"/>
              <a:t>kanamaları ise koyu renkli ve sızıntı şeklindedir</a:t>
            </a:r>
            <a:r>
              <a:rPr lang="tr-TR" dirty="0" smtClean="0"/>
              <a:t>.</a:t>
            </a:r>
          </a:p>
          <a:p>
            <a:r>
              <a:rPr lang="tr-TR" dirty="0" smtClean="0"/>
              <a:t> </a:t>
            </a:r>
            <a:r>
              <a:rPr lang="tr-TR" dirty="0"/>
              <a:t>Kılcal damar kanaması küçük kabarcıklar şeklindedir. Kanamanın değerlendirilmesinde, şok belirtilerinin izlenmesi çok önemlidir. </a:t>
            </a:r>
          </a:p>
        </p:txBody>
      </p:sp>
    </p:spTree>
    <p:extLst>
      <p:ext uri="{BB962C8B-B14F-4D97-AF65-F5344CB8AC3E}">
        <p14:creationId xmlns:p14="http://schemas.microsoft.com/office/powerpoint/2010/main" val="239174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957754" y="205855"/>
            <a:ext cx="7607992" cy="5705995"/>
          </a:xfrm>
          <a:prstGeom prst="rect">
            <a:avLst/>
          </a:prstGeom>
        </p:spPr>
      </p:pic>
    </p:spTree>
    <p:extLst>
      <p:ext uri="{BB962C8B-B14F-4D97-AF65-F5344CB8AC3E}">
        <p14:creationId xmlns:p14="http://schemas.microsoft.com/office/powerpoint/2010/main" val="2234243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1569" y="1512277"/>
            <a:ext cx="9190893" cy="3416320"/>
          </a:xfrm>
          <a:prstGeom prst="rect">
            <a:avLst/>
          </a:prstGeom>
        </p:spPr>
        <p:txBody>
          <a:bodyPr wrap="square">
            <a:spAutoFit/>
          </a:bodyPr>
          <a:lstStyle/>
          <a:p>
            <a:r>
              <a:rPr lang="tr-TR" b="1" dirty="0"/>
              <a:t>Vücutta baskı uygulanacak noktalar nelerdir? </a:t>
            </a:r>
            <a:r>
              <a:rPr lang="tr-TR" dirty="0"/>
              <a:t>Ataradamar kanamalarında kan basınç ile fışkırır tarzda olur. Bu nedenle, kısa zamanda çok kan kaybedilir. Bu tür kanamalarda asıl yapılması gereken, kanayan yer üzerine veya kanayan yere yakın olan bir üst atardamar bölgesine baskı uygulanmasıdır. Vücutta bu amaç için belirlenmiş baskı noktaları şunlardır: </a:t>
            </a:r>
            <a:endParaRPr lang="tr-TR" dirty="0" smtClean="0"/>
          </a:p>
          <a:p>
            <a:r>
              <a:rPr lang="tr-TR" b="1" dirty="0" smtClean="0"/>
              <a:t>1-Boyun   </a:t>
            </a:r>
            <a:r>
              <a:rPr lang="tr-TR" b="1" dirty="0"/>
              <a:t>: </a:t>
            </a:r>
            <a:r>
              <a:rPr lang="tr-TR" dirty="0"/>
              <a:t>Boyun atardamarı (şah damarı) baskı yeri </a:t>
            </a:r>
            <a:endParaRPr lang="tr-TR" dirty="0" smtClean="0"/>
          </a:p>
          <a:p>
            <a:r>
              <a:rPr lang="tr-TR" b="1" dirty="0" smtClean="0"/>
              <a:t>2-Köprücük </a:t>
            </a:r>
            <a:r>
              <a:rPr lang="tr-TR" b="1" dirty="0"/>
              <a:t>kemiği üzeri : </a:t>
            </a:r>
            <a:r>
              <a:rPr lang="tr-TR" dirty="0"/>
              <a:t>Kol atardamarı baskı </a:t>
            </a:r>
            <a:r>
              <a:rPr lang="tr-TR" dirty="0" smtClean="0"/>
              <a:t>yeri</a:t>
            </a:r>
          </a:p>
          <a:p>
            <a:r>
              <a:rPr lang="tr-TR" b="1" dirty="0" smtClean="0"/>
              <a:t>3-Koltukaltı   </a:t>
            </a:r>
            <a:r>
              <a:rPr lang="tr-TR" b="1" dirty="0"/>
              <a:t>:</a:t>
            </a:r>
            <a:r>
              <a:rPr lang="tr-TR" dirty="0"/>
              <a:t> Kol atardamarı baskı yeri </a:t>
            </a:r>
            <a:endParaRPr lang="tr-TR" dirty="0" smtClean="0"/>
          </a:p>
          <a:p>
            <a:r>
              <a:rPr lang="tr-TR" b="1" dirty="0" smtClean="0"/>
              <a:t>4-Kolun </a:t>
            </a:r>
            <a:r>
              <a:rPr lang="tr-TR" b="1" dirty="0"/>
              <a:t>üst bölümü  : </a:t>
            </a:r>
            <a:r>
              <a:rPr lang="tr-TR" dirty="0"/>
              <a:t>Kol atardamarı baskı yeri </a:t>
            </a:r>
            <a:endParaRPr lang="tr-TR" dirty="0" smtClean="0"/>
          </a:p>
          <a:p>
            <a:r>
              <a:rPr lang="tr-TR" b="1" dirty="0" smtClean="0"/>
              <a:t>5-Kasık   </a:t>
            </a:r>
            <a:r>
              <a:rPr lang="tr-TR" b="1" dirty="0"/>
              <a:t>: </a:t>
            </a:r>
            <a:r>
              <a:rPr lang="tr-TR" dirty="0"/>
              <a:t>Bacak atardamarı baskı yeri </a:t>
            </a:r>
            <a:endParaRPr lang="tr-TR" dirty="0" smtClean="0"/>
          </a:p>
          <a:p>
            <a:r>
              <a:rPr lang="tr-TR" b="1" dirty="0" smtClean="0"/>
              <a:t>6-Uyluk   </a:t>
            </a:r>
            <a:r>
              <a:rPr lang="tr-TR" b="1" dirty="0"/>
              <a:t>: </a:t>
            </a:r>
            <a:r>
              <a:rPr lang="tr-TR" dirty="0"/>
              <a:t>Bacak atardamarı baskı yeri </a:t>
            </a:r>
          </a:p>
          <a:p>
            <a:r>
              <a:rPr lang="tr-TR" dirty="0"/>
              <a:t> </a:t>
            </a:r>
          </a:p>
        </p:txBody>
      </p:sp>
    </p:spTree>
    <p:extLst>
      <p:ext uri="{BB962C8B-B14F-4D97-AF65-F5344CB8AC3E}">
        <p14:creationId xmlns:p14="http://schemas.microsoft.com/office/powerpoint/2010/main" val="191666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879231"/>
            <a:ext cx="7010400" cy="2585323"/>
          </a:xfrm>
          <a:prstGeom prst="rect">
            <a:avLst/>
          </a:prstGeom>
        </p:spPr>
        <p:txBody>
          <a:bodyPr wrap="square">
            <a:spAutoFit/>
          </a:bodyPr>
          <a:lstStyle/>
          <a:p>
            <a:r>
              <a:rPr lang="tr-TR" b="1" dirty="0"/>
              <a:t>Kanamalarda ilkyardım uygulamaları nelerdir?  Dış kanamalarda ilkyardım</a:t>
            </a:r>
            <a:r>
              <a:rPr lang="tr-TR" b="1" dirty="0" smtClean="0"/>
              <a:t>:</a:t>
            </a:r>
          </a:p>
          <a:p>
            <a:r>
              <a:rPr lang="tr-TR" dirty="0" smtClean="0"/>
              <a:t> </a:t>
            </a:r>
            <a:r>
              <a:rPr lang="tr-TR" dirty="0"/>
              <a:t>Ø İlkyardımcı kendini tanıtır ve hasta yaralı sakinleştirilir, </a:t>
            </a:r>
            <a:endParaRPr lang="tr-TR" dirty="0" smtClean="0"/>
          </a:p>
          <a:p>
            <a:r>
              <a:rPr lang="tr-TR" dirty="0" smtClean="0"/>
              <a:t>Ø </a:t>
            </a:r>
            <a:r>
              <a:rPr lang="tr-TR" dirty="0"/>
              <a:t>Hasta/ yaralı sırt üstü yatırılır</a:t>
            </a:r>
            <a:r>
              <a:rPr lang="tr-TR" dirty="0" smtClean="0"/>
              <a:t>,</a:t>
            </a:r>
          </a:p>
          <a:p>
            <a:r>
              <a:rPr lang="tr-TR" dirty="0" smtClean="0"/>
              <a:t> </a:t>
            </a:r>
            <a:r>
              <a:rPr lang="tr-TR" dirty="0"/>
              <a:t>Ø Hasta/yaralının durumu değerlendirilir (ABC</a:t>
            </a:r>
            <a:r>
              <a:rPr lang="tr-TR" dirty="0" smtClean="0"/>
              <a:t>),</a:t>
            </a:r>
          </a:p>
          <a:p>
            <a:r>
              <a:rPr lang="tr-TR" dirty="0" smtClean="0"/>
              <a:t>  </a:t>
            </a:r>
            <a:r>
              <a:rPr lang="tr-TR" dirty="0"/>
              <a:t>Ø Tıbbi yardım istenir (112), </a:t>
            </a:r>
            <a:endParaRPr lang="tr-TR" dirty="0" smtClean="0"/>
          </a:p>
          <a:p>
            <a:r>
              <a:rPr lang="tr-TR" dirty="0" smtClean="0"/>
              <a:t>Ø </a:t>
            </a:r>
            <a:r>
              <a:rPr lang="tr-TR" dirty="0"/>
              <a:t>Yara ya da kanama değerlendirilir, </a:t>
            </a:r>
            <a:endParaRPr lang="tr-TR" dirty="0" smtClean="0"/>
          </a:p>
          <a:p>
            <a:r>
              <a:rPr lang="tr-TR" dirty="0" smtClean="0"/>
              <a:t>Ø </a:t>
            </a:r>
            <a:r>
              <a:rPr lang="tr-TR" dirty="0"/>
              <a:t>Kanayan yer üzerine temiz bir bezle bastırılır</a:t>
            </a:r>
            <a:r>
              <a:rPr lang="tr-TR" dirty="0" smtClean="0"/>
              <a:t>,</a:t>
            </a:r>
          </a:p>
          <a:p>
            <a:r>
              <a:rPr lang="tr-TR" dirty="0" smtClean="0"/>
              <a:t> </a:t>
            </a:r>
            <a:r>
              <a:rPr lang="tr-TR" dirty="0"/>
              <a:t>Ø Kanama durmazsa ikinci bir bez koyarak basıncı arttırılır, </a:t>
            </a:r>
          </a:p>
        </p:txBody>
      </p:sp>
      <p:sp>
        <p:nvSpPr>
          <p:cNvPr id="5" name="Rectangle 4"/>
          <p:cNvSpPr/>
          <p:nvPr/>
        </p:nvSpPr>
        <p:spPr>
          <a:xfrm>
            <a:off x="2133600" y="3464554"/>
            <a:ext cx="7010399" cy="923330"/>
          </a:xfrm>
          <a:prstGeom prst="rect">
            <a:avLst/>
          </a:prstGeom>
        </p:spPr>
        <p:txBody>
          <a:bodyPr wrap="square">
            <a:spAutoFit/>
          </a:bodyPr>
          <a:lstStyle/>
          <a:p>
            <a:r>
              <a:rPr lang="tr-TR" dirty="0"/>
              <a:t>Ø Gerekirse bandaj ile sararak basınç uygulanır, </a:t>
            </a:r>
            <a:endParaRPr lang="tr-TR" dirty="0" smtClean="0"/>
          </a:p>
          <a:p>
            <a:r>
              <a:rPr lang="tr-TR" dirty="0" smtClean="0"/>
              <a:t>Ø </a:t>
            </a:r>
            <a:r>
              <a:rPr lang="tr-TR" dirty="0"/>
              <a:t>Kanayan yere en yakın basınç noktasına baskı uygulanır, Ø Kanayan bölge yukarı kaldırılır, </a:t>
            </a:r>
          </a:p>
        </p:txBody>
      </p:sp>
    </p:spTree>
    <p:extLst>
      <p:ext uri="{BB962C8B-B14F-4D97-AF65-F5344CB8AC3E}">
        <p14:creationId xmlns:p14="http://schemas.microsoft.com/office/powerpoint/2010/main" val="297888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1231" y="1090246"/>
            <a:ext cx="8452338" cy="2862322"/>
          </a:xfrm>
          <a:prstGeom prst="rect">
            <a:avLst/>
          </a:prstGeom>
        </p:spPr>
        <p:txBody>
          <a:bodyPr wrap="square">
            <a:spAutoFit/>
          </a:bodyPr>
          <a:lstStyle/>
          <a:p>
            <a:r>
              <a:rPr lang="tr-TR" dirty="0"/>
              <a:t>Ø Çok sayıda yaralının bulunduğu bir ortamda tek ilkyardımcı varsa, yaralı güç koşullarda bir yere taşınacaksa, uzuv kopması varsa ve/veya baskı noktalarına baskı uygulamak yeterli olmuyorsa boğucu sargı (turnike) uygulanır</a:t>
            </a:r>
            <a:r>
              <a:rPr lang="tr-TR" dirty="0" smtClean="0"/>
              <a:t>,</a:t>
            </a:r>
          </a:p>
          <a:p>
            <a:r>
              <a:rPr lang="tr-TR" dirty="0" smtClean="0"/>
              <a:t> </a:t>
            </a:r>
            <a:r>
              <a:rPr lang="tr-TR" dirty="0"/>
              <a:t>Ø Kanayan bölge dışarıda kalacak şekilde hasta/yaralının üstü örtülür</a:t>
            </a:r>
            <a:r>
              <a:rPr lang="tr-TR" dirty="0" smtClean="0"/>
              <a:t>,</a:t>
            </a:r>
          </a:p>
          <a:p>
            <a:r>
              <a:rPr lang="tr-TR" dirty="0" smtClean="0"/>
              <a:t> </a:t>
            </a:r>
            <a:r>
              <a:rPr lang="tr-TR" dirty="0"/>
              <a:t>Ø Şok pozisyonu verilir</a:t>
            </a:r>
            <a:r>
              <a:rPr lang="tr-TR" dirty="0" smtClean="0"/>
              <a:t>,</a:t>
            </a:r>
          </a:p>
          <a:p>
            <a:r>
              <a:rPr lang="tr-TR" dirty="0" smtClean="0"/>
              <a:t> </a:t>
            </a:r>
            <a:r>
              <a:rPr lang="tr-TR" dirty="0"/>
              <a:t>Ø Yapılan uygulamalar ile ilgili bilgiler (boğucu sargı uygulaması gibi) hasta/yaralının üzerine yazılır, </a:t>
            </a:r>
            <a:endParaRPr lang="tr-TR" dirty="0" smtClean="0"/>
          </a:p>
          <a:p>
            <a:r>
              <a:rPr lang="tr-TR" dirty="0" smtClean="0"/>
              <a:t>Ø </a:t>
            </a:r>
            <a:r>
              <a:rPr lang="tr-TR" dirty="0"/>
              <a:t>Yaşam bulguları sık aralıklarla (2-3dakikada bir) </a:t>
            </a:r>
            <a:r>
              <a:rPr lang="tr-TR" dirty="0" smtClean="0"/>
              <a:t>değerlendirilir</a:t>
            </a:r>
          </a:p>
          <a:p>
            <a:r>
              <a:rPr lang="tr-TR" dirty="0" smtClean="0"/>
              <a:t> </a:t>
            </a:r>
            <a:r>
              <a:rPr lang="tr-TR" dirty="0"/>
              <a:t>Ø Hızla sevk edilmesi sağlanır. </a:t>
            </a:r>
          </a:p>
        </p:txBody>
      </p:sp>
    </p:spTree>
    <p:extLst>
      <p:ext uri="{BB962C8B-B14F-4D97-AF65-F5344CB8AC3E}">
        <p14:creationId xmlns:p14="http://schemas.microsoft.com/office/powerpoint/2010/main" val="2917500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8092" y="1371600"/>
            <a:ext cx="8639908" cy="2862322"/>
          </a:xfrm>
          <a:prstGeom prst="rect">
            <a:avLst/>
          </a:prstGeom>
        </p:spPr>
        <p:txBody>
          <a:bodyPr wrap="square">
            <a:spAutoFit/>
          </a:bodyPr>
          <a:lstStyle/>
          <a:p>
            <a:r>
              <a:rPr lang="tr-TR" dirty="0"/>
              <a:t>İç kanamalarda ilkyardım: İç kanamalar, şiddetli travma, darbe, kırık, silahla yaralanma nedeniyle oluşabilir. Hasta/yaralıda şok belirtileri vardır. İç kanama şüphesi olanlarda aşağıdaki uygulamalar yapılmalıdır</a:t>
            </a:r>
            <a:r>
              <a:rPr lang="tr-TR" dirty="0" smtClean="0"/>
              <a:t>:</a:t>
            </a:r>
          </a:p>
          <a:p>
            <a:r>
              <a:rPr lang="tr-TR" dirty="0" smtClean="0"/>
              <a:t> </a:t>
            </a:r>
            <a:r>
              <a:rPr lang="tr-TR" dirty="0"/>
              <a:t>Ø Hasta/yaralının bilinci ve ABC si değerlendirilir, </a:t>
            </a:r>
            <a:endParaRPr lang="tr-TR" dirty="0" smtClean="0"/>
          </a:p>
          <a:p>
            <a:r>
              <a:rPr lang="tr-TR" dirty="0" smtClean="0"/>
              <a:t>Ø </a:t>
            </a:r>
            <a:r>
              <a:rPr lang="tr-TR" dirty="0"/>
              <a:t>Tıbbi yardım istenir (112) </a:t>
            </a:r>
            <a:endParaRPr lang="tr-TR" dirty="0" smtClean="0"/>
          </a:p>
          <a:p>
            <a:r>
              <a:rPr lang="tr-TR" dirty="0" smtClean="0"/>
              <a:t> </a:t>
            </a:r>
            <a:r>
              <a:rPr lang="tr-TR" dirty="0"/>
              <a:t>Ø Üzeri örtülerek ayakları 30 cm yukarı kaldırılır, </a:t>
            </a:r>
          </a:p>
          <a:p>
            <a:r>
              <a:rPr lang="tr-TR" dirty="0"/>
              <a:t> </a:t>
            </a:r>
            <a:r>
              <a:rPr lang="tr-TR" dirty="0" smtClean="0"/>
              <a:t>Ø </a:t>
            </a:r>
            <a:r>
              <a:rPr lang="tr-TR" dirty="0"/>
              <a:t>Asla yiyecek ve içecek verilmez, </a:t>
            </a:r>
            <a:endParaRPr lang="tr-TR" dirty="0" smtClean="0"/>
          </a:p>
          <a:p>
            <a:r>
              <a:rPr lang="tr-TR" dirty="0" smtClean="0"/>
              <a:t>Ø </a:t>
            </a:r>
            <a:r>
              <a:rPr lang="tr-TR" dirty="0"/>
              <a:t>Hareket ettirilmez (özellikle kırık varsa), </a:t>
            </a:r>
            <a:endParaRPr lang="tr-TR" dirty="0" smtClean="0"/>
          </a:p>
          <a:p>
            <a:r>
              <a:rPr lang="tr-TR" dirty="0" smtClean="0"/>
              <a:t>Ø </a:t>
            </a:r>
            <a:r>
              <a:rPr lang="tr-TR" dirty="0"/>
              <a:t>Yaşamsal bulguları incelenir, </a:t>
            </a:r>
            <a:endParaRPr lang="tr-TR" dirty="0" smtClean="0"/>
          </a:p>
          <a:p>
            <a:r>
              <a:rPr lang="tr-TR" dirty="0" smtClean="0"/>
              <a:t>Ø </a:t>
            </a:r>
            <a:r>
              <a:rPr lang="tr-TR" dirty="0"/>
              <a:t>Sağlık kuruluşuna sevki sağlanır. </a:t>
            </a:r>
          </a:p>
        </p:txBody>
      </p:sp>
    </p:spTree>
    <p:extLst>
      <p:ext uri="{BB962C8B-B14F-4D97-AF65-F5344CB8AC3E}">
        <p14:creationId xmlns:p14="http://schemas.microsoft.com/office/powerpoint/2010/main" val="439096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2215" y="1125416"/>
            <a:ext cx="8159262" cy="3416320"/>
          </a:xfrm>
          <a:prstGeom prst="rect">
            <a:avLst/>
          </a:prstGeom>
        </p:spPr>
        <p:txBody>
          <a:bodyPr wrap="square">
            <a:spAutoFit/>
          </a:bodyPr>
          <a:lstStyle/>
          <a:p>
            <a:r>
              <a:rPr lang="tr-TR" b="1" dirty="0"/>
              <a:t>Hangi durumlarda boğucu sargı (turnike) uygulanmalıdır</a:t>
            </a:r>
            <a:r>
              <a:rPr lang="tr-TR" b="1" dirty="0" smtClean="0"/>
              <a:t>?</a:t>
            </a:r>
          </a:p>
          <a:p>
            <a:r>
              <a:rPr lang="tr-TR" dirty="0" smtClean="0"/>
              <a:t> </a:t>
            </a:r>
            <a:r>
              <a:rPr lang="tr-TR" dirty="0"/>
              <a:t>Ø Çok sayıda yaralının bulunduğu bir ortamda tek ilkyardımcı varsa (kanamayı durdurmak ve daha sonra da diğer yaralılarla ilgilenebilmek için), </a:t>
            </a:r>
            <a:endParaRPr lang="tr-TR" dirty="0" smtClean="0"/>
          </a:p>
          <a:p>
            <a:r>
              <a:rPr lang="tr-TR" dirty="0" smtClean="0"/>
              <a:t>Ø </a:t>
            </a:r>
            <a:r>
              <a:rPr lang="tr-TR" dirty="0"/>
              <a:t>Yaralı güç koşullarda bir yere taşınacaksa, </a:t>
            </a:r>
            <a:endParaRPr lang="tr-TR" dirty="0" smtClean="0"/>
          </a:p>
          <a:p>
            <a:r>
              <a:rPr lang="tr-TR" dirty="0" smtClean="0"/>
              <a:t>Ø </a:t>
            </a:r>
            <a:r>
              <a:rPr lang="tr-TR" dirty="0"/>
              <a:t>Uzuv kopması varsa, </a:t>
            </a:r>
            <a:endParaRPr lang="tr-TR" dirty="0" smtClean="0"/>
          </a:p>
          <a:p>
            <a:r>
              <a:rPr lang="tr-TR" dirty="0" smtClean="0"/>
              <a:t>Ø </a:t>
            </a:r>
            <a:r>
              <a:rPr lang="tr-TR" dirty="0"/>
              <a:t>Baskı noktalarına baskı uygulamak yeterli olmuyorsa  Boğucu sargı uygulaması kanamanın durdurulamadığı durumlarda başvurulacak en son uygulamadır. Ancak eskisi kadar sık uygulanmamaktadır. Çünkü uzun süreli turnike uygulanması sonucu doku harabiyeti meydana gelebilir ya da uzvun tamamen kaybına neden olunabilir. </a:t>
            </a:r>
          </a:p>
          <a:p>
            <a:r>
              <a:rPr lang="tr-TR" dirty="0"/>
              <a:t> </a:t>
            </a:r>
          </a:p>
        </p:txBody>
      </p:sp>
    </p:spTree>
    <p:extLst>
      <p:ext uri="{BB962C8B-B14F-4D97-AF65-F5344CB8AC3E}">
        <p14:creationId xmlns:p14="http://schemas.microsoft.com/office/powerpoint/2010/main" val="4208660710"/>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674</TotalTime>
  <Words>1299</Words>
  <Application>Microsoft Office PowerPoint</Application>
  <PresentationFormat>Geniş ekran</PresentationFormat>
  <Paragraphs>117</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Century Gothic</vt:lpstr>
      <vt:lpstr>Wingdings 3</vt:lpstr>
      <vt:lpstr>Duman</vt:lpstr>
      <vt:lpstr>564</vt:lpstr>
      <vt:lpstr> KANAMALARDA İLK YARDIM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BURUN KANAMASINDA İLK YARDIM</vt:lpstr>
      <vt:lpstr>BURUN KANAMASINDAKİ DURUŞ</vt:lpstr>
      <vt:lpstr> KULAK KANAMASINDA İLK YARDIM</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İlk yardım hakkında genel bilgiler, İlk yardımın temel uygulamaları, Hayat kurtarma zinciri</dc:title>
  <dc:creator>user5</dc:creator>
  <cp:lastModifiedBy>user5</cp:lastModifiedBy>
  <cp:revision>79</cp:revision>
  <dcterms:created xsi:type="dcterms:W3CDTF">2018-07-03T09:48:35Z</dcterms:created>
  <dcterms:modified xsi:type="dcterms:W3CDTF">2019-04-18T09:57:43Z</dcterms:modified>
</cp:coreProperties>
</file>