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6" r:id="rId5"/>
    <p:sldId id="267" r:id="rId6"/>
    <p:sldId id="259" r:id="rId7"/>
    <p:sldId id="263" r:id="rId8"/>
    <p:sldId id="261"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tr-TR" smtClean="0"/>
              <a:t>Asıl başlık stili için tıklatın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a:xfrm>
            <a:off x="1174044" y="5357592"/>
            <a:ext cx="5034845" cy="365125"/>
          </a:xfrm>
        </p:spPr>
        <p:txBody>
          <a:bodyPr/>
          <a:lstStyle/>
          <a:p>
            <a:endParaRPr lang="tr-TR"/>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1298448" y="2121407"/>
            <a:ext cx="3200400" cy="360273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7" name="Date Placeholder 6"/>
          <p:cNvSpPr>
            <a:spLocks noGrp="1"/>
          </p:cNvSpPr>
          <p:nvPr>
            <p:ph type="dt" sz="half" idx="10"/>
          </p:nvPr>
        </p:nvSpPr>
        <p:spPr/>
        <p:txBody>
          <a:bodyPr/>
          <a:lstStyle/>
          <a:p>
            <a:fld id="{A23720DD-5B6D-40BF-8493-A6B52D484E6B}" type="datetimeFigureOut">
              <a:rPr lang="tr-TR" smtClean="0"/>
              <a:t>15.04.2021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
        <p:nvSpPr>
          <p:cNvPr id="11" name="Content Placeholder 10"/>
          <p:cNvSpPr>
            <a:spLocks noGrp="1"/>
          </p:cNvSpPr>
          <p:nvPr>
            <p:ph sz="quarter" idx="13"/>
          </p:nvPr>
        </p:nvSpPr>
        <p:spPr>
          <a:xfrm>
            <a:off x="1298448" y="2944368"/>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15.04.2021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15.04.2021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tr-TR" smtClean="0"/>
              <a:t>Asıl başlık stili için tıklatın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1698" y="5885672"/>
            <a:ext cx="1213821" cy="365125"/>
          </a:xfrm>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a:xfrm rot="-60000">
            <a:off x="914554" y="5829261"/>
            <a:ext cx="3522607" cy="365125"/>
          </a:xfrm>
        </p:spPr>
        <p:txBody>
          <a:bodyPr/>
          <a:lstStyle/>
          <a:p>
            <a:endParaRPr lang="tr-TR"/>
          </a:p>
        </p:txBody>
      </p:sp>
      <p:sp>
        <p:nvSpPr>
          <p:cNvPr id="7" name="Slide Number Placeholder 6"/>
          <p:cNvSpPr>
            <a:spLocks noGrp="1"/>
          </p:cNvSpPr>
          <p:nvPr>
            <p:ph type="sldNum" sz="quarter" idx="12"/>
          </p:nvPr>
        </p:nvSpPr>
        <p:spPr>
          <a:xfrm rot="60000">
            <a:off x="7557313" y="5896961"/>
            <a:ext cx="554023" cy="365125"/>
          </a:xfrm>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5936" y="5888737"/>
            <a:ext cx="1213821" cy="365125"/>
          </a:xfrm>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a:xfrm rot="-60000">
            <a:off x="914569" y="5831037"/>
            <a:ext cx="3319043" cy="365125"/>
          </a:xfrm>
        </p:spPr>
        <p:txBody>
          <a:bodyPr/>
          <a:lstStyle/>
          <a:p>
            <a:endParaRPr lang="tr-TR"/>
          </a:p>
        </p:txBody>
      </p:sp>
      <p:sp>
        <p:nvSpPr>
          <p:cNvPr id="7" name="Slide Number Placeholder 6"/>
          <p:cNvSpPr>
            <a:spLocks noGrp="1"/>
          </p:cNvSpPr>
          <p:nvPr>
            <p:ph type="sldNum" sz="quarter" idx="12"/>
          </p:nvPr>
        </p:nvSpPr>
        <p:spPr>
          <a:xfrm rot="60000">
            <a:off x="7562089" y="5900026"/>
            <a:ext cx="554023" cy="365125"/>
          </a:xfrm>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A23720DD-5B6D-40BF-8493-A6B52D484E6B}" type="datetimeFigureOut">
              <a:rPr lang="tr-TR" smtClean="0"/>
              <a:t>15.04.2021</a:t>
            </a:fld>
            <a:endParaRPr lang="tr-TR"/>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tr-TR"/>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smtClean="0"/>
              <a:t>ERKEN MÜDAHALE PROGRAMI GELİŞTİRME</a:t>
            </a:r>
            <a:endParaRPr lang="tr-TR" dirty="0"/>
          </a:p>
        </p:txBody>
      </p:sp>
      <p:sp>
        <p:nvSpPr>
          <p:cNvPr id="3" name="Alt Başlık 2"/>
          <p:cNvSpPr>
            <a:spLocks noGrp="1"/>
          </p:cNvSpPr>
          <p:nvPr>
            <p:ph type="subTitle" idx="1"/>
          </p:nvPr>
        </p:nvSpPr>
        <p:spPr/>
        <p:txBody>
          <a:bodyPr/>
          <a:lstStyle/>
          <a:p>
            <a:r>
              <a:rPr lang="tr-TR" dirty="0" smtClean="0"/>
              <a:t>Prof. Dr. Müdriye YILDIZ BIÇAKÇI</a:t>
            </a:r>
            <a:endParaRPr lang="tr-TR" dirty="0"/>
          </a:p>
        </p:txBody>
      </p:sp>
    </p:spTree>
    <p:extLst>
      <p:ext uri="{BB962C8B-B14F-4D97-AF65-F5344CB8AC3E}">
        <p14:creationId xmlns:p14="http://schemas.microsoft.com/office/powerpoint/2010/main" val="2834523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Erken Müdahale </a:t>
            </a:r>
            <a:r>
              <a:rPr lang="tr-TR" sz="4000" dirty="0"/>
              <a:t>Programlarının</a:t>
            </a:r>
            <a:r>
              <a:rPr lang="tr-TR" dirty="0"/>
              <a:t> Oluşturulma </a:t>
            </a:r>
            <a:r>
              <a:rPr lang="tr-TR" dirty="0" smtClean="0"/>
              <a:t>Basamağı</a:t>
            </a:r>
            <a:endParaRPr lang="tr-TR" dirty="0"/>
          </a:p>
        </p:txBody>
      </p:sp>
      <p:sp>
        <p:nvSpPr>
          <p:cNvPr id="3" name="İçerik Yer Tutucusu 2"/>
          <p:cNvSpPr>
            <a:spLocks noGrp="1"/>
          </p:cNvSpPr>
          <p:nvPr>
            <p:ph idx="1"/>
          </p:nvPr>
        </p:nvSpPr>
        <p:spPr/>
        <p:txBody>
          <a:bodyPr>
            <a:normAutofit/>
          </a:bodyPr>
          <a:lstStyle/>
          <a:p>
            <a:pPr algn="just"/>
            <a:r>
              <a:rPr lang="tr-TR" dirty="0"/>
              <a:t>Değerlendirme basamağı </a:t>
            </a:r>
            <a:endParaRPr lang="tr-TR" dirty="0" smtClean="0"/>
          </a:p>
          <a:p>
            <a:pPr algn="just"/>
            <a:r>
              <a:rPr lang="tr-TR" dirty="0" smtClean="0"/>
              <a:t>Tanılama basamağı</a:t>
            </a:r>
          </a:p>
          <a:p>
            <a:pPr algn="just"/>
            <a:r>
              <a:rPr lang="tr-TR" dirty="0" smtClean="0"/>
              <a:t>Bireyselleştirilmiş </a:t>
            </a:r>
            <a:r>
              <a:rPr lang="tr-TR" dirty="0"/>
              <a:t>aile hizmet planını oluşturma </a:t>
            </a:r>
            <a:r>
              <a:rPr lang="tr-TR" dirty="0" smtClean="0"/>
              <a:t>basamağı</a:t>
            </a:r>
            <a:endParaRPr lang="tr-TR" dirty="0"/>
          </a:p>
          <a:p>
            <a:pPr algn="just"/>
            <a:r>
              <a:rPr lang="tr-TR" dirty="0"/>
              <a:t>Hizmet koordinatörlüğü basamağı</a:t>
            </a:r>
            <a:endParaRPr lang="tr-TR" dirty="0"/>
          </a:p>
        </p:txBody>
      </p:sp>
    </p:spTree>
    <p:extLst>
      <p:ext uri="{BB962C8B-B14F-4D97-AF65-F5344CB8AC3E}">
        <p14:creationId xmlns:p14="http://schemas.microsoft.com/office/powerpoint/2010/main" val="2589219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Değerlendirme </a:t>
            </a:r>
            <a:r>
              <a:rPr lang="tr-TR" dirty="0" smtClean="0"/>
              <a:t>basamağı</a:t>
            </a:r>
            <a:endParaRPr lang="tr-TR" dirty="0"/>
          </a:p>
        </p:txBody>
      </p:sp>
      <p:sp>
        <p:nvSpPr>
          <p:cNvPr id="3" name="İçerik Yer Tutucusu 2"/>
          <p:cNvSpPr>
            <a:spLocks noGrp="1"/>
          </p:cNvSpPr>
          <p:nvPr>
            <p:ph idx="1"/>
          </p:nvPr>
        </p:nvSpPr>
        <p:spPr/>
        <p:txBody>
          <a:bodyPr>
            <a:normAutofit fontScale="92500" lnSpcReduction="20000"/>
          </a:bodyPr>
          <a:lstStyle/>
          <a:p>
            <a:pPr algn="just"/>
            <a:r>
              <a:rPr lang="tr-TR" dirty="0"/>
              <a:t>Erken müdahale programlarını oluştururken ilk basamak olan değerlendirme, çocuğun her türlü gelişimini derinlemesine değerlendirilip çocuğun güçlü yanları ve ihtiyaçlarının ortaya koyulması, çocuğun değerlendirilmesi için gerekli olan süreç ve yöntemler ile ilgili fikir birliğine varılması, çocuğun performansı hakkında sonuçlara ulaşmak amacıyla </a:t>
            </a:r>
            <a:r>
              <a:rPr lang="tr-TR" dirty="0" smtClean="0"/>
              <a:t>bebeklere </a:t>
            </a:r>
            <a:r>
              <a:rPr lang="tr-TR" dirty="0"/>
              <a:t>uygun gelişimsel değerlendirme ölçekleri ve diğer değerlendirme yöntemleri </a:t>
            </a:r>
            <a:r>
              <a:rPr lang="tr-TR" dirty="0" smtClean="0"/>
              <a:t>kullanılmasıdır </a:t>
            </a:r>
            <a:r>
              <a:rPr lang="tr-TR" dirty="0"/>
              <a:t>(Bayhan, </a:t>
            </a:r>
            <a:r>
              <a:rPr lang="tr-TR" dirty="0" smtClean="0"/>
              <a:t>2012’den akt. </a:t>
            </a:r>
            <a:r>
              <a:rPr lang="en-US" dirty="0" err="1" smtClean="0"/>
              <a:t>Bayhan</a:t>
            </a:r>
            <a:r>
              <a:rPr lang="en-US" dirty="0"/>
              <a:t>, </a:t>
            </a:r>
            <a:r>
              <a:rPr lang="en-US" dirty="0" smtClean="0"/>
              <a:t>2018).</a:t>
            </a:r>
            <a:endParaRPr lang="tr-TR" dirty="0"/>
          </a:p>
        </p:txBody>
      </p:sp>
    </p:spTree>
    <p:extLst>
      <p:ext uri="{BB962C8B-B14F-4D97-AF65-F5344CB8AC3E}">
        <p14:creationId xmlns:p14="http://schemas.microsoft.com/office/powerpoint/2010/main" val="1134887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algn="just"/>
            <a:r>
              <a:rPr lang="tr-TR" dirty="0"/>
              <a:t>Değerlendirme için ailenin onayının alınması gerekmektedir. Ailenin onayı alındıktan sonra; (1) çocuğun yasal gecikme veya yetersizlik tanılanmasının yapılması için yönlendirilmesinin gerekip gerekmeyeceğini ve (2) çocuğun erken müdahale kapsamına girmesinin uygun olup olmadığını görmek için çocuğun beş temel gelişim alanında değerlendirmesi yapılır. Bu gelişim alanları; (1) bilişsel gelişim alanı, (2) fiziksel gelişim alanı (görme ve duyma da dahil edilir), (3) Dil-İletişimsel gelişim alanı, (4) sosyal-duygusal gelişim alanı, (5) uyumsal gelişim olarak </a:t>
            </a:r>
            <a:r>
              <a:rPr lang="tr-TR" dirty="0" smtClean="0"/>
              <a:t>sıralanabilir</a:t>
            </a:r>
            <a:r>
              <a:rPr lang="tr-TR" dirty="0"/>
              <a:t> </a:t>
            </a:r>
            <a:r>
              <a:rPr lang="tr-TR" dirty="0" smtClean="0"/>
              <a:t>(</a:t>
            </a:r>
            <a:r>
              <a:rPr lang="en-US" dirty="0" err="1" smtClean="0"/>
              <a:t>Bayhan</a:t>
            </a:r>
            <a:r>
              <a:rPr lang="en-US" dirty="0"/>
              <a:t>, 2018).</a:t>
            </a:r>
            <a:endParaRPr lang="tr-TR" dirty="0"/>
          </a:p>
          <a:p>
            <a:pPr algn="just"/>
            <a:endParaRPr lang="tr-TR" dirty="0"/>
          </a:p>
        </p:txBody>
      </p:sp>
    </p:spTree>
    <p:extLst>
      <p:ext uri="{BB962C8B-B14F-4D97-AF65-F5344CB8AC3E}">
        <p14:creationId xmlns:p14="http://schemas.microsoft.com/office/powerpoint/2010/main" val="1451965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dirty="0"/>
              <a:t>Çocuğun bireysel gereksinimlerinin ve bu gereksinimleri destekleyecek uygun erken müdahale hizmetlerinin belirlenmesi için derinlemesine bir değerlendirme yapılır. Katılan aile üyelerinin onayı alınarak, çocuğun gelişimi ile ilgili olan ailenin kaynakları, endişeleri ve önceliklerini belirlemek için aile üyelerinin de değerlendirmeleri yapılır. Değerlendirme aşamasında da çocuk tek başına ele alınmamakta, tüm aile üyeleri ele </a:t>
            </a:r>
            <a:r>
              <a:rPr lang="tr-TR" dirty="0" smtClean="0"/>
              <a:t>alınmaktadır</a:t>
            </a:r>
            <a:r>
              <a:rPr lang="tr-TR" dirty="0"/>
              <a:t> </a:t>
            </a:r>
            <a:r>
              <a:rPr lang="tr-TR" dirty="0" smtClean="0"/>
              <a:t>(</a:t>
            </a:r>
            <a:r>
              <a:rPr lang="en-US" dirty="0" err="1" smtClean="0"/>
              <a:t>Bayhan</a:t>
            </a:r>
            <a:r>
              <a:rPr lang="en-US" dirty="0"/>
              <a:t>, 2018).</a:t>
            </a:r>
            <a:endParaRPr lang="tr-TR" dirty="0"/>
          </a:p>
          <a:p>
            <a:pPr algn="just"/>
            <a:endParaRPr lang="tr-TR" dirty="0"/>
          </a:p>
        </p:txBody>
      </p:sp>
    </p:spTree>
    <p:extLst>
      <p:ext uri="{BB962C8B-B14F-4D97-AF65-F5344CB8AC3E}">
        <p14:creationId xmlns:p14="http://schemas.microsoft.com/office/powerpoint/2010/main" val="2026359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Tanılama basamağı</a:t>
            </a: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a:t>Tüm değerlendirme sürecinin ardından, yapılan değerlendirme sonuçları temelinde </a:t>
            </a:r>
            <a:r>
              <a:rPr lang="tr-TR" dirty="0" smtClean="0"/>
              <a:t>değerlendirmeleri </a:t>
            </a:r>
            <a:r>
              <a:rPr lang="tr-TR" dirty="0"/>
              <a:t>yürüten uzman personel, bebeğin veya küçük çocuğun erken müdahale </a:t>
            </a:r>
            <a:r>
              <a:rPr lang="tr-TR" dirty="0" smtClean="0"/>
              <a:t>hizmetleri </a:t>
            </a:r>
            <a:r>
              <a:rPr lang="tr-TR" dirty="0"/>
              <a:t>için uygun olup olmadığına karar verir. Tanılama basamağının mümkün olan en kısa zamanda tamamlanması hizmetlerin zamanında başlatılması için oldukça önemlidir. Ayrıca tanılamanın erken müdahale hizmetleri için önemli bir ön koşul olduğu </a:t>
            </a:r>
            <a:r>
              <a:rPr lang="tr-TR" dirty="0" smtClean="0"/>
              <a:t>unutulmamalıdır</a:t>
            </a:r>
            <a:r>
              <a:rPr lang="tr-TR" dirty="0"/>
              <a:t> </a:t>
            </a:r>
            <a:r>
              <a:rPr lang="tr-TR" dirty="0" smtClean="0"/>
              <a:t>(</a:t>
            </a:r>
            <a:r>
              <a:rPr lang="en-US" dirty="0" err="1" smtClean="0"/>
              <a:t>Bayhan</a:t>
            </a:r>
            <a:r>
              <a:rPr lang="en-US" dirty="0"/>
              <a:t>, 2018).</a:t>
            </a:r>
            <a:endParaRPr lang="tr-TR" dirty="0"/>
          </a:p>
          <a:p>
            <a:pPr algn="just"/>
            <a:endParaRPr lang="tr-TR" dirty="0" smtClean="0"/>
          </a:p>
        </p:txBody>
      </p:sp>
    </p:spTree>
    <p:extLst>
      <p:ext uri="{BB962C8B-B14F-4D97-AF65-F5344CB8AC3E}">
        <p14:creationId xmlns:p14="http://schemas.microsoft.com/office/powerpoint/2010/main" val="289465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Gelişimde belirlenen gecikmeler ya da risk durumları her ne zaman teyit edilirse </a:t>
            </a:r>
            <a:r>
              <a:rPr lang="tr-TR" dirty="0" smtClean="0"/>
              <a:t>kapsamlı </a:t>
            </a:r>
            <a:r>
              <a:rPr lang="tr-TR" dirty="0"/>
              <a:t>bir tıbbi değerlendirme yapılması gerekmektedir. Tıbbi değerlendirmede yapılacak tıbbi tanılamada Çocuğun gelişimde gecikmeye sebep olacak biyolojik, çevresel ve var olan risk faktörleri mutlaka göz önünde </a:t>
            </a:r>
            <a:r>
              <a:rPr lang="tr-TR" dirty="0" smtClean="0"/>
              <a:t>bulundurulmalıdır (</a:t>
            </a:r>
            <a:r>
              <a:rPr lang="en-US" dirty="0" err="1" smtClean="0"/>
              <a:t>Bayhan</a:t>
            </a:r>
            <a:r>
              <a:rPr lang="en-US" dirty="0"/>
              <a:t>, 2018).</a:t>
            </a:r>
            <a:endParaRPr lang="tr-TR" dirty="0"/>
          </a:p>
          <a:p>
            <a:pPr algn="just"/>
            <a:endParaRPr lang="tr-TR" dirty="0"/>
          </a:p>
        </p:txBody>
      </p:sp>
    </p:spTree>
    <p:extLst>
      <p:ext uri="{BB962C8B-B14F-4D97-AF65-F5344CB8AC3E}">
        <p14:creationId xmlns:p14="http://schemas.microsoft.com/office/powerpoint/2010/main" val="196684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idx="1"/>
          </p:nvPr>
        </p:nvSpPr>
        <p:spPr/>
        <p:txBody>
          <a:bodyPr/>
          <a:lstStyle/>
          <a:p>
            <a:pPr algn="just"/>
            <a:r>
              <a:rPr lang="en-US" dirty="0" err="1"/>
              <a:t>Bayhan</a:t>
            </a:r>
            <a:r>
              <a:rPr lang="en-US" dirty="0"/>
              <a:t>, P. (2018). </a:t>
            </a:r>
            <a:r>
              <a:rPr lang="en-US" dirty="0" err="1"/>
              <a:t>Erken</a:t>
            </a:r>
            <a:r>
              <a:rPr lang="en-US" dirty="0"/>
              <a:t> </a:t>
            </a:r>
            <a:r>
              <a:rPr lang="en-US" dirty="0" err="1"/>
              <a:t>Müdahaleye</a:t>
            </a:r>
            <a:r>
              <a:rPr lang="en-US" dirty="0"/>
              <a:t> </a:t>
            </a:r>
            <a:r>
              <a:rPr lang="en-US" dirty="0" err="1"/>
              <a:t>Genel</a:t>
            </a:r>
            <a:r>
              <a:rPr lang="en-US" dirty="0"/>
              <a:t> </a:t>
            </a:r>
            <a:r>
              <a:rPr lang="en-US" dirty="0" err="1"/>
              <a:t>Bakış</a:t>
            </a:r>
            <a:r>
              <a:rPr lang="en-US" dirty="0"/>
              <a:t>. In P. </a:t>
            </a:r>
            <a:r>
              <a:rPr lang="en-US" dirty="0" err="1"/>
              <a:t>Bayhan</a:t>
            </a:r>
            <a:r>
              <a:rPr lang="en-US" dirty="0"/>
              <a:t> (Ed.). </a:t>
            </a:r>
            <a:r>
              <a:rPr lang="en-US" dirty="0" err="1"/>
              <a:t>Erken</a:t>
            </a:r>
            <a:r>
              <a:rPr lang="en-US" dirty="0"/>
              <a:t> </a:t>
            </a:r>
            <a:r>
              <a:rPr lang="en-US" dirty="0" err="1"/>
              <a:t>Müdahale</a:t>
            </a:r>
            <a:r>
              <a:rPr lang="en-US" dirty="0"/>
              <a:t> </a:t>
            </a:r>
            <a:r>
              <a:rPr lang="en-US" dirty="0" err="1"/>
              <a:t>İçinde</a:t>
            </a:r>
            <a:r>
              <a:rPr lang="en-US" dirty="0"/>
              <a:t>. Ankara: </a:t>
            </a:r>
            <a:r>
              <a:rPr lang="en-US" dirty="0" err="1"/>
              <a:t>Hedef</a:t>
            </a:r>
            <a:r>
              <a:rPr lang="en-US" dirty="0"/>
              <a:t> </a:t>
            </a:r>
            <a:r>
              <a:rPr lang="en-US" dirty="0" err="1"/>
              <a:t>Yayıncılık</a:t>
            </a:r>
            <a:r>
              <a:rPr lang="en-US" dirty="0"/>
              <a:t>. </a:t>
            </a:r>
            <a:endParaRPr lang="tr-TR" dirty="0"/>
          </a:p>
          <a:p>
            <a:pPr algn="just"/>
            <a:endParaRPr lang="tr-TR" dirty="0"/>
          </a:p>
        </p:txBody>
      </p:sp>
    </p:spTree>
    <p:extLst>
      <p:ext uri="{BB962C8B-B14F-4D97-AF65-F5344CB8AC3E}">
        <p14:creationId xmlns:p14="http://schemas.microsoft.com/office/powerpoint/2010/main" val="99210534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Raptiye">
  <a:themeElements>
    <a:clrScheme name="Raptiye">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Raptiye">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aptiye">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17</TotalTime>
  <Words>392</Words>
  <Application>Microsoft Office PowerPoint</Application>
  <PresentationFormat>Ekran Gösterisi (4:3)</PresentationFormat>
  <Paragraphs>16</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Raptiye</vt:lpstr>
      <vt:lpstr>ERKEN MÜDAHALE PROGRAMI GELİŞTİRME</vt:lpstr>
      <vt:lpstr>Erken Müdahale Programlarının Oluşturulma Basamağı</vt:lpstr>
      <vt:lpstr>Değerlendirme basamağı</vt:lpstr>
      <vt:lpstr>PowerPoint Sunusu</vt:lpstr>
      <vt:lpstr>PowerPoint Sunusu</vt:lpstr>
      <vt:lpstr>Tanılama basamağı</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Erken müdahale ile ilgili tanım ve kavramlar</dc:title>
  <dc:creator>AYÇA</dc:creator>
  <cp:lastModifiedBy>Ayçin Köycekaş</cp:lastModifiedBy>
  <cp:revision>7</cp:revision>
  <dcterms:created xsi:type="dcterms:W3CDTF">2021-04-10T13:29:01Z</dcterms:created>
  <dcterms:modified xsi:type="dcterms:W3CDTF">2021-04-15T05:26:26Z</dcterms:modified>
</cp:coreProperties>
</file>