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9"/>
  </p:notesMasterIdLst>
  <p:sldIdLst>
    <p:sldId id="1082" r:id="rId4"/>
    <p:sldId id="1092" r:id="rId5"/>
    <p:sldId id="1093" r:id="rId6"/>
    <p:sldId id="1094" r:id="rId7"/>
    <p:sldId id="1095" r:id="rId8"/>
    <p:sldId id="1096" r:id="rId9"/>
    <p:sldId id="1098" r:id="rId10"/>
    <p:sldId id="1099" r:id="rId11"/>
    <p:sldId id="1100" r:id="rId12"/>
    <p:sldId id="1101" r:id="rId13"/>
    <p:sldId id="1102" r:id="rId14"/>
    <p:sldId id="1103" r:id="rId15"/>
    <p:sldId id="1104" r:id="rId16"/>
    <p:sldId id="1105" r:id="rId17"/>
    <p:sldId id="1106" r:id="rId1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p:scale>
          <a:sx n="115" d="100"/>
          <a:sy n="115" d="100"/>
        </p:scale>
        <p:origin x="-1508" y="-2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pPr/>
              <a:t>4/6/2020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pPr/>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pPr/>
              <a:t>4/6/2020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pPr/>
              <a:t>4/6/2020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pPr/>
              <a:t>4/6/2020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pPr/>
              <a:t>4/6/2020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pPr/>
              <a:t>4/6/2020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pPr/>
              <a:t>4/6/2020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pPr/>
              <a:t>4/6/2020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pPr/>
              <a:t>4/6/2020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pPr/>
              <a:t>4/6/2020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pPr/>
              <a:t>4/6/2020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pPr/>
              <a:t>4/6/2020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pPr/>
              <a:t>4/6/2020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pPr/>
              <a:t>4/6/2020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pPr/>
              <a:t>4/6/2020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pPr>
                <a:defRPr/>
              </a:pPr>
              <a:t>4/6/2020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pPr>
                <a:defRPr/>
              </a:pPr>
              <a:t>4/6/2020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pPr>
                <a:defRPr/>
              </a:pPr>
              <a:t>4/6/2020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pPr>
                <a:defRPr/>
              </a:pPr>
              <a:t>4/6/2020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pPr/>
              <a:t>4/6/2020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pPr/>
              <a:t>4/6/2020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4/6/2020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pPr/>
              <a:t>4/6/2020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pPr/>
              <a:t>4/6/2020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pPr/>
              <a:t>4/6/2020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pPr/>
              <a:t>4/6/2020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pPr/>
              <a:t>4/6/2020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pPr/>
              <a:t>4/6/2020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pPr/>
              <a:t>4/6/2020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pPr/>
              <a:t>4/6/2020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448</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Toplu Yapı ve Taşınmaz Yönetimi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Dr.H.Murat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ÇEKİCİ</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169320" y="1357782"/>
            <a:ext cx="8334600" cy="4311498"/>
          </a:xfrm>
        </p:spPr>
        <p:txBody>
          <a:bodyPr/>
          <a:lstStyle/>
          <a:p>
            <a:pPr>
              <a:buNone/>
            </a:pPr>
            <a:r>
              <a:rPr lang="tr-TR" b="1" dirty="0" smtClean="0"/>
              <a:t>Yönetim plânı ve değiştirilmesi :</a:t>
            </a:r>
          </a:p>
          <a:p>
            <a:endParaRPr lang="tr-TR" b="1" dirty="0" smtClean="0"/>
          </a:p>
          <a:p>
            <a:r>
              <a:rPr lang="tr-TR" dirty="0" smtClean="0"/>
              <a:t>Toplu yapı kapsamındaki yapı ve yerler için tamamını kapsayan bir tek yönetim plânı düzenlenir. Yönetim plânı, toplu yapı kapsamındaki bütün kat maliklerini bağlar. </a:t>
            </a:r>
          </a:p>
          <a:p>
            <a:endParaRPr lang="tr-TR" dirty="0" smtClean="0"/>
          </a:p>
          <a:p>
            <a:r>
              <a:rPr lang="tr-TR" dirty="0" smtClean="0"/>
              <a:t>Yönetim plânının değiştirilebilmesi için, toplu yapı temsilciler kurulu üyelerinin temsil ettikleri bağımsız bölümlerin tamsayısının beşte dördünün oyu şarttır.</a:t>
            </a:r>
          </a:p>
          <a:p>
            <a:endParaRPr lang="tr-TR" dirty="0" smtClean="0"/>
          </a:p>
          <a:p>
            <a:r>
              <a:rPr lang="tr-TR" dirty="0" smtClean="0"/>
              <a:t>Geçici yönetimle ilgili yönetim plânı hükümleri, toplu yapı alanındaki bağımsız bölüm maliklerinin beşte dördünün oylarıyla değiştirilebilir.</a:t>
            </a:r>
          </a:p>
          <a:p>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57200" y="1417320"/>
            <a:ext cx="8412480" cy="4038600"/>
          </a:xfrm>
        </p:spPr>
        <p:txBody>
          <a:bodyPr/>
          <a:lstStyle/>
          <a:p>
            <a:pPr>
              <a:buNone/>
            </a:pPr>
            <a:r>
              <a:rPr lang="tr-TR" b="1" dirty="0" smtClean="0"/>
              <a:t>Yönetici ve denetçi atama:</a:t>
            </a:r>
          </a:p>
          <a:p>
            <a:pPr>
              <a:buNone/>
            </a:pPr>
            <a:endParaRPr lang="tr-TR" b="1" dirty="0" smtClean="0"/>
          </a:p>
          <a:p>
            <a:r>
              <a:rPr lang="tr-TR" dirty="0" smtClean="0"/>
              <a:t>Yönetim plânında başka türlü düzenlenmedikçe, blok kat malikleri kurulu blok için, blok niteliğinde olmayan yapıların yer aldığı parseldeki kat malikleri kendilerine özgülenen ortak yer ve tesisler için, toplu yapı temsilciler kurulu ise toplu yapı kapsamındaki bütün ortak yapı, yer ve tesisler için yönetici ve denetçi atar. </a:t>
            </a:r>
          </a:p>
          <a:p>
            <a:endParaRPr lang="tr-TR" dirty="0" smtClean="0"/>
          </a:p>
          <a:p>
            <a:r>
              <a:rPr lang="tr-TR" dirty="0" smtClean="0"/>
              <a:t>Blok yöneticisi ve denetçisi, bloktaki kat maliklerinin; blok niteliğinde olmayan yapıların ortak yer ve tesisleri için yönetici ve denetçi, bu yapılardaki kat maliklerinin sayı ve arsa payı bakımından çoğunluğu tarafından seçilir. </a:t>
            </a:r>
          </a:p>
          <a:p>
            <a:endParaRPr lang="tr-TR" dirty="0" smtClean="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41960" y="1706880"/>
            <a:ext cx="8199120" cy="3333902"/>
          </a:xfrm>
        </p:spPr>
        <p:txBody>
          <a:bodyPr/>
          <a:lstStyle/>
          <a:p>
            <a:pPr>
              <a:buNone/>
            </a:pPr>
            <a:r>
              <a:rPr lang="tr-TR" b="1" dirty="0" smtClean="0"/>
              <a:t>Yönetici ve denetçi atama (devamı)</a:t>
            </a:r>
          </a:p>
          <a:p>
            <a:endParaRPr lang="tr-TR" dirty="0" smtClean="0"/>
          </a:p>
          <a:p>
            <a:r>
              <a:rPr lang="tr-TR" dirty="0" smtClean="0"/>
              <a:t>Toplu yapı kapsamındaki bütün ortak yapı, yer ve tesisler için yönetici ve denetçi ise, toplu yapı temsilciler kuruluna katılan yönetici ve temsilcilerin, yönettikleri ve temsil ettikleri bağımsız bölüm sayısının salt çoğunluğunun oyu ile atanır.</a:t>
            </a:r>
          </a:p>
          <a:p>
            <a:endParaRPr lang="tr-TR" dirty="0" smtClean="0"/>
          </a:p>
          <a:p>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26720" y="1463040"/>
            <a:ext cx="8183880" cy="3886200"/>
          </a:xfrm>
        </p:spPr>
        <p:txBody>
          <a:bodyPr/>
          <a:lstStyle/>
          <a:p>
            <a:pPr>
              <a:buNone/>
            </a:pPr>
            <a:r>
              <a:rPr lang="tr-TR" b="1" dirty="0" smtClean="0"/>
              <a:t>Geçici yönetim:</a:t>
            </a:r>
          </a:p>
          <a:p>
            <a:pPr>
              <a:buNone/>
            </a:pPr>
            <a:endParaRPr lang="tr-TR" b="1" dirty="0" smtClean="0"/>
          </a:p>
          <a:p>
            <a:r>
              <a:rPr lang="tr-TR" dirty="0" smtClean="0"/>
              <a:t>Yönetim plânında toplu yapı temsilciler kurulu oluşuncaya kadar, bu kurulun görevlerini üstlenmek, yetkilerini kullanmak ve kurulun oluşması için gerekli girişim ve çağrılarda bulunmak üzere, bir geçici yönetim kurulması öngörülebilir. Bu takdirde yönetim plânında geçici yönetimin nasıl oluşacağına ve ne zamana kadar devam edeceğine ilişkin hükümlere yer verilir. </a:t>
            </a:r>
          </a:p>
          <a:p>
            <a:endParaRPr lang="tr-TR" dirty="0" smtClean="0"/>
          </a:p>
          <a:p>
            <a:r>
              <a:rPr lang="tr-TR" dirty="0" smtClean="0"/>
              <a:t>Geçici yönetim en geç toplu yapının bitimini izleyen bir yıl sonrasına kadar devam edebilir. Bu süre, her halde toplu yapı kapsamındaki ilk yapı ruhsatının alınmasından itibaren on yıl geçmekle sona erer. </a:t>
            </a:r>
          </a:p>
          <a:p>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r>
            <a:br>
              <a:rPr lang="tr-TR" dirty="0" smtClean="0"/>
            </a:br>
            <a:r>
              <a:rPr lang="tr-TR" dirty="0" smtClean="0"/>
              <a:t>Kat İrtifakına Geçiş </a:t>
            </a:r>
            <a:br>
              <a:rPr lang="tr-TR" dirty="0" smtClean="0"/>
            </a:br>
            <a:endParaRPr lang="tr-TR" dirty="0"/>
          </a:p>
        </p:txBody>
      </p:sp>
      <p:sp>
        <p:nvSpPr>
          <p:cNvPr id="3" name="2 Metin Yer Tutucusu"/>
          <p:cNvSpPr>
            <a:spLocks noGrp="1"/>
          </p:cNvSpPr>
          <p:nvPr>
            <p:ph type="body" idx="1"/>
          </p:nvPr>
        </p:nvSpPr>
        <p:spPr>
          <a:xfrm>
            <a:off x="169320" y="1357782"/>
            <a:ext cx="8639400" cy="4006698"/>
          </a:xfrm>
        </p:spPr>
        <p:txBody>
          <a:bodyPr/>
          <a:lstStyle/>
          <a:p>
            <a:r>
              <a:rPr lang="tr-TR" sz="2100" dirty="0" smtClean="0"/>
              <a:t>Beş veya daha fazla kişi tarafından üzerinde bir veya birden çok yapı yaptırılmak amacıyla birlikte bir arsa edinilmiş olması ve pay sahiplerinden en az beşte dördünün kat irtifakına geçiş konusunda aldığı karara uyulmaması halinde, karara uymayan pay sahiplerinin gayrimenkuldeki paylarının iptaline ve bu payların, isteyen diğer pay sahipleri adına tesciline sulh mahkemesi tarafından aşağıdaki şartlarla karar verilir: </a:t>
            </a:r>
          </a:p>
          <a:p>
            <a:pPr>
              <a:buNone/>
            </a:pPr>
            <a:r>
              <a:rPr lang="tr-TR" sz="2100" dirty="0" smtClean="0"/>
              <a:t>a) Müşterek gayrimenkulün yukarıda belirtilen amaçla edinildiğinin ispat edilmiş olması, </a:t>
            </a:r>
          </a:p>
          <a:p>
            <a:pPr>
              <a:buNone/>
            </a:pPr>
            <a:r>
              <a:rPr lang="tr-TR" sz="2100" dirty="0" smtClean="0"/>
              <a:t>b) Müşterek maliklerin yukarıda açıklanan çoğunluğunun kat irtifakına geçiş kararına veya bununla ilgili yükümlülüklere noterlikçe yapılan tebligata rağmen iki ay içinde uyulmamış olması,</a:t>
            </a:r>
          </a:p>
          <a:p>
            <a:endParaRPr lang="tr-TR" sz="21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26720" y="1554480"/>
            <a:ext cx="8031480" cy="3486302"/>
          </a:xfrm>
        </p:spPr>
        <p:txBody>
          <a:bodyPr/>
          <a:lstStyle/>
          <a:p>
            <a:pPr>
              <a:buNone/>
            </a:pPr>
            <a:r>
              <a:rPr lang="tr-TR" sz="2200" dirty="0" smtClean="0"/>
              <a:t>c) Karara uymayan müşterek maliklerin paylarının mahkemece tespit edilen rayiç bedelinin mahkeme veznesine depo edilmesi. </a:t>
            </a:r>
          </a:p>
          <a:p>
            <a:pPr>
              <a:buNone/>
            </a:pPr>
            <a:endParaRPr lang="tr-TR" sz="2200" dirty="0" smtClean="0"/>
          </a:p>
          <a:p>
            <a:pPr>
              <a:buNone/>
            </a:pPr>
            <a:r>
              <a:rPr lang="tr-TR" sz="2200" dirty="0" smtClean="0"/>
              <a:t>Bu Kanunun yürürlüğe girdiği tarihten önce kat irtifakı kurulmuş ve üzerindeki yapılar tamamlanıp yapı kullanma belgesi alınmış bulunan </a:t>
            </a:r>
            <a:r>
              <a:rPr lang="tr-TR" sz="2200" dirty="0" err="1" smtClean="0"/>
              <a:t>anagayrimenkullerde</a:t>
            </a:r>
            <a:r>
              <a:rPr lang="tr-TR" sz="2200" dirty="0" smtClean="0"/>
              <a:t>, Kanunun yürürlüğe girdiği tarihten itibaren en geç iki yıl içinde kat mülkiyetine geçilmesi zorunludur.</a:t>
            </a:r>
          </a:p>
          <a:p>
            <a:endParaRPr lang="tr-TR" sz="22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35281" y="487679"/>
            <a:ext cx="8001000" cy="502921"/>
          </a:xfrm>
        </p:spPr>
        <p:txBody>
          <a:bodyPr/>
          <a:lstStyle/>
          <a:p>
            <a:pPr algn="ctr"/>
            <a:r>
              <a:rPr lang="tr-TR" sz="3000" dirty="0" smtClean="0"/>
              <a:t>Kat Mülkiyetinin Sona Ermesi</a:t>
            </a:r>
            <a:endParaRPr lang="tr-TR" sz="3000" dirty="0"/>
          </a:p>
        </p:txBody>
      </p:sp>
      <p:sp>
        <p:nvSpPr>
          <p:cNvPr id="3" name="2 Metin Yer Tutucusu"/>
          <p:cNvSpPr>
            <a:spLocks noGrp="1"/>
          </p:cNvSpPr>
          <p:nvPr>
            <p:ph type="body" idx="1"/>
          </p:nvPr>
        </p:nvSpPr>
        <p:spPr>
          <a:xfrm>
            <a:off x="213360" y="1371600"/>
            <a:ext cx="8686800" cy="3669182"/>
          </a:xfrm>
        </p:spPr>
        <p:txBody>
          <a:bodyPr/>
          <a:lstStyle/>
          <a:p>
            <a:pPr marL="457200" indent="-457200">
              <a:buAutoNum type="arabicPeriod"/>
            </a:pPr>
            <a:r>
              <a:rPr lang="tr-TR" b="1" dirty="0" err="1" smtClean="0"/>
              <a:t>Anagayrimenkulün</a:t>
            </a:r>
            <a:r>
              <a:rPr lang="tr-TR" b="1" dirty="0" smtClean="0"/>
              <a:t>  arsasıyla birlikte yok olması veya kamulaştırılması ile:</a:t>
            </a:r>
          </a:p>
          <a:p>
            <a:pPr marL="457200" indent="-457200">
              <a:buNone/>
            </a:pPr>
            <a:endParaRPr lang="tr-TR" b="1" dirty="0" smtClean="0"/>
          </a:p>
          <a:p>
            <a:r>
              <a:rPr lang="tr-TR" dirty="0" smtClean="0"/>
              <a:t>Kat mülkiyeti, kat mülkiyeti kütüğündeki sicil kaydının silinmesiyle sona erer. </a:t>
            </a:r>
            <a:r>
              <a:rPr lang="tr-TR" dirty="0" err="1" smtClean="0"/>
              <a:t>Anagayrimenkulün</a:t>
            </a:r>
            <a:r>
              <a:rPr lang="tr-TR" dirty="0" smtClean="0"/>
              <a:t> bütün bağımsız bölümlerinin bir tek kişinin mülkiyetinde toplanmasıyla kat mülkiyeti kendiliğinden sona ermez. </a:t>
            </a:r>
          </a:p>
          <a:p>
            <a:endParaRPr lang="tr-TR" dirty="0" smtClean="0"/>
          </a:p>
          <a:p>
            <a:r>
              <a:rPr lang="tr-TR" dirty="0" smtClean="0"/>
              <a:t>Sicil kaydı, bütün kat maliklerinin veya bütün bağımsız bölümleri kendi mülkiyetinde toplamış bulunan malikin, </a:t>
            </a:r>
            <a:r>
              <a:rPr lang="tr-TR" dirty="0" err="1" smtClean="0"/>
              <a:t>anagayrimenkuldeki</a:t>
            </a:r>
            <a:r>
              <a:rPr lang="tr-TR" dirty="0" smtClean="0"/>
              <a:t> kat mülkiyetinin adi mülkiyete çevrilmesine ait yazılı istemi üzerine silinir ve o gayrimenkul, müstakil bölümlere bağlı arsa paylarına göre, genel kütükte yeni bir sayfaya geçirilerek ve eski kayıtlarıyla bağlantı sağlanmak suretiyle tescil olunur. </a:t>
            </a:r>
          </a:p>
          <a:p>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274320" y="1569720"/>
            <a:ext cx="8549640" cy="3901440"/>
          </a:xfrm>
        </p:spPr>
        <p:txBody>
          <a:bodyPr/>
          <a:lstStyle/>
          <a:p>
            <a:r>
              <a:rPr lang="tr-TR" dirty="0" err="1" smtClean="0"/>
              <a:t>Anagayrimenkulün</a:t>
            </a:r>
            <a:r>
              <a:rPr lang="tr-TR" dirty="0" smtClean="0"/>
              <a:t> niteliğinde kat mülkiyetinin kurulmasından sonra değişiklikler olmuşsa, yeni sicil kaydına bunlar da yazılır. Bağımsız bölümlerden biri bir ayni hakla veya sicile şerh verilen bir şahsi hakla kayıtlanmış bulunuyorsa, hak sahibinin muvafakatiyle o hak kütükten silinmedikçe, </a:t>
            </a:r>
            <a:r>
              <a:rPr lang="tr-TR" dirty="0" err="1" smtClean="0"/>
              <a:t>anagayrimenkul</a:t>
            </a:r>
            <a:r>
              <a:rPr lang="tr-TR" dirty="0" smtClean="0"/>
              <a:t> üzerindeki kat mülkiyetinin adi mülkiyete çevrilmesi ve kat mülkiyeti kütüğündeki sicil kaydının silinmesi istenemez. </a:t>
            </a:r>
          </a:p>
          <a:p>
            <a:endParaRPr lang="tr-TR" dirty="0" smtClean="0"/>
          </a:p>
          <a:p>
            <a:r>
              <a:rPr lang="tr-TR" dirty="0" err="1" smtClean="0"/>
              <a:t>Anagayrimenkulün</a:t>
            </a:r>
            <a:r>
              <a:rPr lang="tr-TR" dirty="0" smtClean="0"/>
              <a:t> arsasıyla birlikte tamamen yok olması veya kamulaştırılması halinde sicil kaydının silinmesi genel hükümlere göre yapılır. </a:t>
            </a:r>
            <a:r>
              <a:rPr lang="tr-TR" dirty="0" err="1" smtClean="0"/>
              <a:t>Anagayrimenkul</a:t>
            </a:r>
            <a:r>
              <a:rPr lang="tr-TR" dirty="0" smtClean="0"/>
              <a:t> kamulaştırılırsa, her bağımsız bölümün kamulaştırma bedeli bağlantılı bulunduğu arsa payı ve eklentileri de </a:t>
            </a:r>
            <a:r>
              <a:rPr lang="tr-TR" dirty="0" err="1" smtClean="0"/>
              <a:t>gözönünde</a:t>
            </a:r>
            <a:r>
              <a:rPr lang="tr-TR" dirty="0" smtClean="0"/>
              <a:t> tutularak ayrı ayrı takdir olunur ve o bölümün malikine ödenir.</a:t>
            </a:r>
          </a:p>
          <a:p>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44501" y="487680"/>
            <a:ext cx="7654996" cy="563880"/>
          </a:xfrm>
        </p:spPr>
        <p:txBody>
          <a:bodyPr/>
          <a:lstStyle/>
          <a:p>
            <a:pPr algn="ctr"/>
            <a:r>
              <a:rPr lang="tr-TR" dirty="0" smtClean="0"/>
              <a:t>Kat İrtifakının Sona Ermesi</a:t>
            </a:r>
            <a:endParaRPr lang="tr-TR" dirty="0"/>
          </a:p>
        </p:txBody>
      </p:sp>
      <p:sp>
        <p:nvSpPr>
          <p:cNvPr id="3" name="2 Metin Yer Tutucusu"/>
          <p:cNvSpPr>
            <a:spLocks noGrp="1"/>
          </p:cNvSpPr>
          <p:nvPr>
            <p:ph type="body" idx="1"/>
          </p:nvPr>
        </p:nvSpPr>
        <p:spPr>
          <a:xfrm>
            <a:off x="411480" y="1600200"/>
            <a:ext cx="8061960" cy="3425342"/>
          </a:xfrm>
        </p:spPr>
        <p:txBody>
          <a:bodyPr/>
          <a:lstStyle/>
          <a:p>
            <a:r>
              <a:rPr lang="tr-TR" sz="2200" dirty="0" smtClean="0"/>
              <a:t>Kat irtifakına konu olan arsanın maliki veya ortak malikleri, tapu memuruna verecekleri yazılı bir beyanla kat irtifakına ait sicil kaydını sildirerek bu irtifaka her zaman son verebilirler. Kat irtifakı, buna konu olan arsanın tamamıyla yok olması veya üzerinde yapı yapılamayacak hale gelmesi veya kamulaştırılması ile kendiliğinden sona erer.</a:t>
            </a:r>
          </a:p>
          <a:p>
            <a:endParaRPr lang="tr-TR" sz="2200" dirty="0" smtClean="0"/>
          </a:p>
          <a:p>
            <a:r>
              <a:rPr lang="tr-TR" sz="2200" dirty="0" smtClean="0"/>
              <a:t>Mesken olarak kullanılmaya elverişli bir yapı veya bağımsız bölümün ortak maliklerinden her biri lehine bu yapı veya bağımsız bölümden yılın belli dönemlerinde istifade hakkı, müşterek mülkiyet payına bağlı bir irtifak hakkı olarak kurulabilir. Bu hakka devre mülk hakkı denir. </a:t>
            </a:r>
          </a:p>
          <a:p>
            <a:endParaRPr lang="tr-TR" sz="22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81000" y="1569720"/>
            <a:ext cx="8229600" cy="3825240"/>
          </a:xfrm>
        </p:spPr>
        <p:txBody>
          <a:bodyPr/>
          <a:lstStyle/>
          <a:p>
            <a:r>
              <a:rPr lang="tr-TR" dirty="0" smtClean="0"/>
              <a:t>Aksi resmi senette kararlaştırılmadıkça devre mülk hakkının bağlı olduğu pay, devrelerin sayı ve süreleri esas alınarak eşit bir biçimde belirlenir. </a:t>
            </a:r>
          </a:p>
          <a:p>
            <a:endParaRPr lang="tr-TR" dirty="0" smtClean="0"/>
          </a:p>
          <a:p>
            <a:r>
              <a:rPr lang="tr-TR" dirty="0" smtClean="0"/>
              <a:t>Devre mülk hakkı ancak mesken nitelikli, kat mülkiyetine veya kat irtifakına çevrilmiş yahut müstakil yapılarda kurulabilir. Devre mülk üzerinde bu hakla bağdaşan ayni haklar tesis edilebilir. </a:t>
            </a:r>
          </a:p>
          <a:p>
            <a:endParaRPr lang="tr-TR" dirty="0" smtClean="0"/>
          </a:p>
          <a:p>
            <a:r>
              <a:rPr lang="tr-TR" dirty="0" smtClean="0"/>
              <a:t>Devre mülk hakkı bağlı olduğu müşterek mülkiyet payına bağlı olarak devir ve temlik edilebilir ve mirasçılara geçer. Devre mülk hakkının yılın belirli dönemlerine ayrılması ve 15 günden daha az süreli olmaması gerekir.</a:t>
            </a:r>
          </a:p>
          <a:p>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72440" y="1478280"/>
            <a:ext cx="8214360" cy="3562502"/>
          </a:xfrm>
        </p:spPr>
        <p:txBody>
          <a:bodyPr/>
          <a:lstStyle/>
          <a:p>
            <a:pPr>
              <a:buNone/>
            </a:pPr>
            <a:r>
              <a:rPr lang="tr-TR" b="1" dirty="0" smtClean="0"/>
              <a:t>Toplu Yapılar</a:t>
            </a:r>
          </a:p>
          <a:p>
            <a:pPr>
              <a:buNone/>
            </a:pPr>
            <a:endParaRPr lang="tr-TR" b="1" dirty="0" smtClean="0"/>
          </a:p>
          <a:p>
            <a:r>
              <a:rPr lang="tr-TR" dirty="0" smtClean="0"/>
              <a:t>Toplu yapı, bir veya birden çok imar parseli üzerinde, belli bir onaylı yerleşim plânına göre yapılmış veya yapılacak, alt yapı tesisleri, ortak kullanım yerleri, sosyal tesis ve hizmetler ile bunların yönetimi bakımından birbirleriyle bağlantılı birden çok yapıyı ifade eder.</a:t>
            </a:r>
          </a:p>
          <a:p>
            <a:endParaRPr lang="tr-TR" dirty="0" smtClean="0"/>
          </a:p>
          <a:p>
            <a:r>
              <a:rPr lang="tr-TR" dirty="0" smtClean="0"/>
              <a:t>Toplu yapı kapsamındaki imar parsellerinin bitişik veya komşu olmaları şarttır. Ancak bu parseller arasında kalan ve imar plânına göre yol, meydan, yeşil alan, park, otopark gibi kamuya ayrılan yerler  için bu şart aranmaz. </a:t>
            </a:r>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65760" y="1341120"/>
            <a:ext cx="8229600" cy="3947160"/>
          </a:xfrm>
        </p:spPr>
        <p:txBody>
          <a:bodyPr/>
          <a:lstStyle/>
          <a:p>
            <a:pPr>
              <a:buNone/>
            </a:pPr>
            <a:r>
              <a:rPr lang="tr-TR" b="1" dirty="0" smtClean="0"/>
              <a:t>Ortak yerler: </a:t>
            </a:r>
          </a:p>
          <a:p>
            <a:pPr>
              <a:buNone/>
            </a:pPr>
            <a:endParaRPr lang="tr-TR" b="1" dirty="0" smtClean="0"/>
          </a:p>
          <a:p>
            <a:r>
              <a:rPr lang="tr-TR" dirty="0" smtClean="0"/>
              <a:t>Toplu yapı kapsamında olup, bütünüyle bu kapsamdaki bağımsız bölümlerin ortak kullanma ve faydalanmasına tahsis edilmiş bulunan parsellerin malik hanesine, tahsis edildikleri toplu yapı kapsamındaki diğer parsellerin ada, parsel, blok ve bağımsız bölüm numaraları gösterilmek suretiyle tapu siciline kaydedilir ve bu suretle tahsis edildikleri parseller de bulunan bağımsız bölümlerin ortak yeri olur. </a:t>
            </a:r>
          </a:p>
          <a:p>
            <a:endParaRPr lang="tr-TR" dirty="0" smtClean="0"/>
          </a:p>
          <a:p>
            <a:r>
              <a:rPr lang="tr-TR" dirty="0" smtClean="0"/>
              <a:t>Toplu yapı kapsamında bulunan birden çok yapının ortak sosyal ve alt yapı tesisleri bulundukları parsel veya yapıya bakılmaksızın, tahsis edildikleri bağımsız bölümlerin ortak yeri sayılır.</a:t>
            </a:r>
          </a:p>
          <a:p>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169320" y="1357782"/>
            <a:ext cx="8471760" cy="3683000"/>
          </a:xfrm>
        </p:spPr>
        <p:txBody>
          <a:bodyPr/>
          <a:lstStyle/>
          <a:p>
            <a:pPr>
              <a:buNone/>
            </a:pPr>
            <a:r>
              <a:rPr lang="tr-TR" b="1" dirty="0" smtClean="0"/>
              <a:t>Vaziyet plân ve projeleri: </a:t>
            </a:r>
          </a:p>
          <a:p>
            <a:pPr>
              <a:buNone/>
            </a:pPr>
            <a:endParaRPr lang="tr-TR" b="1" dirty="0" smtClean="0"/>
          </a:p>
          <a:p>
            <a:r>
              <a:rPr lang="tr-TR" dirty="0" smtClean="0"/>
              <a:t>Toplu yapılarda; yapıların konumları, ortak nitelikteki yerler ve tesisler, bunların kullanılış amaç ve şekilleri, toplu yapı kapsamındaki parsel veya parsellerin tamamını kapsayacak şekilde, bir bütün olarak ilgili makamlarca onaylanmış imar plânı hükümlerine uygun olarak hazırlanmış vaziyet plânında ve projelerde belirtilir. </a:t>
            </a:r>
          </a:p>
          <a:p>
            <a:endParaRPr lang="tr-TR" dirty="0" smtClean="0"/>
          </a:p>
          <a:p>
            <a:r>
              <a:rPr lang="tr-TR" dirty="0" smtClean="0"/>
              <a:t>Kamuya ayrılan yerlerin düzenlenmesi, işletilmesi ve bakımı, bu konuda yetkili kamu kurumu ile mutabakat sağlanması hâlinde, kamunun kullanımını kısıtlamamak şartıyla toplu yapı yönetimince üstlenilebilir.</a:t>
            </a:r>
          </a:p>
          <a:p>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57200" y="1371600"/>
            <a:ext cx="8290560" cy="3794760"/>
          </a:xfrm>
        </p:spPr>
        <p:txBody>
          <a:bodyPr/>
          <a:lstStyle/>
          <a:p>
            <a:pPr>
              <a:buNone/>
            </a:pPr>
            <a:r>
              <a:rPr lang="tr-TR" b="1" dirty="0" smtClean="0"/>
              <a:t>Yönetim: </a:t>
            </a:r>
          </a:p>
          <a:p>
            <a:pPr>
              <a:buNone/>
            </a:pPr>
            <a:endParaRPr lang="tr-TR" b="1" dirty="0" smtClean="0"/>
          </a:p>
          <a:p>
            <a:r>
              <a:rPr lang="tr-TR" dirty="0" smtClean="0"/>
              <a:t>Toplu yapı kapsamında bulunan parsel ve parsellerdeki birden çok bağımsız bölümü kapsayan ana yapıda ortak yerleri bulunan blok yapıların her biri, kendi sorunlarına ve yalnız o bloğa ait ortak yerlere ilişkin olarak, o blokta bulunan bağımsız bölüm maliklerinden oluşan blok kat malikleri kurulunca yönetilir. </a:t>
            </a:r>
          </a:p>
          <a:p>
            <a:endParaRPr lang="tr-TR" dirty="0" smtClean="0"/>
          </a:p>
          <a:p>
            <a:r>
              <a:rPr lang="tr-TR" dirty="0" smtClean="0"/>
              <a:t>Bir parselde blok niteliğinde olmayan yapılar varsa veya bu nitelikteki yapılarla blok yapılar aynı parselde yer alıyorsa, kendi sorunlarına ve o parsele ait ortak yerlere ilişkin olarak, o parselde bulunan bağımsız bölüm maliklerinden oluşan kat malikleri kurulunca yönetilir. </a:t>
            </a:r>
          </a:p>
          <a:p>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12560</TotalTime>
  <Words>1169</Words>
  <Application>Microsoft Office PowerPoint</Application>
  <PresentationFormat>On-screen Show (4:3)</PresentationFormat>
  <Paragraphs>69</Paragraphs>
  <Slides>15</Slides>
  <Notes>0</Notes>
  <HiddenSlides>0</HiddenSlides>
  <MMClips>0</MMClips>
  <ScaleCrop>false</ScaleCrop>
  <HeadingPairs>
    <vt:vector size="4" baseType="variant">
      <vt:variant>
        <vt:lpstr>Theme</vt:lpstr>
      </vt:variant>
      <vt:variant>
        <vt:i4>3</vt:i4>
      </vt:variant>
      <vt:variant>
        <vt:lpstr>Slide Titles</vt:lpstr>
      </vt:variant>
      <vt:variant>
        <vt:i4>15</vt:i4>
      </vt:variant>
    </vt:vector>
  </HeadingPairs>
  <TitlesOfParts>
    <vt:vector size="18" baseType="lpstr">
      <vt:lpstr>ekonomi</vt:lpstr>
      <vt:lpstr>1_Rics</vt:lpstr>
      <vt:lpstr>h.t.</vt:lpstr>
      <vt:lpstr>PowerPoint Presentation</vt:lpstr>
      <vt:lpstr>Kat Mülkiyetinin Sona Ermesi</vt:lpstr>
      <vt:lpstr>PowerPoint Presentation</vt:lpstr>
      <vt:lpstr>Kat İrtifakının Sona Ermesi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Kat İrtifakına Geçiş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MCEKICI</cp:lastModifiedBy>
  <cp:revision>822</cp:revision>
  <cp:lastPrinted>2016-10-24T07:53:35Z</cp:lastPrinted>
  <dcterms:created xsi:type="dcterms:W3CDTF">2016-09-18T09:35:24Z</dcterms:created>
  <dcterms:modified xsi:type="dcterms:W3CDTF">2020-04-06T19:10:04Z</dcterms:modified>
</cp:coreProperties>
</file>