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4" r:id="rId7"/>
    <p:sldId id="263" r:id="rId8"/>
    <p:sldId id="262" r:id="rId9"/>
    <p:sldId id="266"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6" autoAdjust="0"/>
  </p:normalViewPr>
  <p:slideViewPr>
    <p:cSldViewPr>
      <p:cViewPr varScale="1">
        <p:scale>
          <a:sx n="75" d="100"/>
          <a:sy n="75" d="100"/>
        </p:scale>
        <p:origin x="-1236" y="-84"/>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tr-TR" smtClean="0"/>
              <a:t>Asıl başlık stili için tıklatın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a:xfrm>
            <a:off x="1174044" y="5357592"/>
            <a:ext cx="5034845" cy="365125"/>
          </a:xfrm>
        </p:spPr>
        <p:txBody>
          <a:bodyPr/>
          <a:lstStyle/>
          <a:p>
            <a:endParaRPr lang="tr-T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1298448" y="2121407"/>
            <a:ext cx="3200400" cy="360273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15.04.2021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1298448" y="2944368"/>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15.04.2021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15.04.2021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tr-TR" smtClean="0"/>
              <a:t>Asıl başlık stili için tıklatın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1698" y="5885672"/>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54" y="5829261"/>
            <a:ext cx="3522607" cy="365125"/>
          </a:xfrm>
        </p:spPr>
        <p:txBody>
          <a:bodyPr/>
          <a:lstStyle/>
          <a:p>
            <a:endParaRPr lang="tr-TR"/>
          </a:p>
        </p:txBody>
      </p:sp>
      <p:sp>
        <p:nvSpPr>
          <p:cNvPr id="7" name="Slide Number Placeholder 6"/>
          <p:cNvSpPr>
            <a:spLocks noGrp="1"/>
          </p:cNvSpPr>
          <p:nvPr>
            <p:ph type="sldNum" sz="quarter" idx="12"/>
          </p:nvPr>
        </p:nvSpPr>
        <p:spPr>
          <a:xfrm rot="60000">
            <a:off x="7557313" y="5896961"/>
            <a:ext cx="554023" cy="365125"/>
          </a:xfrm>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5936" y="5888737"/>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69" y="5831037"/>
            <a:ext cx="3319043" cy="365125"/>
          </a:xfrm>
        </p:spPr>
        <p:txBody>
          <a:bodyPr/>
          <a:lstStyle/>
          <a:p>
            <a:endParaRPr lang="tr-TR"/>
          </a:p>
        </p:txBody>
      </p:sp>
      <p:sp>
        <p:nvSpPr>
          <p:cNvPr id="7" name="Slide Number Placeholder 6"/>
          <p:cNvSpPr>
            <a:spLocks noGrp="1"/>
          </p:cNvSpPr>
          <p:nvPr>
            <p:ph type="sldNum" sz="quarter" idx="12"/>
          </p:nvPr>
        </p:nvSpPr>
        <p:spPr>
          <a:xfrm rot="60000">
            <a:off x="7562089" y="5900026"/>
            <a:ext cx="554023" cy="365125"/>
          </a:xfrm>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23720DD-5B6D-40BF-8493-A6B52D484E6B}" type="datetimeFigureOut">
              <a:rPr lang="tr-TR" smtClean="0"/>
              <a:t>15.04.2021</a:t>
            </a:fld>
            <a:endParaRPr lang="tr-T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tr-T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ERKEN MÜDAHALE PROGRAMLARININ İLKELERİ</a:t>
            </a:r>
            <a:endParaRPr lang="tr-TR" dirty="0"/>
          </a:p>
        </p:txBody>
      </p:sp>
      <p:sp>
        <p:nvSpPr>
          <p:cNvPr id="3" name="Alt Başlık 2"/>
          <p:cNvSpPr>
            <a:spLocks noGrp="1"/>
          </p:cNvSpPr>
          <p:nvPr>
            <p:ph type="subTitle" idx="1"/>
          </p:nvPr>
        </p:nvSpPr>
        <p:spPr/>
        <p:txBody>
          <a:bodyPr/>
          <a:lstStyle/>
          <a:p>
            <a:r>
              <a:rPr lang="tr-TR" dirty="0" smtClean="0"/>
              <a:t>Prof. Dr. Müdriye YILDIZ BIÇAKÇI</a:t>
            </a:r>
            <a:endParaRPr lang="tr-TR" dirty="0"/>
          </a:p>
        </p:txBody>
      </p:sp>
    </p:spTree>
    <p:extLst>
      <p:ext uri="{BB962C8B-B14F-4D97-AF65-F5344CB8AC3E}">
        <p14:creationId xmlns:p14="http://schemas.microsoft.com/office/powerpoint/2010/main" val="2834523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normAutofit fontScale="85000" lnSpcReduction="20000"/>
          </a:bodyPr>
          <a:lstStyle/>
          <a:p>
            <a:pPr algn="just"/>
            <a:r>
              <a:rPr lang="tr-TR" dirty="0" smtClean="0"/>
              <a:t>Aksu, Ş. S. (2019). Bebeklik ve İlk Çocukluk Döneminde Erken Müdahale. Bebeklik </a:t>
            </a:r>
            <a:r>
              <a:rPr lang="tr-TR" dirty="0"/>
              <a:t>ve Çocukluk Döneminde Normal ve Atipik </a:t>
            </a:r>
            <a:r>
              <a:rPr lang="tr-TR" dirty="0" smtClean="0"/>
              <a:t>Gelişim dersi içinde. </a:t>
            </a:r>
            <a:r>
              <a:rPr lang="tr-TR" dirty="0"/>
              <a:t>İstanbul Üniversitesi Açık ve Uzaktan Eğitim Fakültesi Uzaktan </a:t>
            </a:r>
            <a:r>
              <a:rPr lang="tr-TR" dirty="0" err="1"/>
              <a:t>Önlisans</a:t>
            </a:r>
            <a:r>
              <a:rPr lang="tr-TR" dirty="0"/>
              <a:t> Eğitimi Çocuk Gelişimi </a:t>
            </a:r>
            <a:r>
              <a:rPr lang="tr-TR" dirty="0" smtClean="0"/>
              <a:t>Bölümü.</a:t>
            </a:r>
          </a:p>
          <a:p>
            <a:pPr algn="just"/>
            <a:r>
              <a:rPr lang="tr-TR" dirty="0"/>
              <a:t>Bayhan, P., &amp; Taştekin, E. (2015). Avrupa'da Erken Müdahale Modelleri. Hacettepe Üniversitesi Sağlık Bilimleri Fakültesi Dergisi.</a:t>
            </a:r>
          </a:p>
          <a:p>
            <a:pPr algn="just"/>
            <a:r>
              <a:rPr lang="en-US" dirty="0" err="1" smtClean="0"/>
              <a:t>Hirschland</a:t>
            </a:r>
            <a:r>
              <a:rPr lang="en-US" dirty="0"/>
              <a:t>, D. (2008). </a:t>
            </a:r>
            <a:r>
              <a:rPr lang="en-US" dirty="0" err="1"/>
              <a:t>Colloborative</a:t>
            </a:r>
            <a:r>
              <a:rPr lang="en-US" dirty="0"/>
              <a:t> intervention in early childhood: Consulting with parents and teachers of 3 to 7 year olds. New York: Oxford University</a:t>
            </a:r>
            <a:r>
              <a:rPr lang="en-US" dirty="0" smtClean="0"/>
              <a:t>.</a:t>
            </a:r>
            <a:endParaRPr lang="tr-TR" dirty="0" smtClean="0"/>
          </a:p>
          <a:p>
            <a:pPr algn="just"/>
            <a:endParaRPr lang="tr-TR" dirty="0"/>
          </a:p>
        </p:txBody>
      </p:sp>
    </p:spTree>
    <p:extLst>
      <p:ext uri="{BB962C8B-B14F-4D97-AF65-F5344CB8AC3E}">
        <p14:creationId xmlns:p14="http://schemas.microsoft.com/office/powerpoint/2010/main" val="2466865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lstStyle/>
          <a:p>
            <a:pPr algn="just"/>
            <a:r>
              <a:rPr lang="tr-TR" dirty="0"/>
              <a:t>Bebeğin/çocuğun ve ailesinin programdan maksimum düzeyde faydalanması ve olumlu dönütlerin alınabilmesi için dikkat edilmesi gereken ilkeler aşağıdaki gibi sıralanmaktadır </a:t>
            </a:r>
            <a:r>
              <a:rPr lang="tr-TR" dirty="0" smtClean="0"/>
              <a:t>(Aksu</a:t>
            </a:r>
            <a:r>
              <a:rPr lang="tr-TR" dirty="0"/>
              <a:t>, </a:t>
            </a:r>
            <a:r>
              <a:rPr lang="tr-TR" dirty="0" smtClean="0"/>
              <a:t>2019):</a:t>
            </a:r>
            <a:endParaRPr lang="tr-TR" dirty="0"/>
          </a:p>
        </p:txBody>
      </p:sp>
    </p:spTree>
    <p:extLst>
      <p:ext uri="{BB962C8B-B14F-4D97-AF65-F5344CB8AC3E}">
        <p14:creationId xmlns:p14="http://schemas.microsoft.com/office/powerpoint/2010/main" val="2589219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b="1" i="1" dirty="0"/>
              <a:t>Doğru bakış açısı ile uzmanları belirlemek</a:t>
            </a:r>
            <a:endParaRPr lang="tr-TR" dirty="0"/>
          </a:p>
        </p:txBody>
      </p:sp>
      <p:sp>
        <p:nvSpPr>
          <p:cNvPr id="3" name="İçerik Yer Tutucusu 2"/>
          <p:cNvSpPr>
            <a:spLocks noGrp="1"/>
          </p:cNvSpPr>
          <p:nvPr>
            <p:ph idx="1"/>
          </p:nvPr>
        </p:nvSpPr>
        <p:spPr/>
        <p:txBody>
          <a:bodyPr>
            <a:normAutofit/>
          </a:bodyPr>
          <a:lstStyle/>
          <a:p>
            <a:pPr algn="just"/>
            <a:r>
              <a:rPr lang="tr-TR" dirty="0"/>
              <a:t>Müdahale programında çalışacak farklı alan uzmanlarını belirlemek ve bebeğe/çocuğa uygun olacak müdahale servislerine göre hizmet sunmak başarılı bir erken müdahale programı için </a:t>
            </a:r>
            <a:r>
              <a:rPr lang="tr-TR" dirty="0" smtClean="0"/>
              <a:t>gereklidir (</a:t>
            </a:r>
            <a:r>
              <a:rPr lang="tr-TR" dirty="0" err="1"/>
              <a:t>Hirschland</a:t>
            </a:r>
            <a:r>
              <a:rPr lang="tr-TR" dirty="0"/>
              <a:t>, </a:t>
            </a:r>
            <a:r>
              <a:rPr lang="tr-TR" dirty="0" smtClean="0"/>
              <a:t>2008’den akt. </a:t>
            </a:r>
            <a:r>
              <a:rPr lang="tr-TR" dirty="0"/>
              <a:t>Aksu, </a:t>
            </a:r>
            <a:r>
              <a:rPr lang="tr-TR" dirty="0" smtClean="0"/>
              <a:t>2019).</a:t>
            </a:r>
            <a:endParaRPr lang="tr-TR" dirty="0"/>
          </a:p>
        </p:txBody>
      </p:sp>
    </p:spTree>
    <p:extLst>
      <p:ext uri="{BB962C8B-B14F-4D97-AF65-F5344CB8AC3E}">
        <p14:creationId xmlns:p14="http://schemas.microsoft.com/office/powerpoint/2010/main" val="1134887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tr-TR" b="1" i="1" dirty="0"/>
              <a:t>Hedefleri belirlemek</a:t>
            </a:r>
            <a:endParaRPr lang="tr-TR" dirty="0"/>
          </a:p>
        </p:txBody>
      </p:sp>
      <p:sp>
        <p:nvSpPr>
          <p:cNvPr id="3" name="İçerik Yer Tutucusu 2"/>
          <p:cNvSpPr>
            <a:spLocks noGrp="1"/>
          </p:cNvSpPr>
          <p:nvPr>
            <p:ph idx="1"/>
          </p:nvPr>
        </p:nvSpPr>
        <p:spPr/>
        <p:txBody>
          <a:bodyPr>
            <a:normAutofit/>
          </a:bodyPr>
          <a:lstStyle/>
          <a:p>
            <a:pPr algn="just"/>
            <a:r>
              <a:rPr lang="tr-TR" dirty="0"/>
              <a:t>Bebekle/çocukla ilgili hedefleri belirlemek için sağlıklı bir değerlendirme yapmak gerekmektedir. Bu noktada farklı uzmanların ortak çalışmasıyla yapılan </a:t>
            </a:r>
            <a:r>
              <a:rPr lang="tr-TR" dirty="0" smtClean="0"/>
              <a:t>değerlendirme </a:t>
            </a:r>
            <a:r>
              <a:rPr lang="tr-TR" dirty="0"/>
              <a:t>sonucunda bebeğin/çocuğun gelişiminin ne aşamada olduğunun görülmesi </a:t>
            </a:r>
            <a:r>
              <a:rPr lang="tr-TR" dirty="0" smtClean="0"/>
              <a:t>önemlidir</a:t>
            </a:r>
            <a:r>
              <a:rPr lang="tr-TR" dirty="0"/>
              <a:t> </a:t>
            </a:r>
            <a:r>
              <a:rPr lang="tr-TR" dirty="0" smtClean="0"/>
              <a:t>(</a:t>
            </a:r>
            <a:r>
              <a:rPr lang="tr-TR" dirty="0" err="1" smtClean="0"/>
              <a:t>Hirschland</a:t>
            </a:r>
            <a:r>
              <a:rPr lang="tr-TR" dirty="0"/>
              <a:t>, 2008’den akt. Aksu, 2019).</a:t>
            </a:r>
          </a:p>
        </p:txBody>
      </p:sp>
    </p:spTree>
    <p:extLst>
      <p:ext uri="{BB962C8B-B14F-4D97-AF65-F5344CB8AC3E}">
        <p14:creationId xmlns:p14="http://schemas.microsoft.com/office/powerpoint/2010/main" val="289465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b="1" i="1" dirty="0"/>
              <a:t>Farklı riskler ve problemlere karşı hazır olmak</a:t>
            </a:r>
            <a:endParaRPr lang="tr-TR" dirty="0"/>
          </a:p>
        </p:txBody>
      </p:sp>
      <p:sp>
        <p:nvSpPr>
          <p:cNvPr id="3" name="İçerik Yer Tutucusu 2"/>
          <p:cNvSpPr>
            <a:spLocks noGrp="1"/>
          </p:cNvSpPr>
          <p:nvPr>
            <p:ph idx="1"/>
          </p:nvPr>
        </p:nvSpPr>
        <p:spPr/>
        <p:txBody>
          <a:bodyPr>
            <a:normAutofit/>
          </a:bodyPr>
          <a:lstStyle/>
          <a:p>
            <a:pPr algn="just"/>
            <a:r>
              <a:rPr lang="tr-TR" dirty="0" smtClean="0"/>
              <a:t>Bebeğin/çocuğun </a:t>
            </a:r>
            <a:r>
              <a:rPr lang="tr-TR" dirty="0"/>
              <a:t>gelişimiyle ilgili bir sorun ya da zorluk ortaya çıkarsa bununla ilgili uzmanların gerekli tedbirleri alması ve bu durumun zararlı olmaması için koordineli bir çalışma yapılması </a:t>
            </a:r>
            <a:r>
              <a:rPr lang="tr-TR" dirty="0" smtClean="0"/>
              <a:t>gerekmektedir</a:t>
            </a:r>
            <a:r>
              <a:rPr lang="tr-TR" dirty="0"/>
              <a:t> </a:t>
            </a:r>
            <a:r>
              <a:rPr lang="tr-TR" dirty="0" smtClean="0"/>
              <a:t>(</a:t>
            </a:r>
            <a:r>
              <a:rPr lang="tr-TR" dirty="0" err="1" smtClean="0"/>
              <a:t>Hirschland</a:t>
            </a:r>
            <a:r>
              <a:rPr lang="tr-TR" dirty="0"/>
              <a:t>, 2008’den akt. Aksu, 2019).</a:t>
            </a:r>
          </a:p>
        </p:txBody>
      </p:sp>
    </p:spTree>
    <p:extLst>
      <p:ext uri="{BB962C8B-B14F-4D97-AF65-F5344CB8AC3E}">
        <p14:creationId xmlns:p14="http://schemas.microsoft.com/office/powerpoint/2010/main" val="1542896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71600" y="620688"/>
            <a:ext cx="7272808" cy="1440160"/>
          </a:xfrm>
        </p:spPr>
        <p:txBody>
          <a:bodyPr>
            <a:normAutofit fontScale="90000"/>
          </a:bodyPr>
          <a:lstStyle/>
          <a:p>
            <a:pPr algn="just"/>
            <a:r>
              <a:rPr lang="tr-TR" b="1" i="1" dirty="0"/>
              <a:t>Programın yönetilmesinde farklı uzmanların görüşlerini birleştirmek</a:t>
            </a:r>
            <a:endParaRPr lang="tr-TR" dirty="0"/>
          </a:p>
        </p:txBody>
      </p:sp>
      <p:sp>
        <p:nvSpPr>
          <p:cNvPr id="3" name="İçerik Yer Tutucusu 2"/>
          <p:cNvSpPr>
            <a:spLocks noGrp="1"/>
          </p:cNvSpPr>
          <p:nvPr>
            <p:ph idx="1"/>
          </p:nvPr>
        </p:nvSpPr>
        <p:spPr/>
        <p:txBody>
          <a:bodyPr>
            <a:normAutofit/>
          </a:bodyPr>
          <a:lstStyle/>
          <a:p>
            <a:pPr algn="just"/>
            <a:r>
              <a:rPr lang="tr-TR" dirty="0"/>
              <a:t>Erken müdahale programlarında birçok farklı hizmet verilmektedir. Sadece bebeğin/çocuğun bir problemini ele almak yetmeyeceği gibi ebeveynlere yönelik ve bebeği/ çocuğu ve ailesini geniş bir yelpazede destekleyecek servislerin sunulması </a:t>
            </a:r>
            <a:r>
              <a:rPr lang="tr-TR" dirty="0" smtClean="0"/>
              <a:t>gerekmektedir</a:t>
            </a:r>
            <a:r>
              <a:rPr lang="tr-TR" dirty="0"/>
              <a:t> </a:t>
            </a:r>
            <a:r>
              <a:rPr lang="tr-TR" dirty="0" smtClean="0"/>
              <a:t>(</a:t>
            </a:r>
            <a:r>
              <a:rPr lang="tr-TR" dirty="0" err="1" smtClean="0"/>
              <a:t>Hirschland</a:t>
            </a:r>
            <a:r>
              <a:rPr lang="tr-TR" dirty="0"/>
              <a:t>, 2008’den akt. Aksu, 2019).</a:t>
            </a:r>
          </a:p>
        </p:txBody>
      </p:sp>
    </p:spTree>
    <p:extLst>
      <p:ext uri="{BB962C8B-B14F-4D97-AF65-F5344CB8AC3E}">
        <p14:creationId xmlns:p14="http://schemas.microsoft.com/office/powerpoint/2010/main" val="3970283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tr-TR" b="1" i="1" dirty="0"/>
              <a:t>Programı izlemek</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a:t>Sağlıklı bir erken müdahale programında, programda uygulanan etkinliklerin ve sunulan hizmetlerin düzenli bir şekilde takip edilmesi ve izlenmesi gerekmektedir. Koordineli şekilde çalışan farklı alan uzmanlarının yaptıkları çalışmaları takip etmesi ve bu değerlendirmelerin birleştirilerek genel bir değerlendirme yapılması, programın ilerleyişine yön vermek açısından da önemli kabul </a:t>
            </a:r>
            <a:r>
              <a:rPr lang="tr-TR" dirty="0" smtClean="0"/>
              <a:t>edilmektedir</a:t>
            </a:r>
            <a:r>
              <a:rPr lang="tr-TR" dirty="0"/>
              <a:t> </a:t>
            </a:r>
            <a:r>
              <a:rPr lang="tr-TR" dirty="0" smtClean="0"/>
              <a:t>(</a:t>
            </a:r>
            <a:r>
              <a:rPr lang="tr-TR" dirty="0" err="1" smtClean="0"/>
              <a:t>Hirschland</a:t>
            </a:r>
            <a:r>
              <a:rPr lang="tr-TR" dirty="0"/>
              <a:t>, 2008’den akt. Aksu, 2019).</a:t>
            </a:r>
          </a:p>
          <a:p>
            <a:pPr algn="just"/>
            <a:endParaRPr lang="tr-TR" dirty="0"/>
          </a:p>
        </p:txBody>
      </p:sp>
    </p:spTree>
    <p:extLst>
      <p:ext uri="{BB962C8B-B14F-4D97-AF65-F5344CB8AC3E}">
        <p14:creationId xmlns:p14="http://schemas.microsoft.com/office/powerpoint/2010/main" val="196684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b="1" i="1" dirty="0"/>
              <a:t>Çalışan uzmanlara destek olmak</a:t>
            </a:r>
            <a:endParaRPr lang="tr-TR" dirty="0"/>
          </a:p>
        </p:txBody>
      </p:sp>
      <p:sp>
        <p:nvSpPr>
          <p:cNvPr id="3" name="İçerik Yer Tutucusu 2"/>
          <p:cNvSpPr>
            <a:spLocks noGrp="1"/>
          </p:cNvSpPr>
          <p:nvPr>
            <p:ph idx="1"/>
          </p:nvPr>
        </p:nvSpPr>
        <p:spPr/>
        <p:txBody>
          <a:bodyPr>
            <a:normAutofit fontScale="92500"/>
          </a:bodyPr>
          <a:lstStyle/>
          <a:p>
            <a:pPr algn="just"/>
            <a:r>
              <a:rPr lang="tr-TR" dirty="0" smtClean="0"/>
              <a:t>Programa </a:t>
            </a:r>
            <a:r>
              <a:rPr lang="tr-TR" dirty="0"/>
              <a:t>dahil olan uzmanların işlerini sağlıklı bir şekilde yapabilmeleri için onlara güvenli ve uygun ortamların sağlanması gerekmektedir. Çıkabilecek herhangi bir problemde başkaları tarafından zarar görmemesini sağlayacak ve çalışmalarını olumsuz etkileyecek şekilde yorucu bir program içine dahil edilmedikleri koşulların sağlanması </a:t>
            </a:r>
            <a:r>
              <a:rPr lang="tr-TR" dirty="0" smtClean="0"/>
              <a:t>önemlidir</a:t>
            </a:r>
            <a:r>
              <a:rPr lang="tr-TR" dirty="0"/>
              <a:t> (</a:t>
            </a:r>
            <a:r>
              <a:rPr lang="tr-TR" dirty="0" err="1"/>
              <a:t>Hirschland</a:t>
            </a:r>
            <a:r>
              <a:rPr lang="tr-TR" dirty="0"/>
              <a:t>, 2008’den akt. Aksu, 2019).</a:t>
            </a:r>
          </a:p>
        </p:txBody>
      </p:sp>
    </p:spTree>
    <p:extLst>
      <p:ext uri="{BB962C8B-B14F-4D97-AF65-F5344CB8AC3E}">
        <p14:creationId xmlns:p14="http://schemas.microsoft.com/office/powerpoint/2010/main" val="2340834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Erken çocuklukta müdahale kriterleri</a:t>
            </a:r>
          </a:p>
        </p:txBody>
      </p:sp>
      <p:sp>
        <p:nvSpPr>
          <p:cNvPr id="3" name="İçerik Yer Tutucusu 2"/>
          <p:cNvSpPr>
            <a:spLocks noGrp="1"/>
          </p:cNvSpPr>
          <p:nvPr>
            <p:ph idx="1"/>
          </p:nvPr>
        </p:nvSpPr>
        <p:spPr/>
        <p:txBody>
          <a:bodyPr>
            <a:normAutofit fontScale="62500" lnSpcReduction="20000"/>
          </a:bodyPr>
          <a:lstStyle/>
          <a:p>
            <a:pPr marL="0" indent="0">
              <a:buNone/>
            </a:pPr>
            <a:r>
              <a:rPr lang="tr-TR" dirty="0"/>
              <a:t>1. </a:t>
            </a:r>
            <a:r>
              <a:rPr lang="tr-TR" dirty="0" smtClean="0"/>
              <a:t>Ulaşılabilirlik</a:t>
            </a:r>
          </a:p>
          <a:p>
            <a:pPr marL="0" indent="0">
              <a:buNone/>
            </a:pPr>
            <a:r>
              <a:rPr lang="tr-TR" dirty="0"/>
              <a:t>1.1. Politik </a:t>
            </a:r>
            <a:r>
              <a:rPr lang="tr-TR" dirty="0" smtClean="0"/>
              <a:t>düzenlemeler</a:t>
            </a:r>
          </a:p>
          <a:p>
            <a:pPr marL="0" indent="0">
              <a:buNone/>
            </a:pPr>
            <a:r>
              <a:rPr lang="tr-TR" dirty="0"/>
              <a:t>1.2. Ailelere ve profesyonellere yönelik bilginin </a:t>
            </a:r>
            <a:r>
              <a:rPr lang="tr-TR" dirty="0" smtClean="0"/>
              <a:t>erişilebilirliği</a:t>
            </a:r>
          </a:p>
          <a:p>
            <a:pPr marL="0" indent="0">
              <a:buNone/>
            </a:pPr>
            <a:r>
              <a:rPr lang="tr-TR" dirty="0"/>
              <a:t>1.3. Hedef kitlelerin </a:t>
            </a:r>
            <a:r>
              <a:rPr lang="tr-TR" dirty="0" smtClean="0"/>
              <a:t>tanımı</a:t>
            </a:r>
          </a:p>
          <a:p>
            <a:pPr marL="0" indent="0">
              <a:buNone/>
            </a:pPr>
            <a:r>
              <a:rPr lang="tr-TR" dirty="0"/>
              <a:t>2. </a:t>
            </a:r>
            <a:r>
              <a:rPr lang="tr-TR" dirty="0" smtClean="0"/>
              <a:t>Yakınlık</a:t>
            </a:r>
          </a:p>
          <a:p>
            <a:pPr marL="0" indent="0">
              <a:buNone/>
            </a:pPr>
            <a:r>
              <a:rPr lang="tr-TR" dirty="0"/>
              <a:t>2.1. Hizmetlerin </a:t>
            </a:r>
            <a:r>
              <a:rPr lang="tr-TR" dirty="0" smtClean="0"/>
              <a:t>dağılımı</a:t>
            </a:r>
          </a:p>
          <a:p>
            <a:pPr marL="0" indent="0">
              <a:buNone/>
            </a:pPr>
            <a:r>
              <a:rPr lang="tr-TR" dirty="0"/>
              <a:t>2.2. Ailenin ihtiyaçlarının </a:t>
            </a:r>
            <a:r>
              <a:rPr lang="tr-TR" dirty="0" smtClean="0"/>
              <a:t>karşılanması</a:t>
            </a:r>
          </a:p>
          <a:p>
            <a:pPr marL="0" indent="0">
              <a:buNone/>
            </a:pPr>
            <a:r>
              <a:rPr lang="tr-TR" dirty="0"/>
              <a:t>3. </a:t>
            </a:r>
            <a:r>
              <a:rPr lang="tr-TR" dirty="0" err="1" smtClean="0"/>
              <a:t>Karşılanabilirlik</a:t>
            </a:r>
            <a:endParaRPr lang="tr-TR" dirty="0" smtClean="0"/>
          </a:p>
          <a:p>
            <a:pPr marL="0" indent="0">
              <a:buNone/>
            </a:pPr>
            <a:r>
              <a:rPr lang="tr-TR" dirty="0"/>
              <a:t>3.1. Erken müdahale hizmetlerinin finansmanının </a:t>
            </a:r>
            <a:r>
              <a:rPr lang="tr-TR" dirty="0" smtClean="0"/>
              <a:t>sağlanması</a:t>
            </a:r>
          </a:p>
          <a:p>
            <a:pPr marL="0" indent="0">
              <a:buNone/>
            </a:pPr>
            <a:r>
              <a:rPr lang="tr-TR" dirty="0"/>
              <a:t>4. </a:t>
            </a:r>
            <a:r>
              <a:rPr lang="tr-TR" dirty="0" err="1"/>
              <a:t>İnterdisipliner</a:t>
            </a:r>
            <a:r>
              <a:rPr lang="tr-TR" dirty="0"/>
              <a:t> </a:t>
            </a:r>
            <a:r>
              <a:rPr lang="tr-TR" dirty="0" smtClean="0"/>
              <a:t>çalışma</a:t>
            </a:r>
          </a:p>
          <a:p>
            <a:pPr marL="0" indent="0">
              <a:buNone/>
            </a:pPr>
            <a:r>
              <a:rPr lang="tr-TR" dirty="0"/>
              <a:t>4.1. Aileler ile </a:t>
            </a:r>
            <a:r>
              <a:rPr lang="tr-TR" dirty="0" smtClean="0"/>
              <a:t>işbirliği</a:t>
            </a:r>
          </a:p>
          <a:p>
            <a:pPr marL="0" indent="0">
              <a:buNone/>
            </a:pPr>
            <a:r>
              <a:rPr lang="tr-TR" dirty="0"/>
              <a:t>4.2. Ekip çalışması ve ekip üyelerinin istikrarının </a:t>
            </a:r>
            <a:r>
              <a:rPr lang="tr-TR" dirty="0" smtClean="0"/>
              <a:t>sağlanması</a:t>
            </a:r>
          </a:p>
          <a:p>
            <a:pPr marL="0" indent="0">
              <a:buNone/>
            </a:pPr>
            <a:r>
              <a:rPr lang="tr-TR" dirty="0"/>
              <a:t>5. Hizmetlerin çeşitliliği ve </a:t>
            </a:r>
            <a:r>
              <a:rPr lang="tr-TR" dirty="0" smtClean="0"/>
              <a:t>koordinasyon</a:t>
            </a:r>
          </a:p>
          <a:p>
            <a:pPr marL="0" indent="0">
              <a:buNone/>
            </a:pPr>
            <a:r>
              <a:rPr lang="tr-TR" dirty="0"/>
              <a:t>5.1. Sektörler arası </a:t>
            </a:r>
            <a:r>
              <a:rPr lang="tr-TR" dirty="0" smtClean="0"/>
              <a:t>koordinasyon</a:t>
            </a:r>
          </a:p>
          <a:p>
            <a:pPr marL="0" indent="0">
              <a:buNone/>
            </a:pPr>
            <a:r>
              <a:rPr lang="tr-TR" dirty="0"/>
              <a:t>5.2. Desteğin </a:t>
            </a:r>
            <a:r>
              <a:rPr lang="tr-TR" dirty="0" smtClean="0"/>
              <a:t>devamlılığı (</a:t>
            </a:r>
            <a:r>
              <a:rPr lang="fi-FI" dirty="0" smtClean="0"/>
              <a:t>Bayhan</a:t>
            </a:r>
            <a:r>
              <a:rPr lang="tr-TR" dirty="0" smtClean="0"/>
              <a:t> </a:t>
            </a:r>
            <a:r>
              <a:rPr lang="fi-FI" dirty="0" smtClean="0"/>
              <a:t>&amp; </a:t>
            </a:r>
            <a:r>
              <a:rPr lang="fi-FI" dirty="0"/>
              <a:t>Taştekin, </a:t>
            </a:r>
            <a:r>
              <a:rPr lang="fi-FI" dirty="0" smtClean="0"/>
              <a:t>2015</a:t>
            </a:r>
            <a:r>
              <a:rPr lang="fi-FI" dirty="0"/>
              <a:t>). </a:t>
            </a:r>
            <a:endParaRPr lang="tr-TR" dirty="0"/>
          </a:p>
        </p:txBody>
      </p:sp>
    </p:spTree>
    <p:extLst>
      <p:ext uri="{BB962C8B-B14F-4D97-AF65-F5344CB8AC3E}">
        <p14:creationId xmlns:p14="http://schemas.microsoft.com/office/powerpoint/2010/main" val="369265251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aptiye">
  <a:themeElements>
    <a:clrScheme name="Raptiy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Raptiye">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ptiye">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21</TotalTime>
  <Words>430</Words>
  <Application>Microsoft Office PowerPoint</Application>
  <PresentationFormat>Ekran Gösterisi (4:3)</PresentationFormat>
  <Paragraphs>35</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Raptiye</vt:lpstr>
      <vt:lpstr>ERKEN MÜDAHALE PROGRAMLARININ İLKELERİ</vt:lpstr>
      <vt:lpstr>PowerPoint Sunusu</vt:lpstr>
      <vt:lpstr>Doğru bakış açısı ile uzmanları belirlemek</vt:lpstr>
      <vt:lpstr>Hedefleri belirlemek</vt:lpstr>
      <vt:lpstr>Farklı riskler ve problemlere karşı hazır olmak</vt:lpstr>
      <vt:lpstr>Programın yönetilmesinde farklı uzmanların görüşlerini birleştirmek</vt:lpstr>
      <vt:lpstr>Programı izlemek</vt:lpstr>
      <vt:lpstr>Çalışan uzmanlara destek olmak</vt:lpstr>
      <vt:lpstr>Erken çocuklukta müdahale kriterleri</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Erken müdahale ile ilgili tanım ve kavramlar</dc:title>
  <dc:creator>AYÇA</dc:creator>
  <cp:lastModifiedBy>Ayçin Köycekaş</cp:lastModifiedBy>
  <cp:revision>8</cp:revision>
  <dcterms:created xsi:type="dcterms:W3CDTF">2021-04-10T13:29:01Z</dcterms:created>
  <dcterms:modified xsi:type="dcterms:W3CDTF">2021-04-15T03:58:09Z</dcterms:modified>
</cp:coreProperties>
</file>