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0" r:id="rId4"/>
    <p:sldId id="263" r:id="rId5"/>
    <p:sldId id="287" r:id="rId6"/>
    <p:sldId id="288" r:id="rId7"/>
    <p:sldId id="306" r:id="rId8"/>
    <p:sldId id="289" r:id="rId9"/>
    <p:sldId id="291" r:id="rId10"/>
    <p:sldId id="292" r:id="rId11"/>
    <p:sldId id="293" r:id="rId12"/>
    <p:sldId id="294" r:id="rId13"/>
    <p:sldId id="295" r:id="rId14"/>
    <p:sldId id="296" r:id="rId15"/>
    <p:sldId id="297" r:id="rId16"/>
    <p:sldId id="298" r:id="rId17"/>
    <p:sldId id="303" r:id="rId18"/>
    <p:sldId id="304" r:id="rId19"/>
    <p:sldId id="270" r:id="rId20"/>
    <p:sldId id="277" r:id="rId21"/>
    <p:sldId id="276" r:id="rId22"/>
    <p:sldId id="281" r:id="rId23"/>
    <p:sldId id="282" r:id="rId24"/>
    <p:sldId id="273" r:id="rId25"/>
    <p:sldId id="286" r:id="rId26"/>
    <p:sldId id="26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FC3244-47B3-4C72-93A1-4ABD64DDBA0E}"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A41940-4874-4596-9AEA-60F5E1BA3FC7}" type="slidenum">
              <a:rPr lang="tr-TR" smtClean="0"/>
              <a:t>‹#›</a:t>
            </a:fld>
            <a:endParaRPr lang="tr-TR"/>
          </a:p>
        </p:txBody>
      </p:sp>
    </p:spTree>
    <p:extLst>
      <p:ext uri="{BB962C8B-B14F-4D97-AF65-F5344CB8AC3E}">
        <p14:creationId xmlns:p14="http://schemas.microsoft.com/office/powerpoint/2010/main" val="1754042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4</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19</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20</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21</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22</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23</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24</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25</a:t>
            </a:fld>
            <a:endParaRPr lang="tr-TR"/>
          </a:p>
        </p:txBody>
      </p:sp>
    </p:spTree>
    <p:extLst>
      <p:ext uri="{BB962C8B-B14F-4D97-AF65-F5344CB8AC3E}">
        <p14:creationId xmlns:p14="http://schemas.microsoft.com/office/powerpoint/2010/main" val="182592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26</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E424980-255E-4E77-88C2-CB44F842AC04}"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1861044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424980-255E-4E77-88C2-CB44F842AC04}"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133701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424980-255E-4E77-88C2-CB44F842AC04}"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62875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424980-255E-4E77-88C2-CB44F842AC04}"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163875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E424980-255E-4E77-88C2-CB44F842AC04}"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3903415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E424980-255E-4E77-88C2-CB44F842AC04}"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355219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E424980-255E-4E77-88C2-CB44F842AC04}"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58292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E424980-255E-4E77-88C2-CB44F842AC04}"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2550533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E424980-255E-4E77-88C2-CB44F842AC04}"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2476051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E424980-255E-4E77-88C2-CB44F842AC04}"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951877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E424980-255E-4E77-88C2-CB44F842AC04}"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4F51C3-88DC-419B-AC17-6EB5042BC8B7}" type="slidenum">
              <a:rPr lang="tr-TR" smtClean="0"/>
              <a:t>‹#›</a:t>
            </a:fld>
            <a:endParaRPr lang="tr-TR"/>
          </a:p>
        </p:txBody>
      </p:sp>
    </p:spTree>
    <p:extLst>
      <p:ext uri="{BB962C8B-B14F-4D97-AF65-F5344CB8AC3E}">
        <p14:creationId xmlns:p14="http://schemas.microsoft.com/office/powerpoint/2010/main" val="606567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424980-255E-4E77-88C2-CB44F842AC04}"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4F51C3-88DC-419B-AC17-6EB5042BC8B7}" type="slidenum">
              <a:rPr lang="tr-TR" smtClean="0"/>
              <a:t>‹#›</a:t>
            </a:fld>
            <a:endParaRPr lang="tr-TR"/>
          </a:p>
        </p:txBody>
      </p:sp>
    </p:spTree>
    <p:extLst>
      <p:ext uri="{BB962C8B-B14F-4D97-AF65-F5344CB8AC3E}">
        <p14:creationId xmlns:p14="http://schemas.microsoft.com/office/powerpoint/2010/main" val="4191122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TÜRK HUKUK SİSTEMİ</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a:t>
            </a:r>
            <a:r>
              <a:rPr lang="tr-TR" dirty="0" smtClean="0"/>
              <a:t>DR.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3055677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kern="1200" dirty="0" smtClean="0">
                <a:solidFill>
                  <a:schemeClr val="tx1"/>
                </a:solidFill>
                <a:effectLst/>
                <a:latin typeface="+mn-lt"/>
                <a:ea typeface="+mn-ea"/>
                <a:cs typeface="+mn-cs"/>
              </a:rPr>
              <a:t>Devlet </a:t>
            </a:r>
            <a:r>
              <a:rPr lang="tr-TR" sz="3200"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lstStyle/>
          <a:p>
            <a:pPr marL="0" indent="0" algn="just">
              <a:buNone/>
            </a:pPr>
            <a:r>
              <a:rPr lang="tr-TR" sz="3200" kern="1200" dirty="0" smtClean="0">
                <a:solidFill>
                  <a:schemeClr val="tx1"/>
                </a:solidFill>
                <a:effectLst/>
                <a:latin typeface="+mn-lt"/>
                <a:ea typeface="+mn-ea"/>
                <a:cs typeface="+mn-cs"/>
              </a:rPr>
              <a:t>Devlet tüzel kişiliğini oluşturan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genel idare</a:t>
            </a:r>
            <a:r>
              <a:rPr lang="tr-TR" sz="3200" kern="1200" dirty="0" smtClean="0">
                <a:solidFill>
                  <a:schemeClr val="tx1"/>
                </a:solidFill>
                <a:effectLst/>
                <a:latin typeface="+mn-lt"/>
                <a:ea typeface="+mn-ea"/>
                <a:cs typeface="+mn-cs"/>
              </a:rPr>
              <a:t>, belli bir bölgeye bağlı olmayıp, bütün Türkiye’yi kapsar.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Genel </a:t>
            </a:r>
            <a:r>
              <a:rPr lang="tr-TR" sz="3200" kern="1200" dirty="0" smtClean="0">
                <a:solidFill>
                  <a:schemeClr val="tx1"/>
                </a:solidFill>
                <a:effectLst/>
                <a:latin typeface="+mn-lt"/>
                <a:ea typeface="+mn-ea"/>
                <a:cs typeface="+mn-cs"/>
              </a:rPr>
              <a:t>idare, kuruluş ve yönetim bakımından </a:t>
            </a:r>
            <a:r>
              <a:rPr lang="tr-TR" sz="3200" i="1" kern="1200" dirty="0" smtClean="0">
                <a:solidFill>
                  <a:schemeClr val="tx1"/>
                </a:solidFill>
                <a:effectLst>
                  <a:outerShdw blurRad="38100" dist="38100" dir="2700000" algn="tl">
                    <a:srgbClr val="000000">
                      <a:alpha val="43137"/>
                    </a:srgbClr>
                  </a:outerShdw>
                </a:effectLst>
                <a:latin typeface="+mn-lt"/>
                <a:ea typeface="+mn-ea"/>
                <a:cs typeface="+mn-cs"/>
              </a:rPr>
              <a:t>merkez örgütü, taşra örgütü</a:t>
            </a:r>
            <a:r>
              <a:rPr lang="tr-TR" sz="3200" i="1" kern="1200" dirty="0" smtClean="0">
                <a:solidFill>
                  <a:schemeClr val="tx1"/>
                </a:solidFill>
                <a:effectLst/>
                <a:latin typeface="+mn-lt"/>
                <a:ea typeface="+mn-ea"/>
                <a:cs typeface="+mn-cs"/>
              </a:rPr>
              <a:t> ve </a:t>
            </a:r>
            <a:r>
              <a:rPr lang="tr-TR" sz="3200" i="1" kern="1200" dirty="0" smtClean="0">
                <a:solidFill>
                  <a:schemeClr val="tx1"/>
                </a:solidFill>
                <a:effectLst>
                  <a:outerShdw blurRad="38100" dist="38100" dir="2700000" algn="tl">
                    <a:srgbClr val="000000">
                      <a:alpha val="43137"/>
                    </a:srgbClr>
                  </a:outerShdw>
                </a:effectLst>
                <a:latin typeface="+mn-lt"/>
                <a:ea typeface="+mn-ea"/>
                <a:cs typeface="+mn-cs"/>
              </a:rPr>
              <a:t>yurt dışı </a:t>
            </a:r>
            <a:r>
              <a:rPr lang="tr-TR" sz="3200" i="1" kern="1200" dirty="0" smtClean="0">
                <a:solidFill>
                  <a:schemeClr val="tx1"/>
                </a:solidFill>
                <a:effectLst/>
                <a:latin typeface="+mn-lt"/>
                <a:ea typeface="+mn-ea"/>
                <a:cs typeface="+mn-cs"/>
              </a:rPr>
              <a:t>örgütlerinden</a:t>
            </a:r>
            <a:r>
              <a:rPr lang="tr-TR" sz="3200" kern="1200" dirty="0" smtClean="0">
                <a:solidFill>
                  <a:schemeClr val="tx1"/>
                </a:solidFill>
                <a:effectLst/>
                <a:latin typeface="+mn-lt"/>
                <a:ea typeface="+mn-ea"/>
                <a:cs typeface="+mn-cs"/>
              </a:rPr>
              <a:t> oluşur. Bu kapsamda merkez ve taşra teşkilatı incelenecektir. </a:t>
            </a:r>
            <a:endParaRPr lang="tr-TR" dirty="0"/>
          </a:p>
        </p:txBody>
      </p:sp>
    </p:spTree>
    <p:extLst>
      <p:ext uri="{BB962C8B-B14F-4D97-AF65-F5344CB8AC3E}">
        <p14:creationId xmlns:p14="http://schemas.microsoft.com/office/powerpoint/2010/main" val="3085528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Merkez </a:t>
            </a:r>
            <a:r>
              <a:rPr lang="tr-TR" sz="3200" b="1"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normAutofit/>
          </a:bodyPr>
          <a:lstStyle/>
          <a:p>
            <a:pPr marL="0" indent="0" algn="just">
              <a:buNone/>
            </a:pPr>
            <a:r>
              <a:rPr lang="tr-TR" sz="3200" kern="1200" dirty="0" smtClean="0">
                <a:solidFill>
                  <a:schemeClr val="tx1"/>
                </a:solidFill>
                <a:effectLst/>
                <a:latin typeface="+mn-lt"/>
                <a:ea typeface="+mn-ea"/>
                <a:cs typeface="+mn-cs"/>
              </a:rPr>
              <a:t>Devletin merkez örgütü bakanlık teşkilatlarından oluşur. Merkezi idarenin başında, aynı zamanda yürütme erkinin başı olan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Cumhurbaşkanı</a:t>
            </a:r>
            <a:r>
              <a:rPr lang="tr-TR" sz="3200" kern="1200" dirty="0" smtClean="0">
                <a:solidFill>
                  <a:schemeClr val="tx1"/>
                </a:solidFill>
                <a:effectLst/>
                <a:latin typeface="+mn-lt"/>
                <a:ea typeface="+mn-ea"/>
                <a:cs typeface="+mn-cs"/>
              </a:rPr>
              <a:t> yer alır.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Cumhurbaşkanı </a:t>
            </a:r>
            <a:r>
              <a:rPr lang="tr-TR" sz="3200" kern="1200" dirty="0" smtClean="0">
                <a:solidFill>
                  <a:schemeClr val="tx1"/>
                </a:solidFill>
                <a:effectLst/>
                <a:latin typeface="+mn-lt"/>
                <a:ea typeface="+mn-ea"/>
                <a:cs typeface="+mn-cs"/>
              </a:rPr>
              <a:t>yürütme organının başıdır ve birçok görevi idari niteliklidir. </a:t>
            </a:r>
          </a:p>
        </p:txBody>
      </p:sp>
    </p:spTree>
    <p:extLst>
      <p:ext uri="{BB962C8B-B14F-4D97-AF65-F5344CB8AC3E}">
        <p14:creationId xmlns:p14="http://schemas.microsoft.com/office/powerpoint/2010/main" val="3813778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Merkez </a:t>
            </a:r>
            <a:r>
              <a:rPr lang="tr-TR" sz="3200" b="1"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sz="3200" kern="1200" dirty="0" smtClean="0">
                <a:solidFill>
                  <a:schemeClr val="tx1"/>
                </a:solidFill>
                <a:effectLst/>
                <a:latin typeface="+mn-lt"/>
                <a:ea typeface="+mn-ea"/>
                <a:cs typeface="+mn-cs"/>
              </a:rPr>
              <a:t>Bakanlıklar ve bakanlar, ilgili hizmet alanında (eğitim, savunma, sağlık gibi) devletin tüzel kişiliğinin organlarıdır.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a:t>
            </a:r>
            <a:r>
              <a:rPr lang="tr-TR" sz="3200" kern="1200" dirty="0" smtClean="0">
                <a:solidFill>
                  <a:schemeClr val="tx1"/>
                </a:solidFill>
                <a:effectLst/>
                <a:latin typeface="+mn-lt"/>
                <a:ea typeface="+mn-ea"/>
                <a:cs typeface="+mn-cs"/>
              </a:rPr>
              <a:t>Bakanlıkların kurulması, kaldırılması, görevleri ve yetkileri ile teşkilat yapısı ile merkez ve taşra teşkilatlarının kurulması Cumhurbaşkanlığı kararnamesi ile düzenlenir”. </a:t>
            </a:r>
          </a:p>
          <a:p>
            <a:pPr marL="0" indent="0" algn="just">
              <a:buNone/>
            </a:pPr>
            <a:r>
              <a:rPr lang="tr-TR" dirty="0"/>
              <a:t>B</a:t>
            </a:r>
            <a:r>
              <a:rPr lang="tr-TR" sz="3200" kern="1200" dirty="0" smtClean="0">
                <a:solidFill>
                  <a:schemeClr val="tx1"/>
                </a:solidFill>
                <a:effectLst/>
                <a:latin typeface="+mn-lt"/>
                <a:ea typeface="+mn-ea"/>
                <a:cs typeface="+mn-cs"/>
              </a:rPr>
              <a:t>ir </a:t>
            </a:r>
            <a:r>
              <a:rPr lang="tr-TR" sz="3200" kern="1200" dirty="0" smtClean="0">
                <a:solidFill>
                  <a:schemeClr val="tx1"/>
                </a:solidFill>
                <a:effectLst/>
                <a:latin typeface="+mn-lt"/>
                <a:ea typeface="+mn-ea"/>
                <a:cs typeface="+mn-cs"/>
              </a:rPr>
              <a:t>bakanlığın örgütü </a:t>
            </a:r>
            <a:r>
              <a:rPr lang="tr-TR" sz="3200" i="1" kern="1200" dirty="0" smtClean="0">
                <a:solidFill>
                  <a:schemeClr val="tx1"/>
                </a:solidFill>
                <a:effectLst/>
                <a:latin typeface="+mn-lt"/>
                <a:ea typeface="+mn-ea"/>
                <a:cs typeface="+mn-cs"/>
              </a:rPr>
              <a:t>merkez ve taşra</a:t>
            </a:r>
            <a:r>
              <a:rPr lang="tr-TR" sz="3200" kern="1200" dirty="0" smtClean="0">
                <a:solidFill>
                  <a:schemeClr val="tx1"/>
                </a:solidFill>
                <a:effectLst/>
                <a:latin typeface="+mn-lt"/>
                <a:ea typeface="+mn-ea"/>
                <a:cs typeface="+mn-cs"/>
              </a:rPr>
              <a:t> olmak üzere ikiye ayrılır</a:t>
            </a:r>
            <a:r>
              <a:rPr lang="tr-TR" sz="3200" kern="1200" dirty="0" smtClean="0">
                <a:solidFill>
                  <a:schemeClr val="tx1"/>
                </a:solidFill>
                <a:effectLst/>
                <a:latin typeface="+mn-lt"/>
                <a:ea typeface="+mn-ea"/>
                <a:cs typeface="+mn-cs"/>
              </a:rPr>
              <a:t>.. </a:t>
            </a:r>
            <a:endParaRPr lang="tr-TR" dirty="0"/>
          </a:p>
        </p:txBody>
      </p:sp>
    </p:spTree>
    <p:extLst>
      <p:ext uri="{BB962C8B-B14F-4D97-AF65-F5344CB8AC3E}">
        <p14:creationId xmlns:p14="http://schemas.microsoft.com/office/powerpoint/2010/main" val="1919518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Taşra </a:t>
            </a:r>
            <a:r>
              <a:rPr lang="tr-TR" sz="3200" b="1"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normAutofit/>
          </a:bodyPr>
          <a:lstStyle/>
          <a:p>
            <a:pPr marL="0" indent="0" algn="just">
              <a:buNone/>
            </a:pPr>
            <a:r>
              <a:rPr lang="tr-TR" sz="3200" kern="1200" dirty="0" smtClean="0">
                <a:solidFill>
                  <a:schemeClr val="tx1"/>
                </a:solidFill>
                <a:effectLst/>
                <a:latin typeface="+mn-lt"/>
                <a:ea typeface="+mn-ea"/>
                <a:cs typeface="+mn-cs"/>
              </a:rPr>
              <a:t>Bakanlıkların bütün yurda yayılan kuruluşlarına taşra örgütü denilir</a:t>
            </a:r>
            <a:r>
              <a:rPr lang="tr-TR" sz="3200" kern="1200" dirty="0" smtClean="0">
                <a:solidFill>
                  <a:schemeClr val="tx1"/>
                </a:solidFill>
                <a:effectLst/>
                <a:latin typeface="+mn-lt"/>
                <a:ea typeface="+mn-ea"/>
                <a:cs typeface="+mn-cs"/>
              </a:rPr>
              <a:t>.</a:t>
            </a:r>
          </a:p>
          <a:p>
            <a:pPr marL="0" indent="0" algn="just">
              <a:buNone/>
            </a:pPr>
            <a:r>
              <a:rPr lang="tr-TR" sz="3200" kern="1200" dirty="0" smtClean="0">
                <a:solidFill>
                  <a:schemeClr val="tx1"/>
                </a:solidFill>
                <a:effectLst/>
                <a:latin typeface="+mn-lt"/>
                <a:ea typeface="+mn-ea"/>
                <a:cs typeface="+mn-cs"/>
              </a:rPr>
              <a:t>Bakanlık </a:t>
            </a:r>
            <a:r>
              <a:rPr lang="tr-TR" sz="3200" i="1" kern="1200" dirty="0" smtClean="0">
                <a:solidFill>
                  <a:schemeClr val="tx1"/>
                </a:solidFill>
                <a:effectLst/>
                <a:latin typeface="+mn-lt"/>
                <a:ea typeface="+mn-ea"/>
                <a:cs typeface="+mn-cs"/>
              </a:rPr>
              <a:t>taşra örgütü</a:t>
            </a:r>
            <a:r>
              <a:rPr lang="tr-TR" sz="3200" kern="1200" dirty="0" smtClean="0">
                <a:solidFill>
                  <a:schemeClr val="tx1"/>
                </a:solidFill>
                <a:effectLst/>
                <a:latin typeface="+mn-lt"/>
                <a:ea typeface="+mn-ea"/>
                <a:cs typeface="+mn-cs"/>
              </a:rPr>
              <a:t>, illerde il valisine bağlı il kuruluşları (İl Milli Eğitim Müdürlüğü gibi) ile ilçelerde kaymakama bağlı ilçe kuruluşlarından (İlçe Sağlık Müdürlüğü gibi) oluşur. </a:t>
            </a:r>
          </a:p>
        </p:txBody>
      </p:sp>
    </p:spTree>
    <p:extLst>
      <p:ext uri="{BB962C8B-B14F-4D97-AF65-F5344CB8AC3E}">
        <p14:creationId xmlns:p14="http://schemas.microsoft.com/office/powerpoint/2010/main" val="26308998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Taşra </a:t>
            </a:r>
            <a:r>
              <a:rPr lang="tr-TR" sz="3200" b="1"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normAutofit/>
          </a:bodyPr>
          <a:lstStyle/>
          <a:p>
            <a:pPr marL="0" indent="0">
              <a:buNone/>
            </a:pPr>
            <a:r>
              <a:rPr lang="tr-TR" sz="3200" kern="1200" dirty="0" smtClean="0">
                <a:solidFill>
                  <a:schemeClr val="tx1"/>
                </a:solidFill>
                <a:effectLst/>
                <a:latin typeface="+mn-lt"/>
                <a:ea typeface="+mn-ea"/>
                <a:cs typeface="+mn-cs"/>
              </a:rPr>
              <a:t>İl yönetiminin başında </a:t>
            </a:r>
            <a:r>
              <a:rPr lang="tr-TR" sz="3200" i="1" kern="1200" dirty="0" smtClean="0">
                <a:solidFill>
                  <a:schemeClr val="tx1"/>
                </a:solidFill>
                <a:effectLst/>
                <a:latin typeface="+mn-lt"/>
                <a:ea typeface="+mn-ea"/>
                <a:cs typeface="+mn-cs"/>
              </a:rPr>
              <a:t>vali</a:t>
            </a:r>
            <a:r>
              <a:rPr lang="tr-TR" sz="3200" kern="1200" dirty="0" smtClean="0">
                <a:solidFill>
                  <a:schemeClr val="tx1"/>
                </a:solidFill>
                <a:effectLst/>
                <a:latin typeface="+mn-lt"/>
                <a:ea typeface="+mn-ea"/>
                <a:cs typeface="+mn-cs"/>
              </a:rPr>
              <a:t> bulunur. Valilerin görev ve yetkileri kanunda gösterilmiştir. İlçelerde </a:t>
            </a:r>
            <a:r>
              <a:rPr lang="tr-TR" sz="3200" i="1" kern="1200" dirty="0" smtClean="0">
                <a:solidFill>
                  <a:schemeClr val="tx1"/>
                </a:solidFill>
                <a:effectLst/>
                <a:latin typeface="+mn-lt"/>
                <a:ea typeface="+mn-ea"/>
                <a:cs typeface="+mn-cs"/>
              </a:rPr>
              <a:t>kaymakam</a:t>
            </a:r>
            <a:r>
              <a:rPr lang="tr-TR" sz="3200" kern="1200" dirty="0" smtClean="0">
                <a:solidFill>
                  <a:schemeClr val="tx1"/>
                </a:solidFill>
                <a:effectLst/>
                <a:latin typeface="+mn-lt"/>
                <a:ea typeface="+mn-ea"/>
                <a:cs typeface="+mn-cs"/>
              </a:rPr>
              <a:t> bulunur. Kaymakamın görev ve yetkileri de kanunda gösterilmiştir. Bucaklar, aralarında coğrafi ilgi bulunan kasaba ve köylerden meydana gelen yönetim birimidir. Bucak idaresinin başı da, </a:t>
            </a:r>
            <a:r>
              <a:rPr lang="tr-TR" sz="3200" i="1" kern="1200" dirty="0" smtClean="0">
                <a:solidFill>
                  <a:schemeClr val="tx1"/>
                </a:solidFill>
                <a:effectLst/>
                <a:latin typeface="+mn-lt"/>
                <a:ea typeface="+mn-ea"/>
                <a:cs typeface="+mn-cs"/>
              </a:rPr>
              <a:t>Bucak Müdürüdür</a:t>
            </a:r>
            <a:r>
              <a:rPr lang="tr-TR" sz="3200" kern="1200" dirty="0" smtClean="0">
                <a:solidFill>
                  <a:schemeClr val="tx1"/>
                </a:solidFill>
                <a:effectLst/>
                <a:latin typeface="+mn-lt"/>
                <a:ea typeface="+mn-ea"/>
                <a:cs typeface="+mn-cs"/>
              </a:rPr>
              <a:t>. Bucak müdürü, bucakta kaymakam ile benzer yetki ve görevlere sahiptir</a:t>
            </a:r>
            <a:r>
              <a:rPr lang="tr-TR" sz="3200" kern="1200" dirty="0" smtClean="0">
                <a:solidFill>
                  <a:schemeClr val="tx1"/>
                </a:solidFill>
                <a:effectLst/>
                <a:latin typeface="+mn-lt"/>
                <a:ea typeface="+mn-ea"/>
                <a:cs typeface="+mn-cs"/>
              </a:rPr>
              <a:t>.</a:t>
            </a:r>
            <a:endParaRPr lang="tr-TR" sz="32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1018043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x-none" sz="3200" b="1" kern="1200" dirty="0" smtClean="0">
                <a:solidFill>
                  <a:schemeClr val="tx1"/>
                </a:solidFill>
                <a:effectLst/>
                <a:latin typeface="+mn-lt"/>
                <a:ea typeface="+mn-ea"/>
                <a:cs typeface="+mn-cs"/>
              </a:rPr>
              <a:t>Yerinden </a:t>
            </a:r>
            <a:r>
              <a:rPr lang="x-none" sz="3200" b="1" kern="1200" dirty="0" smtClean="0">
                <a:solidFill>
                  <a:schemeClr val="tx1"/>
                </a:solidFill>
                <a:effectLst/>
                <a:latin typeface="+mn-lt"/>
                <a:ea typeface="+mn-ea"/>
                <a:cs typeface="+mn-cs"/>
              </a:rPr>
              <a:t>Yönetim Kuruluşları</a:t>
            </a:r>
            <a:endParaRPr lang="tr-TR" dirty="0"/>
          </a:p>
        </p:txBody>
      </p:sp>
      <p:sp>
        <p:nvSpPr>
          <p:cNvPr id="3" name="İçerik Yer Tutucusu 2"/>
          <p:cNvSpPr>
            <a:spLocks noGrp="1"/>
          </p:cNvSpPr>
          <p:nvPr>
            <p:ph idx="1"/>
          </p:nvPr>
        </p:nvSpPr>
        <p:spPr/>
        <p:txBody>
          <a:bodyPr/>
          <a:lstStyle/>
          <a:p>
            <a:pPr marL="0" indent="0">
              <a:buNone/>
            </a:pPr>
            <a:r>
              <a:rPr lang="tr-TR" sz="3200" kern="1200" dirty="0" smtClean="0">
                <a:solidFill>
                  <a:schemeClr val="tx1"/>
                </a:solidFill>
                <a:effectLst/>
              </a:rPr>
              <a:t>Yerinden yönetim kuruluşları kendi aralarında </a:t>
            </a:r>
          </a:p>
          <a:p>
            <a:pPr lvl="1"/>
            <a:r>
              <a:rPr lang="tr-TR" sz="2800" kern="1200" dirty="0" smtClean="0">
                <a:solidFill>
                  <a:schemeClr val="tx1"/>
                </a:solidFill>
                <a:effectLst/>
              </a:rPr>
              <a:t>yer </a:t>
            </a:r>
            <a:r>
              <a:rPr lang="tr-TR" dirty="0"/>
              <a:t>bakımından yerinden yönetim kuruluşları </a:t>
            </a:r>
            <a:r>
              <a:rPr lang="tr-TR" sz="2800" kern="1200" dirty="0" smtClean="0">
                <a:solidFill>
                  <a:schemeClr val="tx1"/>
                </a:solidFill>
                <a:effectLst/>
              </a:rPr>
              <a:t>ve </a:t>
            </a:r>
          </a:p>
          <a:p>
            <a:pPr lvl="1"/>
            <a:r>
              <a:rPr lang="tr-TR" sz="2800" kern="1200" dirty="0" smtClean="0">
                <a:solidFill>
                  <a:schemeClr val="tx1"/>
                </a:solidFill>
                <a:effectLst/>
              </a:rPr>
              <a:t>hizmet bakımından yerinden yönetim kuruluşları olarak ayrılırlar. </a:t>
            </a:r>
            <a:endParaRPr lang="tr-TR" dirty="0"/>
          </a:p>
        </p:txBody>
      </p:sp>
    </p:spTree>
    <p:extLst>
      <p:ext uri="{BB962C8B-B14F-4D97-AF65-F5344CB8AC3E}">
        <p14:creationId xmlns:p14="http://schemas.microsoft.com/office/powerpoint/2010/main" val="3984130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8886"/>
            <a:ext cx="4330824" cy="1143000"/>
          </a:xfrm>
        </p:spPr>
        <p:txBody>
          <a:bodyPr>
            <a:noAutofit/>
          </a:bodyPr>
          <a:lstStyle/>
          <a:p>
            <a:pPr lvl="0"/>
            <a:r>
              <a:rPr lang="tr-TR" sz="2700" b="1" kern="1200" dirty="0" smtClean="0">
                <a:solidFill>
                  <a:schemeClr val="tx1"/>
                </a:solidFill>
                <a:effectLst/>
                <a:latin typeface="+mn-lt"/>
                <a:ea typeface="+mn-ea"/>
                <a:cs typeface="+mn-cs"/>
              </a:rPr>
              <a:t>Yer </a:t>
            </a:r>
            <a:r>
              <a:rPr lang="tr-TR" sz="2700" b="1" kern="1200" dirty="0" smtClean="0">
                <a:solidFill>
                  <a:schemeClr val="tx1"/>
                </a:solidFill>
                <a:effectLst/>
                <a:latin typeface="+mn-lt"/>
                <a:ea typeface="+mn-ea"/>
                <a:cs typeface="+mn-cs"/>
              </a:rPr>
              <a:t>Bakımından Yerinden Yönetim Kuruluşları (Mahalli İdareler)</a:t>
            </a:r>
            <a:endParaRPr lang="tr-TR" sz="2700" dirty="0"/>
          </a:p>
        </p:txBody>
      </p:sp>
      <p:sp>
        <p:nvSpPr>
          <p:cNvPr id="5" name="Dikdörtgen 4"/>
          <p:cNvSpPr/>
          <p:nvPr/>
        </p:nvSpPr>
        <p:spPr>
          <a:xfrm>
            <a:off x="611560" y="1654272"/>
            <a:ext cx="2462725" cy="584775"/>
          </a:xfrm>
          <a:prstGeom prst="rect">
            <a:avLst/>
          </a:prstGeom>
        </p:spPr>
        <p:txBody>
          <a:bodyPr wrap="none">
            <a:spAutoFit/>
          </a:bodyPr>
          <a:lstStyle/>
          <a:p>
            <a:r>
              <a:rPr lang="tr-TR" sz="3200" dirty="0"/>
              <a:t>İl Özel İdaresi</a:t>
            </a:r>
          </a:p>
        </p:txBody>
      </p:sp>
      <p:sp>
        <p:nvSpPr>
          <p:cNvPr id="7" name="Dikdörtgen 6"/>
          <p:cNvSpPr/>
          <p:nvPr/>
        </p:nvSpPr>
        <p:spPr>
          <a:xfrm>
            <a:off x="619735" y="2357364"/>
            <a:ext cx="815223" cy="584775"/>
          </a:xfrm>
          <a:prstGeom prst="rect">
            <a:avLst/>
          </a:prstGeom>
        </p:spPr>
        <p:txBody>
          <a:bodyPr wrap="none">
            <a:spAutoFit/>
          </a:bodyPr>
          <a:lstStyle/>
          <a:p>
            <a:r>
              <a:rPr lang="tr-TR" sz="3200" dirty="0"/>
              <a:t>Köy</a:t>
            </a:r>
          </a:p>
        </p:txBody>
      </p:sp>
      <p:sp>
        <p:nvSpPr>
          <p:cNvPr id="8" name="Dikdörtgen 7"/>
          <p:cNvSpPr/>
          <p:nvPr/>
        </p:nvSpPr>
        <p:spPr>
          <a:xfrm>
            <a:off x="573024" y="3072912"/>
            <a:ext cx="1646797" cy="584775"/>
          </a:xfrm>
          <a:prstGeom prst="rect">
            <a:avLst/>
          </a:prstGeom>
        </p:spPr>
        <p:txBody>
          <a:bodyPr wrap="none">
            <a:spAutoFit/>
          </a:bodyPr>
          <a:lstStyle/>
          <a:p>
            <a:r>
              <a:rPr lang="tr-TR" sz="3200" dirty="0"/>
              <a:t>Belediye</a:t>
            </a:r>
          </a:p>
        </p:txBody>
      </p:sp>
      <p:sp>
        <p:nvSpPr>
          <p:cNvPr id="9" name="Başlık 1"/>
          <p:cNvSpPr txBox="1">
            <a:spLocks/>
          </p:cNvSpPr>
          <p:nvPr/>
        </p:nvSpPr>
        <p:spPr>
          <a:xfrm>
            <a:off x="4932040" y="278886"/>
            <a:ext cx="3981128" cy="11430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3200" b="1" dirty="0" smtClean="0">
                <a:latin typeface="+mn-lt"/>
                <a:ea typeface="+mn-ea"/>
                <a:cs typeface="+mn-cs"/>
              </a:rPr>
              <a:t>Hizmet Bakımından Yerinden Yönetim Kuruluşları </a:t>
            </a:r>
            <a:endParaRPr lang="tr-TR" dirty="0"/>
          </a:p>
        </p:txBody>
      </p:sp>
      <p:sp>
        <p:nvSpPr>
          <p:cNvPr id="10" name="Dikdörtgen 9"/>
          <p:cNvSpPr/>
          <p:nvPr/>
        </p:nvSpPr>
        <p:spPr>
          <a:xfrm>
            <a:off x="4932040" y="1649477"/>
            <a:ext cx="4176464" cy="2585323"/>
          </a:xfrm>
          <a:prstGeom prst="rect">
            <a:avLst/>
          </a:prstGeom>
        </p:spPr>
        <p:txBody>
          <a:bodyPr wrap="square">
            <a:spAutoFit/>
          </a:bodyPr>
          <a:lstStyle/>
          <a:p>
            <a:r>
              <a:rPr lang="tr-TR" sz="2700" dirty="0"/>
              <a:t>Kamu İktisadi Teşebbüsleri, Meslek Örgütleri (Barolar ve Odalar gibi) ve Yüksek Öğretim Kurulu, Üniversiteler, TRT, RTÜK TÜBİTAK </a:t>
            </a:r>
          </a:p>
        </p:txBody>
      </p:sp>
    </p:spTree>
    <p:extLst>
      <p:ext uri="{BB962C8B-B14F-4D97-AF65-F5344CB8AC3E}">
        <p14:creationId xmlns:p14="http://schemas.microsoft.com/office/powerpoint/2010/main" val="2792419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İdare </a:t>
            </a:r>
            <a:r>
              <a:rPr lang="tr-TR" sz="3200" b="1" kern="1200" dirty="0" smtClean="0">
                <a:solidFill>
                  <a:schemeClr val="tx1"/>
                </a:solidFill>
                <a:effectLst/>
                <a:latin typeface="+mn-lt"/>
                <a:ea typeface="+mn-ea"/>
                <a:cs typeface="+mn-cs"/>
              </a:rPr>
              <a:t>Personeli</a:t>
            </a:r>
            <a:endParaRPr lang="tr-TR" dirty="0"/>
          </a:p>
        </p:txBody>
      </p:sp>
      <p:sp>
        <p:nvSpPr>
          <p:cNvPr id="3" name="İçerik Yer Tutucusu 2"/>
          <p:cNvSpPr>
            <a:spLocks noGrp="1"/>
          </p:cNvSpPr>
          <p:nvPr>
            <p:ph idx="1"/>
          </p:nvPr>
        </p:nvSpPr>
        <p:spPr/>
        <p:txBody>
          <a:bodyPr>
            <a:normAutofit/>
          </a:bodyPr>
          <a:lstStyle/>
          <a:p>
            <a:pPr marL="0" indent="0" algn="just">
              <a:buNone/>
            </a:pPr>
            <a:r>
              <a:rPr lang="tr-TR" sz="3200" kern="1200" dirty="0" smtClean="0">
                <a:solidFill>
                  <a:schemeClr val="tx1"/>
                </a:solidFill>
                <a:effectLst/>
                <a:latin typeface="+mn-lt"/>
                <a:ea typeface="+mn-ea"/>
                <a:cs typeface="+mn-cs"/>
              </a:rPr>
              <a:t>Kamu hizmetlerinin gerektirdiği temelli ve sürekli işlerde devamlı olarak atanan kişilere </a:t>
            </a:r>
            <a:r>
              <a:rPr lang="tr-TR" sz="3200" i="1" kern="1200" dirty="0" smtClean="0">
                <a:solidFill>
                  <a:schemeClr val="tx1"/>
                </a:solidFill>
                <a:effectLst/>
                <a:latin typeface="+mn-lt"/>
                <a:ea typeface="+mn-ea"/>
                <a:cs typeface="+mn-cs"/>
              </a:rPr>
              <a:t>memur</a:t>
            </a:r>
            <a:r>
              <a:rPr lang="tr-TR" sz="3200" kern="1200" dirty="0" smtClean="0">
                <a:solidFill>
                  <a:schemeClr val="tx1"/>
                </a:solidFill>
                <a:effectLst/>
                <a:latin typeface="+mn-lt"/>
                <a:ea typeface="+mn-ea"/>
                <a:cs typeface="+mn-cs"/>
              </a:rPr>
              <a:t> denir.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Kanunda </a:t>
            </a:r>
            <a:r>
              <a:rPr lang="tr-TR" sz="3200" kern="1200" dirty="0" smtClean="0">
                <a:solidFill>
                  <a:schemeClr val="tx1"/>
                </a:solidFill>
                <a:effectLst/>
                <a:latin typeface="+mn-lt"/>
                <a:ea typeface="+mn-ea"/>
                <a:cs typeface="+mn-cs"/>
              </a:rPr>
              <a:t>görevliler </a:t>
            </a:r>
            <a:r>
              <a:rPr lang="tr-TR" sz="3200" i="1" kern="1200" dirty="0" smtClean="0">
                <a:solidFill>
                  <a:schemeClr val="tx1"/>
                </a:solidFill>
                <a:effectLst/>
                <a:latin typeface="+mn-lt"/>
                <a:ea typeface="+mn-ea"/>
                <a:cs typeface="+mn-cs"/>
              </a:rPr>
              <a:t>memurlar</a:t>
            </a:r>
            <a:r>
              <a:rPr lang="tr-TR" sz="3200" kern="1200" dirty="0" smtClean="0">
                <a:solidFill>
                  <a:schemeClr val="tx1"/>
                </a:solidFill>
                <a:effectLst/>
                <a:latin typeface="+mn-lt"/>
                <a:ea typeface="+mn-ea"/>
                <a:cs typeface="+mn-cs"/>
              </a:rPr>
              <a:t>, </a:t>
            </a:r>
            <a:r>
              <a:rPr lang="tr-TR" sz="3200" i="1" kern="1200" dirty="0" smtClean="0">
                <a:solidFill>
                  <a:schemeClr val="tx1"/>
                </a:solidFill>
                <a:effectLst/>
                <a:latin typeface="+mn-lt"/>
                <a:ea typeface="+mn-ea"/>
                <a:cs typeface="+mn-cs"/>
              </a:rPr>
              <a:t>sözleşmeli personel</a:t>
            </a:r>
            <a:r>
              <a:rPr lang="tr-TR" sz="3200" kern="1200" dirty="0" smtClean="0">
                <a:solidFill>
                  <a:schemeClr val="tx1"/>
                </a:solidFill>
                <a:effectLst/>
                <a:latin typeface="+mn-lt"/>
                <a:ea typeface="+mn-ea"/>
                <a:cs typeface="+mn-cs"/>
              </a:rPr>
              <a:t>, </a:t>
            </a:r>
            <a:r>
              <a:rPr lang="tr-TR" sz="3200" i="1" kern="1200" dirty="0" smtClean="0">
                <a:solidFill>
                  <a:schemeClr val="tx1"/>
                </a:solidFill>
                <a:effectLst/>
                <a:latin typeface="+mn-lt"/>
                <a:ea typeface="+mn-ea"/>
                <a:cs typeface="+mn-cs"/>
              </a:rPr>
              <a:t>Geçici Personel</a:t>
            </a:r>
            <a:r>
              <a:rPr lang="tr-TR" sz="3200" kern="1200" dirty="0" smtClean="0">
                <a:solidFill>
                  <a:schemeClr val="tx1"/>
                </a:solidFill>
                <a:effectLst/>
                <a:latin typeface="+mn-lt"/>
                <a:ea typeface="+mn-ea"/>
                <a:cs typeface="+mn-cs"/>
              </a:rPr>
              <a:t> ve </a:t>
            </a:r>
            <a:r>
              <a:rPr lang="tr-TR" sz="3200" i="1" kern="1200" dirty="0" smtClean="0">
                <a:solidFill>
                  <a:schemeClr val="tx1"/>
                </a:solidFill>
                <a:effectLst/>
                <a:latin typeface="+mn-lt"/>
                <a:ea typeface="+mn-ea"/>
                <a:cs typeface="+mn-cs"/>
              </a:rPr>
              <a:t>işçiler</a:t>
            </a:r>
            <a:r>
              <a:rPr lang="tr-TR" sz="3200" kern="1200" dirty="0" smtClean="0">
                <a:solidFill>
                  <a:schemeClr val="tx1"/>
                </a:solidFill>
                <a:effectLst/>
                <a:latin typeface="+mn-lt"/>
                <a:ea typeface="+mn-ea"/>
                <a:cs typeface="+mn-cs"/>
              </a:rPr>
              <a:t> olarak ayrılmış ve düzenleme altına alınmıştır.</a:t>
            </a:r>
            <a:endParaRPr lang="tr-TR" dirty="0"/>
          </a:p>
        </p:txBody>
      </p:sp>
    </p:spTree>
    <p:extLst>
      <p:ext uri="{BB962C8B-B14F-4D97-AF65-F5344CB8AC3E}">
        <p14:creationId xmlns:p14="http://schemas.microsoft.com/office/powerpoint/2010/main" val="290363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İdari </a:t>
            </a:r>
            <a:r>
              <a:rPr lang="tr-TR" sz="3200" b="1" kern="1200" dirty="0" smtClean="0">
                <a:solidFill>
                  <a:schemeClr val="tx1"/>
                </a:solidFill>
                <a:effectLst/>
                <a:latin typeface="+mn-lt"/>
                <a:ea typeface="+mn-ea"/>
                <a:cs typeface="+mn-cs"/>
              </a:rPr>
              <a:t>İşlemler</a:t>
            </a:r>
            <a:endParaRPr lang="tr-TR" dirty="0"/>
          </a:p>
        </p:txBody>
      </p:sp>
      <p:sp>
        <p:nvSpPr>
          <p:cNvPr id="3" name="İçerik Yer Tutucusu 2"/>
          <p:cNvSpPr>
            <a:spLocks noGrp="1"/>
          </p:cNvSpPr>
          <p:nvPr>
            <p:ph idx="1"/>
          </p:nvPr>
        </p:nvSpPr>
        <p:spPr>
          <a:xfrm>
            <a:off x="457200" y="1417638"/>
            <a:ext cx="8229600" cy="4708525"/>
          </a:xfrm>
        </p:spPr>
        <p:txBody>
          <a:bodyPr>
            <a:normAutofit fontScale="92500" lnSpcReduction="20000"/>
          </a:bodyPr>
          <a:lstStyle/>
          <a:p>
            <a:pPr marL="0" indent="0" algn="just">
              <a:buNone/>
            </a:pPr>
            <a:r>
              <a:rPr lang="tr-TR" sz="3200" i="1" kern="1200" dirty="0" smtClean="0">
                <a:solidFill>
                  <a:schemeClr val="tx1"/>
                </a:solidFill>
                <a:effectLst/>
                <a:latin typeface="+mn-lt"/>
                <a:ea typeface="+mn-ea"/>
                <a:cs typeface="+mn-cs"/>
              </a:rPr>
              <a:t>İdari işlemler</a:t>
            </a:r>
            <a:r>
              <a:rPr lang="tr-TR" sz="3200" kern="1200" dirty="0" smtClean="0">
                <a:solidFill>
                  <a:schemeClr val="tx1"/>
                </a:solidFill>
                <a:effectLst/>
                <a:latin typeface="+mn-lt"/>
                <a:ea typeface="+mn-ea"/>
                <a:cs typeface="+mn-cs"/>
              </a:rPr>
              <a:t> devletin yasama ve yargı işlemleri dışında kalan ve idari fonksiyonun yerine getirilmesini sağlayan işlemlerdir.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İdare </a:t>
            </a:r>
            <a:r>
              <a:rPr lang="tr-TR" sz="3200" kern="1200" dirty="0" smtClean="0">
                <a:solidFill>
                  <a:schemeClr val="tx1"/>
                </a:solidFill>
                <a:effectLst/>
                <a:latin typeface="+mn-lt"/>
                <a:ea typeface="+mn-ea"/>
                <a:cs typeface="+mn-cs"/>
              </a:rPr>
              <a:t>hukuku alanındaki hukuksal işlemler, </a:t>
            </a:r>
            <a:r>
              <a:rPr lang="tr-TR" sz="3200" i="1" kern="1200" dirty="0" smtClean="0">
                <a:solidFill>
                  <a:schemeClr val="tx1"/>
                </a:solidFill>
                <a:effectLst/>
                <a:latin typeface="+mn-lt"/>
                <a:ea typeface="+mn-ea"/>
                <a:cs typeface="+mn-cs"/>
              </a:rPr>
              <a:t>tek taraflı işlem ve çok taraflı işlem</a:t>
            </a:r>
            <a:r>
              <a:rPr lang="tr-TR" sz="3200" kern="1200" dirty="0" smtClean="0">
                <a:solidFill>
                  <a:schemeClr val="tx1"/>
                </a:solidFill>
                <a:effectLst/>
                <a:latin typeface="+mn-lt"/>
                <a:ea typeface="+mn-ea"/>
                <a:cs typeface="+mn-cs"/>
              </a:rPr>
              <a:t> olmak üzere ikiye ayrılır. </a:t>
            </a:r>
          </a:p>
          <a:p>
            <a:pPr marL="0" indent="0" algn="just">
              <a:buNone/>
            </a:pPr>
            <a:r>
              <a:rPr lang="tr-TR" sz="3200" i="1" kern="1200" dirty="0" smtClean="0">
                <a:solidFill>
                  <a:schemeClr val="tx1"/>
                </a:solidFill>
                <a:effectLst/>
                <a:latin typeface="+mn-lt"/>
                <a:ea typeface="+mn-ea"/>
                <a:cs typeface="+mn-cs"/>
              </a:rPr>
              <a:t>Tek taraflı idari işlem</a:t>
            </a:r>
            <a:r>
              <a:rPr lang="tr-TR" sz="3200" kern="1200" dirty="0" smtClean="0">
                <a:solidFill>
                  <a:schemeClr val="tx1"/>
                </a:solidFill>
                <a:effectLst/>
                <a:latin typeface="+mn-lt"/>
                <a:ea typeface="+mn-ea"/>
                <a:cs typeface="+mn-cs"/>
              </a:rPr>
              <a:t>, idare hukuku alanında bir hukuksal sonuç doğurmak veya doğmuş bir sonucu belirtmek üzere, idarenin yaptığı tek taraflı işlemlerdir. Tek taraflı idari işlem de kendi içinde, </a:t>
            </a:r>
            <a:r>
              <a:rPr lang="tr-TR" sz="3200" i="1" kern="1200" dirty="0" smtClean="0">
                <a:solidFill>
                  <a:schemeClr val="tx1"/>
                </a:solidFill>
                <a:effectLst/>
                <a:latin typeface="+mn-lt"/>
                <a:ea typeface="+mn-ea"/>
                <a:cs typeface="+mn-cs"/>
              </a:rPr>
              <a:t>bireysel ve düzenleyici</a:t>
            </a:r>
            <a:r>
              <a:rPr lang="tr-TR" sz="3200" kern="1200" dirty="0" smtClean="0">
                <a:solidFill>
                  <a:schemeClr val="tx1"/>
                </a:solidFill>
                <a:effectLst/>
                <a:latin typeface="+mn-lt"/>
                <a:ea typeface="+mn-ea"/>
                <a:cs typeface="+mn-cs"/>
              </a:rPr>
              <a:t> olmak üzere ikiye ayrılır. </a:t>
            </a:r>
          </a:p>
        </p:txBody>
      </p:sp>
    </p:spTree>
    <p:extLst>
      <p:ext uri="{BB962C8B-B14F-4D97-AF65-F5344CB8AC3E}">
        <p14:creationId xmlns:p14="http://schemas.microsoft.com/office/powerpoint/2010/main" val="24558496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539552" y="576064"/>
            <a:ext cx="8229600" cy="6309320"/>
          </a:xfrm>
        </p:spPr>
        <p:txBody>
          <a:bodyPr>
            <a:normAutofit lnSpcReduction="10000"/>
          </a:bodyPr>
          <a:lstStyle/>
          <a:p>
            <a:pPr marL="0" indent="0" algn="ctr">
              <a:buNone/>
            </a:pPr>
            <a:r>
              <a:rPr lang="tr-TR" sz="5100" b="1" dirty="0" smtClean="0"/>
              <a:t>İDARİ FONKSİYONUN ÖZELLİKLERİ</a:t>
            </a:r>
          </a:p>
          <a:p>
            <a:pPr marL="914400" indent="-914400" algn="just">
              <a:buAutoNum type="arabicParenR"/>
            </a:pPr>
            <a:r>
              <a:rPr lang="tr-TR" sz="4300" dirty="0" smtClean="0"/>
              <a:t>İdari Fonksiyon, idari işlemlerle yerine getirilir.</a:t>
            </a:r>
          </a:p>
          <a:p>
            <a:pPr marL="914400" indent="-914400" algn="just">
              <a:buAutoNum type="arabicParenR"/>
            </a:pPr>
            <a:r>
              <a:rPr lang="tr-TR" sz="4300" dirty="0" smtClean="0"/>
              <a:t>İdari fonksiyon, üstün ve ayrıcalıkla yetkiler yani kamu gücü kullanılarak yerine getirilir.</a:t>
            </a:r>
          </a:p>
          <a:p>
            <a:pPr marL="914400" indent="-914400" algn="just">
              <a:buAutoNum type="arabicParenR"/>
            </a:pPr>
            <a:r>
              <a:rPr lang="tr-TR" sz="4300" dirty="0" smtClean="0"/>
              <a:t>İdari fonksiyon, sürekli bir devlet fonksiyonudur. </a:t>
            </a:r>
            <a:r>
              <a:rPr lang="tr-TR" sz="1200" dirty="0" smtClean="0"/>
              <a:t>(Günday, 2011, 16,17)</a:t>
            </a:r>
          </a:p>
          <a:p>
            <a:pPr marL="0" indent="0" algn="just">
              <a:buNone/>
            </a:pPr>
            <a:endParaRPr lang="tr-TR" sz="5100" dirty="0" smtClean="0"/>
          </a:p>
          <a:p>
            <a:pPr marL="0" indent="0">
              <a:buNone/>
            </a:pPr>
            <a:endParaRPr lang="tr-TR" sz="5100" b="1" dirty="0" smtClean="0"/>
          </a:p>
        </p:txBody>
      </p:sp>
    </p:spTree>
    <p:extLst>
      <p:ext uri="{BB962C8B-B14F-4D97-AF65-F5344CB8AC3E}">
        <p14:creationId xmlns:p14="http://schemas.microsoft.com/office/powerpoint/2010/main" val="738229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a:p>
            <a:pPr lvl="2">
              <a:buFont typeface="Wingdings" panose="05000000000000000000" pitchFamily="2" charset="2"/>
              <a:buChar char="Ø"/>
            </a:pPr>
            <a:r>
              <a:rPr lang="tr-TR" sz="3200" dirty="0" smtClean="0"/>
              <a:t>İdare nedir?</a:t>
            </a:r>
          </a:p>
          <a:p>
            <a:pPr lvl="2">
              <a:buFont typeface="Wingdings" panose="05000000000000000000" pitchFamily="2" charset="2"/>
              <a:buChar char="Ø"/>
            </a:pPr>
            <a:r>
              <a:rPr lang="tr-TR" sz="3200" dirty="0" smtClean="0"/>
              <a:t>Hukuk </a:t>
            </a:r>
            <a:r>
              <a:rPr lang="tr-TR" sz="3200" dirty="0" smtClean="0"/>
              <a:t>devleti</a:t>
            </a:r>
          </a:p>
          <a:p>
            <a:pPr lvl="2">
              <a:buFont typeface="Wingdings" panose="05000000000000000000" pitchFamily="2" charset="2"/>
              <a:buChar char="Ø"/>
            </a:pPr>
            <a:r>
              <a:rPr lang="tr-TR" sz="3200" dirty="0" smtClean="0"/>
              <a:t>İdare teşkilatı</a:t>
            </a:r>
          </a:p>
          <a:p>
            <a:pPr lvl="2">
              <a:buFont typeface="Wingdings" panose="05000000000000000000" pitchFamily="2" charset="2"/>
              <a:buChar char="Ø"/>
            </a:pPr>
            <a:r>
              <a:rPr lang="tr-TR" sz="3200" dirty="0" smtClean="0"/>
              <a:t>İdari davalar</a:t>
            </a:r>
          </a:p>
          <a:p>
            <a:pPr lvl="2">
              <a:buFont typeface="Wingdings" panose="05000000000000000000" pitchFamily="2" charset="2"/>
              <a:buChar char="Ø"/>
            </a:pPr>
            <a:endParaRPr lang="tr-TR" sz="3200" dirty="0" smtClean="0"/>
          </a:p>
        </p:txBody>
      </p:sp>
    </p:spTree>
    <p:extLst>
      <p:ext uri="{BB962C8B-B14F-4D97-AF65-F5344CB8AC3E}">
        <p14:creationId xmlns:p14="http://schemas.microsoft.com/office/powerpoint/2010/main" val="3058080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6309320"/>
          </a:xfrm>
        </p:spPr>
        <p:txBody>
          <a:bodyPr>
            <a:normAutofit fontScale="92500"/>
          </a:bodyPr>
          <a:lstStyle/>
          <a:p>
            <a:pPr marL="0" indent="0" algn="ctr">
              <a:buNone/>
            </a:pPr>
            <a:r>
              <a:rPr lang="tr-TR" sz="5100" b="1" dirty="0" smtClean="0"/>
              <a:t>TÜRKİYE CUMHURİYETİ DEVLETİ İDARESİNİN GÖREVLERİ</a:t>
            </a:r>
          </a:p>
          <a:p>
            <a:pPr marL="914400" indent="-914400" algn="just">
              <a:buAutoNum type="arabicParenR"/>
            </a:pPr>
            <a:r>
              <a:rPr lang="tr-TR" sz="4300" dirty="0" smtClean="0"/>
              <a:t>Milli güvenliğin korunması</a:t>
            </a:r>
          </a:p>
          <a:p>
            <a:pPr marL="914400" indent="-914400" algn="just">
              <a:buAutoNum type="arabicParenR"/>
            </a:pPr>
            <a:r>
              <a:rPr lang="tr-TR" sz="4300" dirty="0" smtClean="0"/>
              <a:t>Kolluk faaliyetleri</a:t>
            </a:r>
          </a:p>
          <a:p>
            <a:pPr marL="914400" indent="-914400" algn="just">
              <a:buAutoNum type="arabicParenR"/>
            </a:pPr>
            <a:r>
              <a:rPr lang="tr-TR" sz="4300" dirty="0" smtClean="0"/>
              <a:t>Kamu hizmetleri</a:t>
            </a:r>
          </a:p>
          <a:p>
            <a:pPr marL="914400" indent="-914400" algn="just">
              <a:buAutoNum type="arabicParenR"/>
            </a:pPr>
            <a:r>
              <a:rPr lang="tr-TR" sz="4300" dirty="0" smtClean="0"/>
              <a:t>Özendirme ve teşvik faaliyetleri</a:t>
            </a:r>
          </a:p>
          <a:p>
            <a:pPr marL="914400" indent="-914400" algn="just">
              <a:buAutoNum type="arabicParenR"/>
            </a:pPr>
            <a:r>
              <a:rPr lang="tr-TR" sz="4300" dirty="0" err="1" smtClean="0"/>
              <a:t>İçdüzen</a:t>
            </a:r>
            <a:r>
              <a:rPr lang="tr-TR" sz="4300" dirty="0" smtClean="0"/>
              <a:t> faaliyetleri</a:t>
            </a:r>
          </a:p>
          <a:p>
            <a:pPr marL="914400" indent="-914400" algn="just">
              <a:buAutoNum type="arabicParenR"/>
            </a:pPr>
            <a:r>
              <a:rPr lang="tr-TR" sz="4300" dirty="0" smtClean="0"/>
              <a:t>Planlama faaliyetleri</a:t>
            </a:r>
            <a:r>
              <a:rPr lang="tr-TR" sz="5100" dirty="0" smtClean="0"/>
              <a:t> </a:t>
            </a:r>
            <a:r>
              <a:rPr lang="tr-TR" sz="1200" dirty="0" smtClean="0"/>
              <a:t>(Günday, 2011, 21-23).</a:t>
            </a:r>
          </a:p>
          <a:p>
            <a:pPr marL="0" indent="0">
              <a:buNone/>
            </a:pPr>
            <a:endParaRPr lang="tr-TR" sz="5100" b="1" dirty="0" smtClean="0"/>
          </a:p>
        </p:txBody>
      </p:sp>
    </p:spTree>
    <p:extLst>
      <p:ext uri="{BB962C8B-B14F-4D97-AF65-F5344CB8AC3E}">
        <p14:creationId xmlns:p14="http://schemas.microsoft.com/office/powerpoint/2010/main" val="68713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6687108" cy="6309320"/>
          </a:xfrm>
        </p:spPr>
        <p:txBody>
          <a:bodyPr>
            <a:normAutofit lnSpcReduction="10000"/>
          </a:bodyPr>
          <a:lstStyle/>
          <a:p>
            <a:pPr marL="0" indent="0" algn="ctr">
              <a:buNone/>
            </a:pPr>
            <a:r>
              <a:rPr lang="tr-TR" sz="5100" b="1" dirty="0" smtClean="0"/>
              <a:t>HUKUK DEVLETİ</a:t>
            </a:r>
          </a:p>
          <a:p>
            <a:pPr marL="0" indent="0" algn="ctr">
              <a:buNone/>
            </a:pPr>
            <a:r>
              <a:rPr lang="tr-TR" sz="5100" dirty="0" smtClean="0"/>
              <a:t>"Vatandaşlarının hukuki güvence altında bulunduğu, devlet organlarının işlem ve </a:t>
            </a:r>
            <a:r>
              <a:rPr lang="tr-TR" sz="5100" dirty="0"/>
              <a:t>e</a:t>
            </a:r>
            <a:r>
              <a:rPr lang="tr-TR" sz="5100" dirty="0" smtClean="0"/>
              <a:t>ylemlerinin hukuk kurallarına bağlı olduğu devlettir." </a:t>
            </a:r>
            <a:r>
              <a:rPr lang="tr-TR" sz="1000" b="1" dirty="0" smtClean="0"/>
              <a:t>(Atay, 2009, 96)</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4308" y="0"/>
            <a:ext cx="1990725"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713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578834"/>
            <a:ext cx="8229600" cy="6309320"/>
          </a:xfrm>
        </p:spPr>
        <p:txBody>
          <a:bodyPr>
            <a:normAutofit fontScale="85000" lnSpcReduction="10000"/>
          </a:bodyPr>
          <a:lstStyle/>
          <a:p>
            <a:pPr marL="0" indent="0" algn="ctr">
              <a:buNone/>
            </a:pPr>
            <a:r>
              <a:rPr lang="tr-TR" sz="5100" b="1" dirty="0" smtClean="0"/>
              <a:t>HUKUK DEVLETİ</a:t>
            </a:r>
          </a:p>
          <a:p>
            <a:pPr marL="0" indent="0" algn="ctr">
              <a:buNone/>
            </a:pPr>
            <a:r>
              <a:rPr lang="tr-TR" sz="5100" dirty="0">
                <a:latin typeface="Calibri"/>
                <a:cs typeface="Calibri"/>
              </a:rPr>
              <a:t>"</a:t>
            </a:r>
            <a:r>
              <a:rPr lang="tr-TR" sz="5100" dirty="0" smtClean="0"/>
              <a:t>Hukuk devleti, insan haklarına saygılı ve bu hakları koruyucu adil bir hukuk düzeni oluşturan ve bunu etkili bir şekilde uygulamaya aktaran ve devamlılığını sağlamakla kendisini yükümlü gören, bütün işlem ve eylemlerinin yargı denetimine bağlı kılınmış devlettir.</a:t>
            </a:r>
            <a:r>
              <a:rPr lang="tr-TR" sz="5100" dirty="0" smtClean="0">
                <a:latin typeface="Calibri"/>
                <a:cs typeface="Calibri"/>
              </a:rPr>
              <a:t>"</a:t>
            </a:r>
            <a:r>
              <a:rPr lang="tr-TR" sz="5100" dirty="0" smtClean="0"/>
              <a:t> </a:t>
            </a:r>
            <a:r>
              <a:rPr lang="tr-TR" sz="1200" b="1" dirty="0" smtClean="0"/>
              <a:t>(Atay, 2009, 96, 97).</a:t>
            </a:r>
          </a:p>
        </p:txBody>
      </p:sp>
    </p:spTree>
    <p:extLst>
      <p:ext uri="{BB962C8B-B14F-4D97-AF65-F5344CB8AC3E}">
        <p14:creationId xmlns:p14="http://schemas.microsoft.com/office/powerpoint/2010/main" val="289232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6309320"/>
          </a:xfrm>
        </p:spPr>
        <p:txBody>
          <a:bodyPr>
            <a:normAutofit fontScale="62500" lnSpcReduction="20000"/>
          </a:bodyPr>
          <a:lstStyle/>
          <a:p>
            <a:pPr marL="0" indent="0" algn="ctr">
              <a:buNone/>
            </a:pPr>
            <a:r>
              <a:rPr lang="tr-TR" sz="5100" b="1" dirty="0" smtClean="0"/>
              <a:t>HUKUK DEVLETİNİN GEREKLERİ</a:t>
            </a:r>
          </a:p>
          <a:p>
            <a:pPr marL="0" indent="0" algn="just">
              <a:buNone/>
            </a:pPr>
            <a:r>
              <a:rPr lang="tr-TR" sz="4600" dirty="0" smtClean="0"/>
              <a:t>1.Temel hak ve özgürlüklerin güvence altına alınması</a:t>
            </a:r>
          </a:p>
          <a:p>
            <a:pPr marL="0" indent="0" algn="just">
              <a:buNone/>
            </a:pPr>
            <a:r>
              <a:rPr lang="tr-TR" sz="4600" dirty="0" smtClean="0"/>
              <a:t>2.Devlet organlarının işlemlerinin yargısal denetimi</a:t>
            </a:r>
          </a:p>
          <a:p>
            <a:pPr marL="0" indent="0" algn="just">
              <a:buNone/>
            </a:pPr>
            <a:r>
              <a:rPr lang="tr-TR" sz="4600" dirty="0" smtClean="0"/>
              <a:t>3. Kazanılmış haklara saygılı olunması</a:t>
            </a:r>
          </a:p>
          <a:p>
            <a:pPr marL="0" indent="0" algn="just">
              <a:buNone/>
            </a:pPr>
            <a:r>
              <a:rPr lang="tr-TR" sz="4600" dirty="0" smtClean="0"/>
              <a:t>4.Kanunsuz suç ve ceza olmaz ilkesi</a:t>
            </a:r>
          </a:p>
          <a:p>
            <a:pPr marL="0" indent="0" algn="just">
              <a:buNone/>
            </a:pPr>
            <a:r>
              <a:rPr lang="tr-TR" sz="4600" dirty="0" smtClean="0"/>
              <a:t>5.Mahkemelerin bağımsızlığı ve yargıç güvencesi</a:t>
            </a:r>
            <a:endParaRPr lang="tr-TR" sz="4600" dirty="0"/>
          </a:p>
          <a:p>
            <a:pPr marL="0" indent="0" algn="just">
              <a:buNone/>
            </a:pPr>
            <a:r>
              <a:rPr lang="tr-TR" sz="4600" dirty="0" smtClean="0"/>
              <a:t>6. İdarenin yargısal denetimi</a:t>
            </a:r>
          </a:p>
          <a:p>
            <a:pPr marL="0" indent="0" algn="just">
              <a:buNone/>
            </a:pPr>
            <a:r>
              <a:rPr lang="tr-TR" sz="4600" dirty="0" smtClean="0"/>
              <a:t>7.Kuvvetler ayrılığı ilkesi</a:t>
            </a:r>
          </a:p>
          <a:p>
            <a:pPr marL="0" indent="0" algn="just">
              <a:buNone/>
            </a:pPr>
            <a:r>
              <a:rPr lang="tr-TR" sz="4600" dirty="0" smtClean="0"/>
              <a:t>8. Kanunların genelliği ve soyutluğu</a:t>
            </a:r>
          </a:p>
          <a:p>
            <a:pPr marL="0" indent="0" algn="just">
              <a:buNone/>
            </a:pPr>
            <a:r>
              <a:rPr lang="tr-TR" sz="4600" dirty="0" smtClean="0"/>
              <a:t>9.Eşitlik</a:t>
            </a:r>
          </a:p>
          <a:p>
            <a:pPr marL="0" indent="0" algn="just">
              <a:buNone/>
            </a:pPr>
            <a:r>
              <a:rPr lang="tr-TR" sz="4600" dirty="0" smtClean="0"/>
              <a:t>10.İdarenin kanuniliği ve tarafsızlığı</a:t>
            </a:r>
          </a:p>
          <a:p>
            <a:pPr marL="0" indent="0" algn="just">
              <a:buNone/>
            </a:pPr>
            <a:r>
              <a:rPr lang="tr-TR" sz="4600" dirty="0" smtClean="0"/>
              <a:t>11.İdarenin mali sorumluluğu</a:t>
            </a:r>
          </a:p>
          <a:p>
            <a:pPr marL="0" indent="0" algn="just">
              <a:buNone/>
            </a:pPr>
            <a:r>
              <a:rPr lang="tr-TR" sz="4600" dirty="0" smtClean="0"/>
              <a:t>(Atay, 2009, 100-138).</a:t>
            </a:r>
          </a:p>
        </p:txBody>
      </p:sp>
    </p:spTree>
    <p:extLst>
      <p:ext uri="{BB962C8B-B14F-4D97-AF65-F5344CB8AC3E}">
        <p14:creationId xmlns:p14="http://schemas.microsoft.com/office/powerpoint/2010/main" val="2446591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İdarenin Denetimi</a:t>
            </a:r>
            <a:endParaRPr lang="tr-TR" b="1" dirty="0"/>
          </a:p>
        </p:txBody>
      </p:sp>
      <p:sp>
        <p:nvSpPr>
          <p:cNvPr id="3" name="İçerik Yer Tutucusu 2"/>
          <p:cNvSpPr>
            <a:spLocks noGrp="1"/>
          </p:cNvSpPr>
          <p:nvPr>
            <p:ph idx="1"/>
          </p:nvPr>
        </p:nvSpPr>
        <p:spPr/>
        <p:txBody>
          <a:bodyPr>
            <a:normAutofit fontScale="92500"/>
          </a:bodyPr>
          <a:lstStyle/>
          <a:p>
            <a:pPr algn="just"/>
            <a:r>
              <a:rPr lang="tr-TR" dirty="0" smtClean="0"/>
              <a:t>Anayasada, idarenin eylem ve işlemleri yargı denetimine tabi kılınmıştır. İdare mahkemeleri ve Danıştay, idari uyuşmazlıkları ve davaları çözümlemekle görevlendirilmiştir.</a:t>
            </a:r>
          </a:p>
          <a:p>
            <a:pPr algn="just"/>
            <a:r>
              <a:rPr lang="tr-TR" dirty="0" smtClean="0"/>
              <a:t>İdarenin mali işleri bakımından denetimini Sayıştay yapar. Sayıştay genel ve katma bütçeli dairelerin bütün gelir ve giderleri ile mallarını, TBMM adına denetlemek ve sorumluların hesap ve işlemlerini kesin hükme bağlamakla görevlidir.</a:t>
            </a:r>
          </a:p>
          <a:p>
            <a:pPr marL="0" indent="0" algn="r">
              <a:buNone/>
            </a:pPr>
            <a:r>
              <a:rPr lang="tr-TR" sz="1100" dirty="0" smtClean="0"/>
              <a:t>(Bilgili ve Demirkapı, 2012, 190).</a:t>
            </a:r>
            <a:endParaRPr lang="tr-TR" sz="1100" dirty="0"/>
          </a:p>
        </p:txBody>
      </p:sp>
    </p:spTree>
    <p:extLst>
      <p:ext uri="{BB962C8B-B14F-4D97-AF65-F5344CB8AC3E}">
        <p14:creationId xmlns:p14="http://schemas.microsoft.com/office/powerpoint/2010/main" val="1544851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3752"/>
            <a:ext cx="8229600" cy="782960"/>
          </a:xfrm>
        </p:spPr>
        <p:txBody>
          <a:bodyPr>
            <a:normAutofit/>
          </a:bodyPr>
          <a:lstStyle/>
          <a:p>
            <a:r>
              <a:rPr lang="tr-TR" b="1" dirty="0" smtClean="0"/>
              <a:t>İdari Davalar</a:t>
            </a:r>
            <a:endParaRPr lang="tr-TR" b="1" dirty="0"/>
          </a:p>
        </p:txBody>
      </p:sp>
      <p:sp>
        <p:nvSpPr>
          <p:cNvPr id="3" name="İçerik Yer Tutucusu 2"/>
          <p:cNvSpPr>
            <a:spLocks noGrp="1"/>
          </p:cNvSpPr>
          <p:nvPr>
            <p:ph idx="1"/>
          </p:nvPr>
        </p:nvSpPr>
        <p:spPr>
          <a:xfrm>
            <a:off x="3810000" y="2820069"/>
            <a:ext cx="4876800" cy="4353347"/>
          </a:xfrm>
        </p:spPr>
        <p:txBody>
          <a:bodyPr>
            <a:noAutofit/>
          </a:bodyPr>
          <a:lstStyle/>
          <a:p>
            <a:pPr marL="0" indent="0" algn="just">
              <a:buNone/>
            </a:pPr>
            <a:r>
              <a:rPr lang="tr-TR" sz="2500" b="1" dirty="0" smtClean="0"/>
              <a:t>İdari Sözleşmelerden Doğan Davalar: </a:t>
            </a:r>
            <a:r>
              <a:rPr lang="tr-TR" sz="2500" dirty="0" smtClean="0"/>
              <a:t>İdarenin egemenlik hakkını kullanarak yaptığı sözleşmelerle ilgili uyuşmazlıklardan doğan davalardır. </a:t>
            </a:r>
            <a:r>
              <a:rPr lang="tr-TR" sz="2500" dirty="0" err="1" smtClean="0"/>
              <a:t>Örn</a:t>
            </a:r>
            <a:r>
              <a:rPr lang="tr-TR" sz="2500" dirty="0" smtClean="0"/>
              <a:t>: idare ile bir bölgede maden arama sözleşmesi yapan bir şirket arasında bu sözleşmenin uygulanması ile ilgili uyuşmazlığın idare mahkemesi tarafından çözülür.</a:t>
            </a:r>
          </a:p>
          <a:p>
            <a:pPr marL="0" indent="0" algn="r">
              <a:buNone/>
            </a:pPr>
            <a:r>
              <a:rPr lang="tr-TR" sz="1000" dirty="0" smtClean="0"/>
              <a:t>(</a:t>
            </a:r>
            <a:r>
              <a:rPr lang="tr-TR" sz="1000" dirty="0" err="1" smtClean="0"/>
              <a:t>Güriz</a:t>
            </a:r>
            <a:r>
              <a:rPr lang="tr-TR" sz="1000" dirty="0" smtClean="0"/>
              <a:t>, 2011,116).</a:t>
            </a:r>
            <a:endParaRPr lang="tr-TR" sz="10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25144"/>
            <a:ext cx="3810000" cy="2145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4067944" y="980728"/>
            <a:ext cx="4752528" cy="1631216"/>
          </a:xfrm>
          <a:prstGeom prst="rect">
            <a:avLst/>
          </a:prstGeom>
        </p:spPr>
        <p:txBody>
          <a:bodyPr wrap="square">
            <a:spAutoFit/>
          </a:bodyPr>
          <a:lstStyle/>
          <a:p>
            <a:pPr algn="just"/>
            <a:r>
              <a:rPr lang="tr-TR" sz="2500" b="1" dirty="0"/>
              <a:t>İptal Davası: </a:t>
            </a:r>
            <a:r>
              <a:rPr lang="tr-TR" sz="2500" dirty="0"/>
              <a:t>İdarenin yetki, şekil, sebep, konu ve amaç yönlerinden hukuka aykırı bir kararının veya işlemin iptali için açılan davadır</a:t>
            </a:r>
            <a:r>
              <a:rPr lang="tr-TR" sz="2500" dirty="0" smtClean="0"/>
              <a:t>.</a:t>
            </a:r>
            <a:endParaRPr lang="tr-TR" sz="2500" dirty="0"/>
          </a:p>
        </p:txBody>
      </p:sp>
      <p:sp>
        <p:nvSpPr>
          <p:cNvPr id="7" name="Dikdörtgen 6"/>
          <p:cNvSpPr/>
          <p:nvPr/>
        </p:nvSpPr>
        <p:spPr>
          <a:xfrm>
            <a:off x="72405" y="631623"/>
            <a:ext cx="3563491" cy="3939540"/>
          </a:xfrm>
          <a:prstGeom prst="rect">
            <a:avLst/>
          </a:prstGeom>
        </p:spPr>
        <p:txBody>
          <a:bodyPr wrap="square">
            <a:spAutoFit/>
          </a:bodyPr>
          <a:lstStyle/>
          <a:p>
            <a:pPr algn="just"/>
            <a:r>
              <a:rPr lang="tr-TR" sz="2500" b="1" dirty="0"/>
              <a:t>Tam Yargı Davası: </a:t>
            </a:r>
            <a:r>
              <a:rPr lang="tr-TR" sz="2500" dirty="0"/>
              <a:t>İdarenin kararları, işlemleri ve fiilleri yüzünden hakkı ihlal edilen veya zarara uğrayan kişi hakkın iadesini veya uğradığı zararın tazmin edilmesini tam yargı davası ile talep eder.</a:t>
            </a:r>
          </a:p>
        </p:txBody>
      </p:sp>
    </p:spTree>
    <p:extLst>
      <p:ext uri="{BB962C8B-B14F-4D97-AF65-F5344CB8AC3E}">
        <p14:creationId xmlns:p14="http://schemas.microsoft.com/office/powerpoint/2010/main" val="33091091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p:txBody>
          <a:bodyPr>
            <a:normAutofit lnSpcReduction="10000"/>
          </a:bodyPr>
          <a:lstStyle/>
          <a:p>
            <a:r>
              <a:rPr lang="tr-TR" dirty="0" smtClean="0"/>
              <a:t>Ender Ethem Atay, İdare Hukuku, Turhan Kitabevi, Ankara, 2009.</a:t>
            </a:r>
          </a:p>
          <a:p>
            <a:r>
              <a:rPr lang="tr-TR" dirty="0" smtClean="0"/>
              <a:t>Metin Günday, İdare Hukuku, İmaj Yayınevi, Ankara, 2011.</a:t>
            </a:r>
          </a:p>
          <a:p>
            <a:r>
              <a:rPr lang="tr-TR" dirty="0"/>
              <a:t>Adnan </a:t>
            </a:r>
            <a:r>
              <a:rPr lang="tr-TR" dirty="0" err="1"/>
              <a:t>Güriz</a:t>
            </a:r>
            <a:r>
              <a:rPr lang="tr-TR" dirty="0"/>
              <a:t>, Hukuk Başlangıcı, Siyasal Kitabevi, Ankara, 2011.</a:t>
            </a:r>
          </a:p>
          <a:p>
            <a:r>
              <a:rPr lang="tr-TR"/>
              <a:t>Fatih Bilgili, Ertan Demirkapı, Hukukun Temel Kavramları, Dora Basın Yayın Dağıtım, Bursa, </a:t>
            </a:r>
            <a:r>
              <a:rPr lang="tr-TR" smtClean="0"/>
              <a:t>2019.</a:t>
            </a:r>
            <a:endParaRPr lang="tr-TR"/>
          </a:p>
          <a:p>
            <a:endParaRPr lang="tr-TR" dirty="0" smtClean="0"/>
          </a:p>
          <a:p>
            <a:endParaRPr lang="tr-TR" dirty="0"/>
          </a:p>
          <a:p>
            <a:endParaRPr lang="tr-TR" dirty="0"/>
          </a:p>
        </p:txBody>
      </p:sp>
    </p:spTree>
    <p:extLst>
      <p:ext uri="{BB962C8B-B14F-4D97-AF65-F5344CB8AC3E}">
        <p14:creationId xmlns:p14="http://schemas.microsoft.com/office/powerpoint/2010/main" val="1999466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761220"/>
          </a:xfrm>
        </p:spPr>
        <p:txBody>
          <a:bodyPr>
            <a:normAutofit/>
          </a:bodyPr>
          <a:lstStyle/>
          <a:p>
            <a:pPr marL="0" indent="0" algn="ctr">
              <a:buNone/>
            </a:pPr>
            <a:endParaRPr lang="tr-TR" sz="2000" b="1" i="1" dirty="0" smtClean="0"/>
          </a:p>
          <a:p>
            <a:pPr marL="0" indent="0" algn="ctr">
              <a:buNone/>
            </a:pPr>
            <a:r>
              <a:rPr lang="tr-TR" sz="2400" b="1" i="1" dirty="0" smtClean="0"/>
              <a:t>Devletin 3 fonksiyonu vardır:</a:t>
            </a:r>
          </a:p>
          <a:p>
            <a:pPr marL="0" indent="0" algn="ctr">
              <a:buNone/>
            </a:pPr>
            <a:r>
              <a:rPr lang="tr-TR" sz="2400" b="1" i="1" dirty="0" smtClean="0"/>
              <a:t>Yasama fonksiyonu – Yürütme fonksiyonu – Yargı fonksiyonu</a:t>
            </a:r>
          </a:p>
          <a:p>
            <a:pPr marL="0" indent="0" algn="ctr">
              <a:buNone/>
            </a:pPr>
            <a:endParaRPr lang="tr-TR" sz="2400" b="1" i="1" dirty="0" smtClean="0"/>
          </a:p>
          <a:p>
            <a:pPr marL="0" indent="0" algn="ctr">
              <a:buNone/>
            </a:pPr>
            <a:r>
              <a:rPr lang="tr-TR" sz="2400" b="1" i="1" dirty="0" smtClean="0"/>
              <a:t>Devlet, bu 3 fonksiyonu yerine getirmek için  egemenlikten kaynaklanan 3 tür yetkiye sahiptir:</a:t>
            </a:r>
          </a:p>
          <a:p>
            <a:pPr marL="0" indent="0" algn="ctr">
              <a:buNone/>
            </a:pPr>
            <a:r>
              <a:rPr lang="tr-TR" sz="2400" b="1" i="1" dirty="0" smtClean="0"/>
              <a:t>Yasama yetkisi – Yürütme yetkisi  - Yargı yetkisi</a:t>
            </a:r>
          </a:p>
          <a:p>
            <a:pPr marL="0" indent="0" algn="ctr">
              <a:buNone/>
            </a:pPr>
            <a:endParaRPr lang="tr-TR" sz="2400" b="1" i="1" dirty="0" smtClean="0"/>
          </a:p>
          <a:p>
            <a:pPr marL="0" indent="0" algn="ctr">
              <a:buNone/>
            </a:pPr>
            <a:r>
              <a:rPr lang="tr-TR" sz="2400" b="1" i="1" dirty="0" smtClean="0"/>
              <a:t>Devletin 3 ayrı fonksiyonunu yerine getirebilmesi için sahip olduğu 3 ayrı yetkisini kullanmasını sağlayan 3 organı vardır:</a:t>
            </a:r>
          </a:p>
          <a:p>
            <a:pPr marL="0" indent="0" algn="ctr">
              <a:buNone/>
            </a:pPr>
            <a:r>
              <a:rPr lang="tr-TR" sz="2400" b="1" i="1" dirty="0" smtClean="0"/>
              <a:t>Yasama organı – Yürütme organı – Yargı organı</a:t>
            </a:r>
          </a:p>
          <a:p>
            <a:pPr marL="0" indent="0" algn="ctr">
              <a:buNone/>
            </a:pPr>
            <a:endParaRPr lang="tr-TR" sz="2000" b="1" i="1" dirty="0" smtClean="0"/>
          </a:p>
          <a:p>
            <a:pPr marL="0" indent="0" algn="ctr">
              <a:buNone/>
            </a:pPr>
            <a:endParaRPr lang="tr-TR" sz="2000" b="1" i="1"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altLang="tr-TR" b="1" i="1" dirty="0" smtClean="0"/>
              <a:t>İDARE HUKUKU</a:t>
            </a:r>
            <a:endParaRPr lang="en-US" altLang="tr-TR" dirty="0"/>
          </a:p>
        </p:txBody>
      </p:sp>
    </p:spTree>
    <p:extLst>
      <p:ext uri="{BB962C8B-B14F-4D97-AF65-F5344CB8AC3E}">
        <p14:creationId xmlns:p14="http://schemas.microsoft.com/office/powerpoint/2010/main" val="34722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03237"/>
            <a:ext cx="8229600" cy="4525963"/>
          </a:xfrm>
        </p:spPr>
        <p:txBody>
          <a:bodyPr>
            <a:normAutofit/>
          </a:bodyPr>
          <a:lstStyle/>
          <a:p>
            <a:pPr marL="0" indent="0">
              <a:buNone/>
            </a:pPr>
            <a:r>
              <a:rPr lang="tr-TR" dirty="0" smtClean="0"/>
              <a:t>İdare, </a:t>
            </a:r>
          </a:p>
          <a:p>
            <a:pPr marL="0" indent="0">
              <a:buNone/>
            </a:pPr>
            <a:r>
              <a:rPr lang="tr-TR" dirty="0" smtClean="0"/>
              <a:t>1) Devletin belli tür organlarını, kuruluşlarını (Organik /yapısal anlamda idare)</a:t>
            </a:r>
          </a:p>
          <a:p>
            <a:pPr marL="0" indent="0">
              <a:buNone/>
            </a:pPr>
            <a:r>
              <a:rPr lang="tr-TR" dirty="0" smtClean="0"/>
              <a:t>2)Devletin belli bir tür faaliyetlerini ifade eder. (Görevsel / işlevsel /fonksiyonel anlamda idare)</a:t>
            </a:r>
            <a:endParaRPr lang="tr-TR" dirty="0"/>
          </a:p>
        </p:txBody>
      </p:sp>
    </p:spTree>
    <p:extLst>
      <p:ext uri="{BB962C8B-B14F-4D97-AF65-F5344CB8AC3E}">
        <p14:creationId xmlns:p14="http://schemas.microsoft.com/office/powerpoint/2010/main" val="3835502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İdare </a:t>
            </a:r>
            <a:r>
              <a:rPr lang="tr-TR" sz="3200" b="1" kern="1200" dirty="0" smtClean="0">
                <a:solidFill>
                  <a:schemeClr val="tx1"/>
                </a:solidFill>
                <a:effectLst/>
                <a:latin typeface="+mn-lt"/>
                <a:ea typeface="+mn-ea"/>
                <a:cs typeface="+mn-cs"/>
              </a:rPr>
              <a:t>Hukuku</a:t>
            </a:r>
            <a:endParaRPr lang="tr-TR" dirty="0"/>
          </a:p>
        </p:txBody>
      </p:sp>
      <p:sp>
        <p:nvSpPr>
          <p:cNvPr id="3" name="İçerik Yer Tutucusu 2"/>
          <p:cNvSpPr>
            <a:spLocks noGrp="1"/>
          </p:cNvSpPr>
          <p:nvPr>
            <p:ph idx="1"/>
          </p:nvPr>
        </p:nvSpPr>
        <p:spPr/>
        <p:txBody>
          <a:bodyPr>
            <a:normAutofit/>
          </a:bodyPr>
          <a:lstStyle/>
          <a:p>
            <a:pPr marL="0" indent="0">
              <a:buNone/>
            </a:pPr>
            <a:r>
              <a:rPr lang="tr-TR" sz="3200" kern="1200" dirty="0" smtClean="0">
                <a:solidFill>
                  <a:schemeClr val="tx1"/>
                </a:solidFill>
                <a:effectLst/>
                <a:latin typeface="+mn-lt"/>
                <a:ea typeface="+mn-ea"/>
                <a:cs typeface="+mn-cs"/>
              </a:rPr>
              <a:t>İdare hukuku, idarenin kuruluş ve işleyişi ile kişilerin idare ile olan ilişki ve uyuşmazlıklarını ve kamu hizmetlerinin görülmesini konu olan hukuk dalıdır. İdare yürütme organının Cumhurbaşkanı, Cumhurbaşkanı Yardımcılar ve Bakanlar dışında kalan kısmı ve uzantısıdır.</a:t>
            </a:r>
          </a:p>
        </p:txBody>
      </p:sp>
    </p:spTree>
    <p:extLst>
      <p:ext uri="{BB962C8B-B14F-4D97-AF65-F5344CB8AC3E}">
        <p14:creationId xmlns:p14="http://schemas.microsoft.com/office/powerpoint/2010/main" val="25489426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sz="3200" i="1" kern="1200" dirty="0" smtClean="0">
                <a:solidFill>
                  <a:schemeClr val="tx1"/>
                </a:solidFill>
                <a:effectLst/>
                <a:latin typeface="+mn-lt"/>
                <a:ea typeface="+mn-ea"/>
                <a:cs typeface="+mn-cs"/>
              </a:rPr>
              <a:t>İdare</a:t>
            </a:r>
            <a:r>
              <a:rPr lang="tr-TR" sz="3200" kern="1200" dirty="0" smtClean="0">
                <a:solidFill>
                  <a:schemeClr val="tx1"/>
                </a:solidFill>
                <a:effectLst/>
                <a:latin typeface="+mn-lt"/>
                <a:ea typeface="+mn-ea"/>
                <a:cs typeface="+mn-cs"/>
              </a:rPr>
              <a:t> toplumun gündelik ve ortak gereksinimlerini karşılayarak kamu yararının gerçekleşmesini sağlamakla görevli bulunan kamu tüzel kişilerinin oluşturduğu bütündür. </a:t>
            </a:r>
            <a:endParaRPr lang="tr-TR" sz="3200" kern="1200" dirty="0" smtClean="0">
              <a:solidFill>
                <a:schemeClr val="tx1"/>
              </a:solidFill>
              <a:effectLst/>
              <a:latin typeface="+mn-lt"/>
              <a:ea typeface="+mn-ea"/>
              <a:cs typeface="+mn-cs"/>
            </a:endParaRPr>
          </a:p>
          <a:p>
            <a:pPr marL="0" indent="0" algn="just">
              <a:buNone/>
            </a:pPr>
            <a:r>
              <a:rPr lang="tr-TR" sz="3200" kern="1200" dirty="0" smtClean="0">
                <a:solidFill>
                  <a:schemeClr val="tx1"/>
                </a:solidFill>
                <a:effectLst/>
                <a:latin typeface="+mn-lt"/>
                <a:ea typeface="+mn-ea"/>
                <a:cs typeface="+mn-cs"/>
              </a:rPr>
              <a:t>İdare </a:t>
            </a:r>
            <a:r>
              <a:rPr lang="tr-TR" sz="3200" kern="1200" dirty="0" smtClean="0">
                <a:solidFill>
                  <a:schemeClr val="tx1"/>
                </a:solidFill>
                <a:effectLst/>
                <a:latin typeface="+mn-lt"/>
                <a:ea typeface="+mn-ea"/>
                <a:cs typeface="+mn-cs"/>
              </a:rPr>
              <a:t>teşkilat olarak iki kısımdan oluşur. Bunlar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merkezi idare </a:t>
            </a:r>
            <a:r>
              <a:rPr lang="tr-TR" sz="3200" kern="1200" dirty="0" smtClean="0">
                <a:solidFill>
                  <a:schemeClr val="tx1"/>
                </a:solidFill>
                <a:effectLst/>
                <a:latin typeface="+mn-lt"/>
                <a:ea typeface="+mn-ea"/>
                <a:cs typeface="+mn-cs"/>
              </a:rPr>
              <a:t>ve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yerinden yönetim </a:t>
            </a:r>
            <a:r>
              <a:rPr lang="tr-TR" sz="3200" kern="1200" dirty="0" smtClean="0">
                <a:solidFill>
                  <a:schemeClr val="tx1"/>
                </a:solidFill>
                <a:effectLst/>
                <a:latin typeface="+mn-lt"/>
                <a:ea typeface="+mn-ea"/>
                <a:cs typeface="+mn-cs"/>
              </a:rPr>
              <a:t>kuruluşlarıdır. </a:t>
            </a:r>
          </a:p>
        </p:txBody>
      </p:sp>
    </p:spTree>
    <p:extLst>
      <p:ext uri="{BB962C8B-B14F-4D97-AF65-F5344CB8AC3E}">
        <p14:creationId xmlns:p14="http://schemas.microsoft.com/office/powerpoint/2010/main" val="11199866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229600" cy="5217443"/>
          </a:xfrm>
        </p:spPr>
        <p:txBody>
          <a:bodyPr/>
          <a:lstStyle/>
          <a:p>
            <a:pPr marL="0" indent="0" algn="just">
              <a:buNone/>
            </a:pPr>
            <a:r>
              <a:rPr lang="tr-TR" dirty="0"/>
              <a:t>Merkezi idare devlet idaresidir. Bu da iki kısımdan oluşur. Bunlar </a:t>
            </a:r>
            <a:r>
              <a:rPr lang="tr-TR" dirty="0">
                <a:effectLst>
                  <a:outerShdw blurRad="38100" dist="38100" dir="2700000" algn="tl">
                    <a:srgbClr val="000000">
                      <a:alpha val="43137"/>
                    </a:srgbClr>
                  </a:outerShdw>
                </a:effectLst>
              </a:rPr>
              <a:t>başkent ve taşra teşkilatı</a:t>
            </a:r>
            <a:r>
              <a:rPr lang="tr-TR" dirty="0"/>
              <a:t>dır. </a:t>
            </a:r>
            <a:endParaRPr lang="tr-TR" dirty="0" smtClean="0"/>
          </a:p>
          <a:p>
            <a:pPr marL="0" indent="0" algn="just">
              <a:buNone/>
            </a:pPr>
            <a:r>
              <a:rPr lang="tr-TR" dirty="0" smtClean="0"/>
              <a:t>Yerinden </a:t>
            </a:r>
            <a:r>
              <a:rPr lang="tr-TR" dirty="0"/>
              <a:t>yönetim kuruluşları ise yer ve hizmet bakımından olmak üzere ikiye ayrılır. </a:t>
            </a:r>
            <a:endParaRPr lang="tr-TR" dirty="0" smtClean="0"/>
          </a:p>
          <a:p>
            <a:pPr marL="0" indent="0" algn="just">
              <a:buNone/>
            </a:pPr>
            <a:r>
              <a:rPr lang="tr-TR" dirty="0" smtClean="0">
                <a:effectLst>
                  <a:outerShdw blurRad="38100" dist="38100" dir="2700000" algn="tl">
                    <a:srgbClr val="000000">
                      <a:alpha val="43137"/>
                    </a:srgbClr>
                  </a:outerShdw>
                </a:effectLst>
              </a:rPr>
              <a:t>Yer </a:t>
            </a:r>
            <a:r>
              <a:rPr lang="tr-TR" dirty="0">
                <a:effectLst>
                  <a:outerShdw blurRad="38100" dist="38100" dir="2700000" algn="tl">
                    <a:srgbClr val="000000">
                      <a:alpha val="43137"/>
                    </a:srgbClr>
                  </a:outerShdw>
                </a:effectLst>
              </a:rPr>
              <a:t>bakımından yerinden yönetim kuruluşları </a:t>
            </a:r>
            <a:r>
              <a:rPr lang="tr-TR" dirty="0"/>
              <a:t>yerel yönetimlerdir. Bunlar il özel idaresi, köy ve belediyedir. </a:t>
            </a:r>
          </a:p>
          <a:p>
            <a:pPr algn="just"/>
            <a:endParaRPr lang="tr-TR" dirty="0"/>
          </a:p>
        </p:txBody>
      </p:sp>
    </p:spTree>
    <p:extLst>
      <p:ext uri="{BB962C8B-B14F-4D97-AF65-F5344CB8AC3E}">
        <p14:creationId xmlns:p14="http://schemas.microsoft.com/office/powerpoint/2010/main" val="621079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8229600" cy="4525963"/>
          </a:xfrm>
        </p:spPr>
        <p:txBody>
          <a:bodyPr>
            <a:normAutofit/>
          </a:bodyPr>
          <a:lstStyle/>
          <a:p>
            <a:pPr marL="0" indent="0">
              <a:buNone/>
            </a:pPr>
            <a:r>
              <a:rPr lang="tr-TR" sz="3200" kern="1200" dirty="0" smtClean="0">
                <a:solidFill>
                  <a:schemeClr val="tx1"/>
                </a:solidFill>
                <a:effectLst/>
                <a:latin typeface="+mn-lt"/>
                <a:ea typeface="+mn-ea"/>
                <a:cs typeface="+mn-cs"/>
              </a:rPr>
              <a:t>Yer bakımından yerinden yönetim kuruluşlarına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mahalli idareler </a:t>
            </a:r>
            <a:r>
              <a:rPr lang="tr-TR" sz="3200" kern="1200" dirty="0" smtClean="0">
                <a:solidFill>
                  <a:schemeClr val="tx1"/>
                </a:solidFill>
                <a:effectLst/>
                <a:latin typeface="+mn-lt"/>
                <a:ea typeface="+mn-ea"/>
                <a:cs typeface="+mn-cs"/>
              </a:rPr>
              <a:t>adı verilmektedir. </a:t>
            </a:r>
          </a:p>
          <a:p>
            <a:pPr marL="0" indent="0">
              <a:buNone/>
            </a:pP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Hizmet bakımından yerinden yönetim kuruluşları </a:t>
            </a:r>
            <a:r>
              <a:rPr lang="tr-TR" sz="3200" kern="1200" dirty="0" smtClean="0">
                <a:solidFill>
                  <a:schemeClr val="tx1"/>
                </a:solidFill>
                <a:effectLst/>
                <a:latin typeface="+mn-lt"/>
                <a:ea typeface="+mn-ea"/>
                <a:cs typeface="+mn-cs"/>
              </a:rPr>
              <a:t>ise TRT, TÜBİTAK, üniversiteler, KİT’ler gibi kuruluşlardır. İdare hukuku işte kamu hizmeti görmek üzere kurulan bu gibi kuruluşların kuruluş ve işleyişini düzenlemektedir.</a:t>
            </a:r>
          </a:p>
        </p:txBody>
      </p:sp>
    </p:spTree>
    <p:extLst>
      <p:ext uri="{BB962C8B-B14F-4D97-AF65-F5344CB8AC3E}">
        <p14:creationId xmlns:p14="http://schemas.microsoft.com/office/powerpoint/2010/main" val="3727739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0"/>
            <a:r>
              <a:rPr lang="tr-TR" sz="3200" b="1" kern="1200" dirty="0" smtClean="0">
                <a:solidFill>
                  <a:schemeClr val="tx1"/>
                </a:solidFill>
                <a:effectLst/>
                <a:latin typeface="+mn-lt"/>
                <a:ea typeface="+mn-ea"/>
                <a:cs typeface="+mn-cs"/>
              </a:rPr>
              <a:t>İdare </a:t>
            </a:r>
            <a:r>
              <a:rPr lang="tr-TR" sz="3200" b="1" kern="1200" dirty="0" smtClean="0">
                <a:solidFill>
                  <a:schemeClr val="tx1"/>
                </a:solidFill>
                <a:effectLst/>
                <a:latin typeface="+mn-lt"/>
                <a:ea typeface="+mn-ea"/>
                <a:cs typeface="+mn-cs"/>
              </a:rPr>
              <a:t>Örgütü</a:t>
            </a:r>
            <a:endParaRPr lang="tr-TR" dirty="0"/>
          </a:p>
        </p:txBody>
      </p:sp>
      <p:sp>
        <p:nvSpPr>
          <p:cNvPr id="3" name="İçerik Yer Tutucusu 2"/>
          <p:cNvSpPr>
            <a:spLocks noGrp="1"/>
          </p:cNvSpPr>
          <p:nvPr>
            <p:ph idx="1"/>
          </p:nvPr>
        </p:nvSpPr>
        <p:spPr/>
        <p:txBody>
          <a:bodyPr/>
          <a:lstStyle/>
          <a:p>
            <a:pPr marL="0" indent="0" algn="just">
              <a:buNone/>
            </a:pPr>
            <a:r>
              <a:rPr lang="tr-TR" sz="3200" kern="1200" dirty="0" smtClean="0">
                <a:solidFill>
                  <a:schemeClr val="tx1"/>
                </a:solidFill>
                <a:effectLst/>
                <a:latin typeface="+mn-lt"/>
                <a:ea typeface="+mn-ea"/>
                <a:cs typeface="+mn-cs"/>
              </a:rPr>
              <a:t>İdari örgüt kapsamında idare hukuku devlet tüzel kişiliği ile bunun dışındaki kamu tüzel kişileri incelenir. </a:t>
            </a:r>
            <a:r>
              <a:rPr lang="tr-TR" sz="3200" kern="1200" dirty="0" smtClean="0">
                <a:solidFill>
                  <a:schemeClr val="tx1"/>
                </a:solidFill>
                <a:effectLst>
                  <a:outerShdw blurRad="38100" dist="38100" dir="2700000" algn="tl">
                    <a:srgbClr val="000000">
                      <a:alpha val="43137"/>
                    </a:srgbClr>
                  </a:outerShdw>
                </a:effectLst>
                <a:latin typeface="+mn-lt"/>
                <a:ea typeface="+mn-ea"/>
                <a:cs typeface="+mn-cs"/>
              </a:rPr>
              <a:t>Kamu tüzel kişileri yasa ile veya yasanın verdiği yetkiyle kurulur. </a:t>
            </a:r>
          </a:p>
        </p:txBody>
      </p:sp>
    </p:spTree>
    <p:extLst>
      <p:ext uri="{BB962C8B-B14F-4D97-AF65-F5344CB8AC3E}">
        <p14:creationId xmlns:p14="http://schemas.microsoft.com/office/powerpoint/2010/main" val="823849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680</TotalTime>
  <Words>1177</Words>
  <Application>Microsoft Office PowerPoint</Application>
  <PresentationFormat>Ekran Gösterisi (4:3)</PresentationFormat>
  <Paragraphs>117</Paragraphs>
  <Slides>26</Slides>
  <Notes>9</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Wingdings</vt:lpstr>
      <vt:lpstr>Ofis Teması</vt:lpstr>
      <vt:lpstr>TÜRK HUKUK SİSTEMİ</vt:lpstr>
      <vt:lpstr>PowerPoint Sunusu</vt:lpstr>
      <vt:lpstr>PowerPoint Sunusu</vt:lpstr>
      <vt:lpstr>PowerPoint Sunusu</vt:lpstr>
      <vt:lpstr>İdare Hukuku</vt:lpstr>
      <vt:lpstr>PowerPoint Sunusu</vt:lpstr>
      <vt:lpstr>PowerPoint Sunusu</vt:lpstr>
      <vt:lpstr>PowerPoint Sunusu</vt:lpstr>
      <vt:lpstr>İdare Örgütü</vt:lpstr>
      <vt:lpstr>Devlet Örgütü</vt:lpstr>
      <vt:lpstr>Merkez Örgütü</vt:lpstr>
      <vt:lpstr>Merkez Örgütü</vt:lpstr>
      <vt:lpstr>Taşra Örgütü</vt:lpstr>
      <vt:lpstr>Taşra Örgütü</vt:lpstr>
      <vt:lpstr>Yerinden Yönetim Kuruluşları</vt:lpstr>
      <vt:lpstr>Yer Bakımından Yerinden Yönetim Kuruluşları (Mahalli İdareler)</vt:lpstr>
      <vt:lpstr>İdare Personeli</vt:lpstr>
      <vt:lpstr>İdari İşlemler</vt:lpstr>
      <vt:lpstr>PowerPoint Sunusu</vt:lpstr>
      <vt:lpstr>PowerPoint Sunusu</vt:lpstr>
      <vt:lpstr>PowerPoint Sunusu</vt:lpstr>
      <vt:lpstr>PowerPoint Sunusu</vt:lpstr>
      <vt:lpstr>PowerPoint Sunusu</vt:lpstr>
      <vt:lpstr>İdarenin Denetimi</vt:lpstr>
      <vt:lpstr>İdari Davalar</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50</cp:revision>
  <dcterms:created xsi:type="dcterms:W3CDTF">2014-11-27T14:21:31Z</dcterms:created>
  <dcterms:modified xsi:type="dcterms:W3CDTF">2020-01-31T21:19:05Z</dcterms:modified>
</cp:coreProperties>
</file>