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5501A-F333-4AF1-AE52-ABB03765D7E3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CDBA8-7ED3-4499-9A04-7F6398E1AD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9869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5501A-F333-4AF1-AE52-ABB03765D7E3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CDBA8-7ED3-4499-9A04-7F6398E1AD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6480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5501A-F333-4AF1-AE52-ABB03765D7E3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CDBA8-7ED3-4499-9A04-7F6398E1AD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3113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5501A-F333-4AF1-AE52-ABB03765D7E3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CDBA8-7ED3-4499-9A04-7F6398E1AD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683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5501A-F333-4AF1-AE52-ABB03765D7E3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CDBA8-7ED3-4499-9A04-7F6398E1AD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1633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5501A-F333-4AF1-AE52-ABB03765D7E3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CDBA8-7ED3-4499-9A04-7F6398E1AD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7811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5501A-F333-4AF1-AE52-ABB03765D7E3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CDBA8-7ED3-4499-9A04-7F6398E1AD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3545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5501A-F333-4AF1-AE52-ABB03765D7E3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CDBA8-7ED3-4499-9A04-7F6398E1AD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3573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5501A-F333-4AF1-AE52-ABB03765D7E3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CDBA8-7ED3-4499-9A04-7F6398E1AD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721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5501A-F333-4AF1-AE52-ABB03765D7E3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CDBA8-7ED3-4499-9A04-7F6398E1AD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0737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5501A-F333-4AF1-AE52-ABB03765D7E3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CDBA8-7ED3-4499-9A04-7F6398E1AD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071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5501A-F333-4AF1-AE52-ABB03765D7E3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3CDBA8-7ED3-4499-9A04-7F6398E1AD4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98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2135560" y="2492897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MEDYADA EMEK SÜREÇLERİ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20126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75520" y="1916832"/>
            <a:ext cx="8784976" cy="44644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- </a:t>
            </a:r>
            <a:r>
              <a:rPr lang="tr-TR" dirty="0" err="1" smtClean="0"/>
              <a:t>Vasıfsızlaşma</a:t>
            </a:r>
            <a:r>
              <a:rPr lang="tr-TR" dirty="0" smtClean="0"/>
              <a:t> (mesleki ve toplumsal)</a:t>
            </a:r>
          </a:p>
          <a:p>
            <a:pPr marL="0" indent="0">
              <a:buNone/>
            </a:pPr>
            <a:r>
              <a:rPr lang="tr-TR" dirty="0"/>
              <a:t>-</a:t>
            </a:r>
            <a:r>
              <a:rPr lang="tr-TR" dirty="0" smtClean="0"/>
              <a:t>Çok yeteneklilik (</a:t>
            </a:r>
            <a:r>
              <a:rPr lang="tr-TR" dirty="0" err="1" smtClean="0"/>
              <a:t>multi-skilled</a:t>
            </a:r>
            <a:r>
              <a:rPr lang="tr-TR" dirty="0" smtClean="0"/>
              <a:t>) beklentisi</a:t>
            </a:r>
          </a:p>
          <a:p>
            <a:pPr marL="0" indent="0">
              <a:buNone/>
            </a:pPr>
            <a:r>
              <a:rPr lang="tr-TR" dirty="0" smtClean="0"/>
              <a:t>- Teknik bir uygulayıcılıkla sınırlandırma / vasfı </a:t>
            </a:r>
            <a:r>
              <a:rPr lang="tr-TR" dirty="0" err="1" smtClean="0"/>
              <a:t>tektipleştirme</a:t>
            </a:r>
            <a:endParaRPr lang="tr-TR" dirty="0" smtClean="0"/>
          </a:p>
        </p:txBody>
      </p:sp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066130"/>
          </a:xfrm>
        </p:spPr>
        <p:txBody>
          <a:bodyPr/>
          <a:lstStyle/>
          <a:p>
            <a:r>
              <a:rPr lang="tr-TR" dirty="0" smtClean="0"/>
              <a:t>Medya Emek Süreci: Vasıf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504951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-</a:t>
            </a:r>
            <a:r>
              <a:rPr lang="tr-TR" dirty="0" err="1"/>
              <a:t>Zanaatvari</a:t>
            </a:r>
            <a:r>
              <a:rPr lang="tr-TR" dirty="0"/>
              <a:t> üretimden endüstriyel üretime geçiş</a:t>
            </a:r>
          </a:p>
          <a:p>
            <a:pPr marL="0" indent="0">
              <a:buNone/>
            </a:pPr>
            <a:r>
              <a:rPr lang="tr-TR" dirty="0"/>
              <a:t>- Standardizasyon (belirli tiplerle sınırlı medya formatları ve içerikleri)</a:t>
            </a:r>
          </a:p>
          <a:p>
            <a:pPr marL="0" indent="0">
              <a:buNone/>
            </a:pPr>
            <a:r>
              <a:rPr lang="tr-TR" dirty="0"/>
              <a:t>- Değersizleşme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err="1"/>
              <a:t>Emekgücünün</a:t>
            </a:r>
            <a:r>
              <a:rPr lang="tr-TR" dirty="0"/>
              <a:t> değersizleşmesi</a:t>
            </a:r>
          </a:p>
          <a:p>
            <a:pPr marL="0" indent="0">
              <a:buNone/>
            </a:pPr>
            <a:r>
              <a:rPr lang="tr-TR" dirty="0"/>
              <a:t>	Toplumsal değersizleşme</a:t>
            </a:r>
          </a:p>
          <a:p>
            <a:endParaRPr lang="tr-TR" dirty="0"/>
          </a:p>
        </p:txBody>
      </p:sp>
      <p:sp>
        <p:nvSpPr>
          <p:cNvPr id="4" name="Başlı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Medya Emek Süreci: Vasıf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29821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35560" y="1700808"/>
            <a:ext cx="8208912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- Üreticinin emeği, ürünü ve üretim süreci üzerindeki denetimini/karar yetisini yitirmesi</a:t>
            </a:r>
          </a:p>
          <a:p>
            <a:pPr marL="0" indent="0">
              <a:buNone/>
            </a:pPr>
            <a:r>
              <a:rPr lang="tr-TR" dirty="0" smtClean="0"/>
              <a:t>- Hiyerarşik örgütlenme ve yönetim teknikleri</a:t>
            </a:r>
          </a:p>
          <a:p>
            <a:pPr marL="0" indent="0">
              <a:buNone/>
            </a:pPr>
            <a:r>
              <a:rPr lang="tr-TR" dirty="0" smtClean="0"/>
              <a:t>- Teknik, bürokratik ve ideolojik denetim</a:t>
            </a:r>
          </a:p>
        </p:txBody>
      </p:sp>
      <p:sp>
        <p:nvSpPr>
          <p:cNvPr id="4" name="Başlı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Medya Emek Süreci: Denetim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24269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- Yetki ve denetimin sermayede toplanması</a:t>
            </a:r>
          </a:p>
          <a:p>
            <a:pPr marL="0" indent="0">
              <a:buNone/>
            </a:pPr>
            <a:r>
              <a:rPr lang="tr-TR" dirty="0"/>
              <a:t>- Mesleki deformasyon ve bağımsızlığın yitimi</a:t>
            </a:r>
          </a:p>
          <a:p>
            <a:pPr marL="0" indent="0">
              <a:buNone/>
            </a:pPr>
            <a:r>
              <a:rPr lang="tr-TR" dirty="0"/>
              <a:t>- Özerkliğin kaybı</a:t>
            </a:r>
          </a:p>
          <a:p>
            <a:pPr marL="0" indent="0">
              <a:buNone/>
            </a:pPr>
            <a:r>
              <a:rPr lang="tr-TR" dirty="0"/>
              <a:t>- Yabancılaşma</a:t>
            </a:r>
          </a:p>
          <a:p>
            <a:endParaRPr lang="tr-TR" dirty="0"/>
          </a:p>
        </p:txBody>
      </p:sp>
      <p:sp>
        <p:nvSpPr>
          <p:cNvPr id="4" name="Başlı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Medya Emek Süreci: Denetim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7233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91544" y="1628800"/>
            <a:ext cx="8229600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- </a:t>
            </a:r>
            <a:r>
              <a:rPr lang="tr-TR" dirty="0" err="1" smtClean="0"/>
              <a:t>Vasıfsızlaşma</a:t>
            </a:r>
            <a:r>
              <a:rPr lang="tr-TR" dirty="0" smtClean="0"/>
              <a:t> ve denetim kaybı</a:t>
            </a:r>
          </a:p>
          <a:p>
            <a:pPr marL="0" indent="0">
              <a:buNone/>
            </a:pPr>
            <a:r>
              <a:rPr lang="tr-TR" dirty="0" smtClean="0"/>
              <a:t>- İşin yapısının ve biçiminin dönüşümü</a:t>
            </a:r>
          </a:p>
          <a:p>
            <a:pPr marL="0" indent="0">
              <a:buNone/>
            </a:pPr>
            <a:r>
              <a:rPr lang="tr-TR" dirty="0" smtClean="0"/>
              <a:t>-Medya üretiminin teknolojiye bağımlı hale gelmesi</a:t>
            </a:r>
          </a:p>
          <a:p>
            <a:pPr marL="0" indent="0">
              <a:buNone/>
            </a:pPr>
            <a:r>
              <a:rPr lang="tr-TR" dirty="0" smtClean="0"/>
              <a:t>-Medya çalışanının temel unsur olmaktan çıkması</a:t>
            </a:r>
          </a:p>
          <a:p>
            <a:pPr marL="0" indent="0">
              <a:buNone/>
            </a:pPr>
            <a:r>
              <a:rPr lang="tr-TR" dirty="0" smtClean="0"/>
              <a:t>-Verimin arttırılması (göreli artı-değer)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Başlı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Medya Emek Süreci: Teknoloji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81235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-</a:t>
            </a:r>
            <a:r>
              <a:rPr lang="tr-TR" dirty="0"/>
              <a:t> </a:t>
            </a:r>
            <a:r>
              <a:rPr lang="tr-TR" dirty="0" smtClean="0"/>
              <a:t>Çalışma-gündelik </a:t>
            </a:r>
            <a:r>
              <a:rPr lang="tr-TR" dirty="0"/>
              <a:t>hayat </a:t>
            </a:r>
            <a:r>
              <a:rPr lang="tr-TR" dirty="0" smtClean="0"/>
              <a:t>ayrımının </a:t>
            </a:r>
            <a:r>
              <a:rPr lang="tr-TR" dirty="0"/>
              <a:t>ortadan </a:t>
            </a:r>
            <a:r>
              <a:rPr lang="tr-TR" dirty="0" smtClean="0"/>
              <a:t>kalkması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-Medya çalışanının her yerde ve </a:t>
            </a:r>
            <a:r>
              <a:rPr lang="tr-TR" dirty="0" smtClean="0"/>
              <a:t>her zaman denetlenmesi</a:t>
            </a:r>
          </a:p>
          <a:p>
            <a:pPr marL="0" indent="0">
              <a:buNone/>
            </a:pPr>
            <a:r>
              <a:rPr lang="tr-TR" dirty="0" smtClean="0"/>
              <a:t>-Mesai saati dışında da üretim yapılması</a:t>
            </a:r>
          </a:p>
          <a:p>
            <a:pPr marL="0" indent="0">
              <a:buNone/>
            </a:pPr>
            <a:r>
              <a:rPr lang="tr-TR" dirty="0" smtClean="0"/>
              <a:t>-Hız ve zaman baskısı</a:t>
            </a:r>
          </a:p>
          <a:p>
            <a:pPr marL="0" indent="0">
              <a:buNone/>
            </a:pPr>
            <a:r>
              <a:rPr lang="tr-TR" dirty="0" smtClean="0"/>
              <a:t>-Ürün üzerindeki etkinliğin ve ürünün niteliğinin düşmesi</a:t>
            </a:r>
            <a:endParaRPr lang="tr-TR" dirty="0"/>
          </a:p>
        </p:txBody>
      </p:sp>
      <p:sp>
        <p:nvSpPr>
          <p:cNvPr id="4" name="Başlı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Medya Emek Süreci: Teknoloji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561005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19536" y="1772816"/>
            <a:ext cx="8291264" cy="46805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-Ürün üzerinde gerekli denetim ve niteliğin yok olması</a:t>
            </a:r>
          </a:p>
          <a:p>
            <a:pPr marL="0" indent="0">
              <a:buNone/>
            </a:pPr>
            <a:r>
              <a:rPr lang="tr-TR" dirty="0" smtClean="0"/>
              <a:t>-</a:t>
            </a:r>
            <a:r>
              <a:rPr lang="tr-TR" dirty="0" err="1" smtClean="0"/>
              <a:t>İçeriksizleştirilmiş</a:t>
            </a:r>
            <a:r>
              <a:rPr lang="tr-TR" dirty="0" smtClean="0"/>
              <a:t> bir endüstriyel pratik</a:t>
            </a:r>
          </a:p>
          <a:p>
            <a:pPr marL="0" indent="0">
              <a:buNone/>
            </a:pPr>
            <a:r>
              <a:rPr lang="tr-TR" dirty="0" smtClean="0"/>
              <a:t>-Belirlenmiş/standartlaştırılmış </a:t>
            </a:r>
            <a:r>
              <a:rPr lang="tr-TR" dirty="0"/>
              <a:t>kodlar ve </a:t>
            </a:r>
            <a:r>
              <a:rPr lang="tr-TR" dirty="0" smtClean="0"/>
              <a:t>mesajlar</a:t>
            </a:r>
          </a:p>
          <a:p>
            <a:pPr marL="0" indent="0">
              <a:buNone/>
            </a:pPr>
            <a:r>
              <a:rPr lang="tr-TR" dirty="0" smtClean="0"/>
              <a:t>-</a:t>
            </a:r>
            <a:r>
              <a:rPr lang="tr-TR" dirty="0"/>
              <a:t>S</a:t>
            </a:r>
            <a:r>
              <a:rPr lang="tr-TR" dirty="0" smtClean="0"/>
              <a:t>ınırlı </a:t>
            </a:r>
            <a:r>
              <a:rPr lang="tr-TR" dirty="0"/>
              <a:t>imgelerle (görsel malzeme, dil, ifade, sözcükler, tasarım vb.) gerçekleştirilen bir </a:t>
            </a:r>
            <a:r>
              <a:rPr lang="tr-TR" dirty="0" smtClean="0"/>
              <a:t>ritüel </a:t>
            </a:r>
          </a:p>
        </p:txBody>
      </p:sp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994122"/>
          </a:xfrm>
        </p:spPr>
        <p:txBody>
          <a:bodyPr>
            <a:normAutofit/>
          </a:bodyPr>
          <a:lstStyle/>
          <a:p>
            <a:r>
              <a:rPr lang="tr-TR" dirty="0" smtClean="0"/>
              <a:t>Medya Emek Süreci: Çıktılar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22983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-Mesleğin </a:t>
            </a:r>
            <a:r>
              <a:rPr lang="tr-TR" dirty="0" err="1"/>
              <a:t>teknikleşmesi</a:t>
            </a:r>
            <a:r>
              <a:rPr lang="tr-TR" dirty="0"/>
              <a:t> ve </a:t>
            </a:r>
            <a:r>
              <a:rPr lang="tr-TR" dirty="0" err="1"/>
              <a:t>tektipleşmesi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-Yapılan iş ve bunun etkileri hakkında hiçbir toplumsal sorumluluk/kaygı hissetmeme</a:t>
            </a:r>
          </a:p>
          <a:p>
            <a:pPr marL="0" indent="0">
              <a:buNone/>
            </a:pPr>
            <a:r>
              <a:rPr lang="tr-TR" dirty="0"/>
              <a:t>-Siyasal ve ideolojik toplumsal etkiler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Başlık 3"/>
          <p:cNvSpPr txBox="1">
            <a:spLocks/>
          </p:cNvSpPr>
          <p:nvPr/>
        </p:nvSpPr>
        <p:spPr>
          <a:xfrm>
            <a:off x="1981200" y="274638"/>
            <a:ext cx="8229600" cy="10661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/>
              <a:t>Medya Emek Süreci: Çıktılar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53517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850106"/>
          </a:xfrm>
        </p:spPr>
        <p:txBody>
          <a:bodyPr/>
          <a:lstStyle/>
          <a:p>
            <a:r>
              <a:rPr lang="tr-TR" dirty="0" smtClean="0"/>
              <a:t>Emek Süreci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2204865"/>
            <a:ext cx="8229600" cy="39212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u="sng" dirty="0" smtClean="0"/>
              <a:t>Emek Süreci:</a:t>
            </a:r>
          </a:p>
          <a:p>
            <a:pPr marL="0" indent="0">
              <a:buNone/>
            </a:pPr>
            <a:r>
              <a:rPr lang="tr-TR" dirty="0" smtClean="0"/>
              <a:t>Üretim </a:t>
            </a:r>
            <a:r>
              <a:rPr lang="tr-TR" dirty="0"/>
              <a:t>faaliyetinin </a:t>
            </a:r>
            <a:r>
              <a:rPr lang="tr-TR" dirty="0" smtClean="0"/>
              <a:t>gerçekleştiği süreçtir.</a:t>
            </a:r>
            <a:endParaRPr lang="tr-TR" b="1" dirty="0" smtClean="0"/>
          </a:p>
          <a:p>
            <a:pPr marL="0" indent="0">
              <a:buNone/>
            </a:pPr>
            <a:r>
              <a:rPr lang="tr-TR" b="1" dirty="0" smtClean="0"/>
              <a:t/>
            </a:r>
            <a:br>
              <a:rPr lang="tr-TR" b="1" dirty="0" smtClean="0"/>
            </a:b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548348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692697"/>
            <a:ext cx="8229600" cy="54334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b="1" u="sng" dirty="0" smtClean="0"/>
              <a:t>Emek Süreci Neden Önemlidir?</a:t>
            </a:r>
          </a:p>
          <a:p>
            <a:pPr marL="0" indent="0">
              <a:buNone/>
            </a:pPr>
            <a:r>
              <a:rPr lang="tr-TR" b="1" dirty="0"/>
              <a:t>-</a:t>
            </a:r>
            <a:r>
              <a:rPr lang="tr-TR" i="1" dirty="0" smtClean="0"/>
              <a:t>Üretim</a:t>
            </a:r>
            <a:r>
              <a:rPr lang="tr-TR" dirty="0" smtClean="0"/>
              <a:t> </a:t>
            </a:r>
            <a:r>
              <a:rPr lang="tr-TR" dirty="0"/>
              <a:t>faaliyeti insanın tür olarak ayırt edici özelliğidir.</a:t>
            </a:r>
          </a:p>
          <a:p>
            <a:pPr marL="0" indent="0">
              <a:buNone/>
            </a:pPr>
            <a:r>
              <a:rPr lang="tr-TR" dirty="0" smtClean="0"/>
              <a:t>-İnsan </a:t>
            </a:r>
            <a:r>
              <a:rPr lang="tr-TR" dirty="0"/>
              <a:t>ile doğa arasındaki bir süreçtir. 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-</a:t>
            </a:r>
            <a:r>
              <a:rPr lang="tr-TR" dirty="0" smtClean="0"/>
              <a:t>Bu </a:t>
            </a:r>
            <a:r>
              <a:rPr lang="tr-TR" dirty="0"/>
              <a:t>süreçte insan, doğa ile kendisi arasındaki madde alışverişini kendi çabasıyla yürütür, düzenler ve </a:t>
            </a:r>
            <a:r>
              <a:rPr lang="tr-TR" dirty="0" smtClean="0"/>
              <a:t>denetler.</a:t>
            </a:r>
          </a:p>
          <a:p>
            <a:pPr marL="0" indent="0">
              <a:buNone/>
            </a:pPr>
            <a:r>
              <a:rPr lang="tr-TR" dirty="0" smtClean="0"/>
              <a:t>-</a:t>
            </a:r>
            <a:r>
              <a:rPr lang="tr-TR" dirty="0"/>
              <a:t>A</a:t>
            </a:r>
            <a:r>
              <a:rPr lang="tr-TR" dirty="0" smtClean="0"/>
              <a:t>maçlı </a:t>
            </a:r>
            <a:r>
              <a:rPr lang="tr-TR" dirty="0"/>
              <a:t>bir </a:t>
            </a:r>
            <a:r>
              <a:rPr lang="tr-TR" dirty="0" smtClean="0"/>
              <a:t>eylemdir.</a:t>
            </a:r>
          </a:p>
          <a:p>
            <a:pPr marL="0" indent="0">
              <a:buNone/>
            </a:pPr>
            <a:r>
              <a:rPr lang="tr-TR" dirty="0" smtClean="0"/>
              <a:t>- Tasarım ve uygulamayı içerir.</a:t>
            </a:r>
            <a:endParaRPr lang="tr-TR" dirty="0"/>
          </a:p>
          <a:p>
            <a:pPr marL="0" indent="0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793416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1484785"/>
            <a:ext cx="8229600" cy="4641379"/>
          </a:xfrm>
        </p:spPr>
        <p:txBody>
          <a:bodyPr/>
          <a:lstStyle/>
          <a:p>
            <a:pPr marL="0" indent="0" algn="ctr">
              <a:buNone/>
            </a:pPr>
            <a:r>
              <a:rPr lang="tr-TR" b="1" u="sng" dirty="0" smtClean="0"/>
              <a:t>Emek Süreci </a:t>
            </a:r>
            <a:r>
              <a:rPr lang="tr-TR" b="1" u="sng" dirty="0"/>
              <a:t>N</a:t>
            </a:r>
            <a:r>
              <a:rPr lang="tr-TR" b="1" u="sng" dirty="0" smtClean="0"/>
              <a:t>eleri </a:t>
            </a:r>
            <a:r>
              <a:rPr lang="tr-TR" b="1" u="sng" dirty="0"/>
              <a:t>İ</a:t>
            </a:r>
            <a:r>
              <a:rPr lang="tr-TR" b="1" u="sng" dirty="0" smtClean="0"/>
              <a:t>çerir?</a:t>
            </a:r>
          </a:p>
          <a:p>
            <a:pPr marL="0" indent="0">
              <a:buNone/>
            </a:pPr>
            <a:r>
              <a:rPr lang="tr-TR" dirty="0" smtClean="0"/>
              <a:t>-Emeğin nesnesi</a:t>
            </a:r>
          </a:p>
          <a:p>
            <a:pPr marL="0" indent="0">
              <a:buNone/>
            </a:pPr>
            <a:r>
              <a:rPr lang="tr-TR" dirty="0" smtClean="0"/>
              <a:t>-Emeğin aracı</a:t>
            </a:r>
          </a:p>
          <a:p>
            <a:pPr marL="0" indent="0">
              <a:buNone/>
            </a:pPr>
            <a:r>
              <a:rPr lang="tr-TR" dirty="0" smtClean="0"/>
              <a:t>-Emeğin kendisi (Emek gücü)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24092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Kapitalist Emek Süreci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1196753"/>
            <a:ext cx="8229600" cy="4929411"/>
          </a:xfrm>
        </p:spPr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-Emeğin nesnesi</a:t>
            </a:r>
          </a:p>
          <a:p>
            <a:pPr marL="0" indent="0">
              <a:buNone/>
            </a:pPr>
            <a:r>
              <a:rPr lang="tr-TR" dirty="0" smtClean="0"/>
              <a:t>-Emeğin aracı	       SERMAYE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-Emek gücü		EMEK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ağ Ayraç 3"/>
          <p:cNvSpPr/>
          <p:nvPr/>
        </p:nvSpPr>
        <p:spPr>
          <a:xfrm>
            <a:off x="4511824" y="1772816"/>
            <a:ext cx="792088" cy="1368152"/>
          </a:xfrm>
          <a:prstGeom prst="rightBrace">
            <a:avLst/>
          </a:prstGeom>
          <a:ln>
            <a:solidFill>
              <a:srgbClr val="FF0000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Sağ Ayraç 4"/>
          <p:cNvSpPr/>
          <p:nvPr/>
        </p:nvSpPr>
        <p:spPr>
          <a:xfrm>
            <a:off x="4115780" y="3356992"/>
            <a:ext cx="792088" cy="1081056"/>
          </a:xfrm>
          <a:prstGeom prst="rightBrace">
            <a:avLst/>
          </a:prstGeom>
          <a:ln>
            <a:solidFill>
              <a:srgbClr val="FF0000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9413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Emek Sürecinin Temel Kavramları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u="sng" dirty="0" smtClean="0"/>
              <a:t>Vasıf:</a:t>
            </a:r>
          </a:p>
          <a:p>
            <a:pPr marL="0" indent="0">
              <a:buNone/>
            </a:pPr>
            <a:r>
              <a:rPr lang="tr-TR" dirty="0" smtClean="0"/>
              <a:t>İşin gerektirdiği niteliklere ve işin bütüncül bilgisine sahip olma.</a:t>
            </a:r>
          </a:p>
          <a:p>
            <a:pPr marL="0" indent="0">
              <a:buNone/>
            </a:pPr>
            <a:r>
              <a:rPr lang="tr-TR" b="1" u="sng" dirty="0" smtClean="0"/>
              <a:t>Denetim: </a:t>
            </a:r>
          </a:p>
          <a:p>
            <a:pPr marL="0" indent="0">
              <a:buNone/>
            </a:pPr>
            <a:r>
              <a:rPr lang="tr-TR" dirty="0"/>
              <a:t>Ü</a:t>
            </a:r>
            <a:r>
              <a:rPr lang="tr-TR" dirty="0" smtClean="0"/>
              <a:t>retilen ürün, emek ve üretim süreci üzerinde söz sahibi olma.</a:t>
            </a:r>
          </a:p>
          <a:p>
            <a:pPr marL="0" indent="0">
              <a:buNone/>
            </a:pPr>
            <a:r>
              <a:rPr lang="tr-TR" b="1" u="sng" dirty="0" smtClean="0"/>
              <a:t>Teknoloji:</a:t>
            </a:r>
          </a:p>
          <a:p>
            <a:pPr marL="0" indent="0">
              <a:buNone/>
            </a:pPr>
            <a:r>
              <a:rPr lang="tr-TR" dirty="0" smtClean="0"/>
              <a:t>Hem vasfı hem de denetimi belirleyen, işin doğasını dönüştürebilen araçlar ve bunların bilgisi. </a:t>
            </a:r>
          </a:p>
        </p:txBody>
      </p:sp>
    </p:spTree>
    <p:extLst>
      <p:ext uri="{BB962C8B-B14F-4D97-AF65-F5344CB8AC3E}">
        <p14:creationId xmlns:p14="http://schemas.microsoft.com/office/powerpoint/2010/main" val="28201129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850106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Medya Emek Süreci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1196753"/>
            <a:ext cx="8229600" cy="4929411"/>
          </a:xfrm>
        </p:spPr>
        <p:txBody>
          <a:bodyPr/>
          <a:lstStyle/>
          <a:p>
            <a:pPr marL="0" indent="0">
              <a:buNone/>
            </a:pPr>
            <a:r>
              <a:rPr lang="tr-TR" b="1" dirty="0"/>
              <a:t>Emeğin nesnesi: </a:t>
            </a:r>
          </a:p>
          <a:p>
            <a:pPr marL="0" indent="0">
              <a:buNone/>
            </a:pPr>
            <a:r>
              <a:rPr lang="tr-TR" dirty="0"/>
              <a:t>Medya içeriği (haber, program, reklam, film vb. içerikler)</a:t>
            </a:r>
            <a:br>
              <a:rPr lang="tr-TR" dirty="0"/>
            </a:br>
            <a:endParaRPr lang="tr-TR" dirty="0"/>
          </a:p>
          <a:p>
            <a:pPr marL="0" indent="0">
              <a:buNone/>
            </a:pPr>
            <a:r>
              <a:rPr lang="tr-TR" b="1" dirty="0"/>
              <a:t>Emeğin aracı:</a:t>
            </a:r>
          </a:p>
          <a:p>
            <a:pPr marL="0" indent="0">
              <a:buNone/>
            </a:pPr>
            <a:r>
              <a:rPr lang="tr-TR" dirty="0"/>
              <a:t>Üretimde kullanılan her türlü teknik-teknolojik araç (bilgisayar, ofis malzemeleri, kamera, stüdyo vb.)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/>
              <a:t>Emek gücü: </a:t>
            </a:r>
          </a:p>
          <a:p>
            <a:pPr marL="0" indent="0">
              <a:buNone/>
            </a:pPr>
            <a:r>
              <a:rPr lang="tr-TR" dirty="0"/>
              <a:t>Sembolik emek / Gayrı maddi emek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84283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35560" y="1124744"/>
            <a:ext cx="8136904" cy="5400600"/>
          </a:xfrm>
        </p:spPr>
        <p:txBody>
          <a:bodyPr numCol="1">
            <a:normAutofit/>
          </a:bodyPr>
          <a:lstStyle/>
          <a:p>
            <a:pPr marL="0" indent="0">
              <a:buNone/>
            </a:pPr>
            <a:r>
              <a:rPr lang="tr-TR" dirty="0" smtClean="0"/>
              <a:t>-Vasıflı</a:t>
            </a:r>
          </a:p>
          <a:p>
            <a:pPr marL="0" indent="0">
              <a:buNone/>
            </a:pPr>
            <a:r>
              <a:rPr lang="tr-TR" dirty="0" smtClean="0"/>
              <a:t>-Eğitimli</a:t>
            </a:r>
          </a:p>
          <a:p>
            <a:pPr marL="0" indent="0">
              <a:buNone/>
            </a:pPr>
            <a:r>
              <a:rPr lang="tr-TR" dirty="0" smtClean="0"/>
              <a:t>-Üreticinin emeği ve ürünü üzerinde denetim sahibi olduğu</a:t>
            </a:r>
          </a:p>
          <a:p>
            <a:pPr marL="0" indent="0">
              <a:buNone/>
            </a:pPr>
            <a:r>
              <a:rPr lang="tr-TR" dirty="0" smtClean="0"/>
              <a:t>-</a:t>
            </a:r>
            <a:r>
              <a:rPr lang="tr-TR" dirty="0" err="1" smtClean="0"/>
              <a:t>Zanaatvari</a:t>
            </a:r>
            <a:r>
              <a:rPr lang="tr-TR" dirty="0" smtClean="0"/>
              <a:t> bir üretim</a:t>
            </a:r>
          </a:p>
          <a:p>
            <a:pPr marL="0" indent="0">
              <a:buNone/>
            </a:pPr>
            <a:r>
              <a:rPr lang="tr-TR" dirty="0" smtClean="0"/>
              <a:t>-Sermaye karşısında göreli özerklik</a:t>
            </a:r>
          </a:p>
          <a:p>
            <a:pPr marL="0" indent="0">
              <a:buNone/>
            </a:pPr>
            <a:r>
              <a:rPr lang="tr-TR" dirty="0" smtClean="0"/>
              <a:t>-Sembolik üretim</a:t>
            </a:r>
          </a:p>
          <a:p>
            <a:pPr marL="0" indent="0">
              <a:buNone/>
            </a:pPr>
            <a:r>
              <a:rPr lang="tr-TR" dirty="0" smtClean="0"/>
              <a:t>-Toplumsal duyarlılık ve sorumluluk sahibi</a:t>
            </a:r>
          </a:p>
          <a:p>
            <a:pPr marL="0" indent="0">
              <a:buNone/>
            </a:pPr>
            <a:r>
              <a:rPr lang="tr-TR" dirty="0" smtClean="0"/>
              <a:t>-Gerek emeği gerekse de toplumsal konumu/işlevi itibariyle değerli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922114"/>
          </a:xfrm>
        </p:spPr>
        <p:txBody>
          <a:bodyPr>
            <a:normAutofit/>
          </a:bodyPr>
          <a:lstStyle/>
          <a:p>
            <a:r>
              <a:rPr lang="tr-TR" dirty="0" smtClean="0"/>
              <a:t>Medya Emek Süreci: Dönüşüm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418140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81200" y="1484785"/>
            <a:ext cx="8229600" cy="4641379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-Şirketleşme ve ticarileşme (sermaye birikimi)</a:t>
            </a:r>
          </a:p>
          <a:p>
            <a:pPr marL="0" indent="0">
              <a:buNone/>
            </a:pPr>
            <a:r>
              <a:rPr lang="tr-TR" dirty="0" smtClean="0"/>
              <a:t>-</a:t>
            </a:r>
            <a:r>
              <a:rPr lang="tr-TR" dirty="0" err="1" smtClean="0"/>
              <a:t>Taylorizasyon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-Yeni üretim organizasyonu</a:t>
            </a:r>
          </a:p>
          <a:p>
            <a:pPr marL="0" indent="0">
              <a:buNone/>
            </a:pPr>
            <a:r>
              <a:rPr lang="tr-TR" dirty="0" smtClean="0"/>
              <a:t>- Uzmanlaşmış yönetim teknikleri</a:t>
            </a:r>
          </a:p>
          <a:p>
            <a:pPr marL="0" indent="0">
              <a:buNone/>
            </a:pPr>
            <a:r>
              <a:rPr lang="tr-TR" dirty="0" smtClean="0"/>
              <a:t>-Teknolojinin sıradanlaşması ve yoğunlaşması</a:t>
            </a:r>
          </a:p>
          <a:p>
            <a:pPr marL="0" indent="0">
              <a:buNone/>
            </a:pPr>
            <a:r>
              <a:rPr lang="tr-TR" dirty="0" smtClean="0"/>
              <a:t>-Eğitimin yaygınlaştırılması</a:t>
            </a:r>
          </a:p>
          <a:p>
            <a:pPr marL="0" indent="0">
              <a:buNone/>
            </a:pPr>
            <a:r>
              <a:rPr lang="tr-TR" dirty="0" smtClean="0"/>
              <a:t>-Toplumsal ve mesleki sorumluluğun/bağımsızlığın yitimi</a:t>
            </a:r>
            <a:endParaRPr lang="tr-TR" dirty="0"/>
          </a:p>
        </p:txBody>
      </p:sp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</p:spPr>
        <p:txBody>
          <a:bodyPr/>
          <a:lstStyle/>
          <a:p>
            <a:r>
              <a:rPr lang="tr-TR" dirty="0" smtClean="0"/>
              <a:t>Medya Emek Süreci: Dönüşüm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69066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538</Words>
  <Application>Microsoft Office PowerPoint</Application>
  <PresentationFormat>Geniş ekran</PresentationFormat>
  <Paragraphs>107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Teması</vt:lpstr>
      <vt:lpstr>MEDYADA EMEK SÜREÇLERİ</vt:lpstr>
      <vt:lpstr>Emek Süreci</vt:lpstr>
      <vt:lpstr>PowerPoint Sunusu</vt:lpstr>
      <vt:lpstr>PowerPoint Sunusu</vt:lpstr>
      <vt:lpstr>Kapitalist Emek Süreci</vt:lpstr>
      <vt:lpstr>Emek Sürecinin Temel Kavramları</vt:lpstr>
      <vt:lpstr>Medya Emek Süreci</vt:lpstr>
      <vt:lpstr>Medya Emek Süreci: Dönüşüm</vt:lpstr>
      <vt:lpstr>Medya Emek Süreci: Dönüşüm</vt:lpstr>
      <vt:lpstr>Medya Emek Süreci: Vasıf</vt:lpstr>
      <vt:lpstr>Medya Emek Süreci: Vasıf</vt:lpstr>
      <vt:lpstr>Medya Emek Süreci: Denetim</vt:lpstr>
      <vt:lpstr>Medya Emek Süreci: Denetim</vt:lpstr>
      <vt:lpstr>Medya Emek Süreci: Teknoloji</vt:lpstr>
      <vt:lpstr>Medya Emek Süreci: Teknoloji</vt:lpstr>
      <vt:lpstr>Medya Emek Süreci: Çıktılar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MEDYADA EMEK SÜREÇLERİ</dc:title>
  <dc:creator>Windows Kullanıcısı</dc:creator>
  <cp:lastModifiedBy>Windows Kullanıcısı</cp:lastModifiedBy>
  <cp:revision>1</cp:revision>
  <dcterms:created xsi:type="dcterms:W3CDTF">2020-02-12T14:12:07Z</dcterms:created>
  <dcterms:modified xsi:type="dcterms:W3CDTF">2020-02-12T14:12:39Z</dcterms:modified>
</cp:coreProperties>
</file>