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1" r:id="rId4"/>
    <p:sldId id="258" r:id="rId5"/>
    <p:sldId id="262" r:id="rId6"/>
    <p:sldId id="259" r:id="rId7"/>
    <p:sldId id="260"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7" d="100"/>
          <a:sy n="87" d="100"/>
        </p:scale>
        <p:origin x="66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en-US"/>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a:p>
        </p:txBody>
      </p:sp>
      <p:sp>
        <p:nvSpPr>
          <p:cNvPr id="4" name="Veri Yer Tutucusu 3"/>
          <p:cNvSpPr>
            <a:spLocks noGrp="1"/>
          </p:cNvSpPr>
          <p:nvPr>
            <p:ph type="dt" sz="half" idx="10"/>
          </p:nvPr>
        </p:nvSpPr>
        <p:spPr/>
        <p:txBody>
          <a:bodyPr/>
          <a:lstStyle/>
          <a:p>
            <a:fld id="{8DCF5796-910E-46A4-B428-91002A407D1E}" type="datetimeFigureOut">
              <a:rPr lang="en-US" smtClean="0"/>
              <a:t>2/20/2018</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7113D44D-8380-4354-89B2-4CCDE8C364F6}" type="slidenum">
              <a:rPr lang="en-US" smtClean="0"/>
              <a:t>‹#›</a:t>
            </a:fld>
            <a:endParaRPr lang="en-US"/>
          </a:p>
        </p:txBody>
      </p:sp>
    </p:spTree>
    <p:extLst>
      <p:ext uri="{BB962C8B-B14F-4D97-AF65-F5344CB8AC3E}">
        <p14:creationId xmlns:p14="http://schemas.microsoft.com/office/powerpoint/2010/main" val="39107332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8DCF5796-910E-46A4-B428-91002A407D1E}" type="datetimeFigureOut">
              <a:rPr lang="en-US" smtClean="0"/>
              <a:t>2/20/2018</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7113D44D-8380-4354-89B2-4CCDE8C364F6}" type="slidenum">
              <a:rPr lang="en-US" smtClean="0"/>
              <a:t>‹#›</a:t>
            </a:fld>
            <a:endParaRPr lang="en-US"/>
          </a:p>
        </p:txBody>
      </p:sp>
    </p:spTree>
    <p:extLst>
      <p:ext uri="{BB962C8B-B14F-4D97-AF65-F5344CB8AC3E}">
        <p14:creationId xmlns:p14="http://schemas.microsoft.com/office/powerpoint/2010/main" val="10014111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en-US"/>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8DCF5796-910E-46A4-B428-91002A407D1E}" type="datetimeFigureOut">
              <a:rPr lang="en-US" smtClean="0"/>
              <a:t>2/20/2018</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7113D44D-8380-4354-89B2-4CCDE8C364F6}" type="slidenum">
              <a:rPr lang="en-US" smtClean="0"/>
              <a:t>‹#›</a:t>
            </a:fld>
            <a:endParaRPr lang="en-US"/>
          </a:p>
        </p:txBody>
      </p:sp>
    </p:spTree>
    <p:extLst>
      <p:ext uri="{BB962C8B-B14F-4D97-AF65-F5344CB8AC3E}">
        <p14:creationId xmlns:p14="http://schemas.microsoft.com/office/powerpoint/2010/main" val="35962615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8DCF5796-910E-46A4-B428-91002A407D1E}" type="datetimeFigureOut">
              <a:rPr lang="en-US" smtClean="0"/>
              <a:t>2/20/2018</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7113D44D-8380-4354-89B2-4CCDE8C364F6}" type="slidenum">
              <a:rPr lang="en-US" smtClean="0"/>
              <a:t>‹#›</a:t>
            </a:fld>
            <a:endParaRPr lang="en-US"/>
          </a:p>
        </p:txBody>
      </p:sp>
    </p:spTree>
    <p:extLst>
      <p:ext uri="{BB962C8B-B14F-4D97-AF65-F5344CB8AC3E}">
        <p14:creationId xmlns:p14="http://schemas.microsoft.com/office/powerpoint/2010/main" val="40473170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en-US"/>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8DCF5796-910E-46A4-B428-91002A407D1E}" type="datetimeFigureOut">
              <a:rPr lang="en-US" smtClean="0"/>
              <a:t>2/20/2018</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7113D44D-8380-4354-89B2-4CCDE8C364F6}" type="slidenum">
              <a:rPr lang="en-US" smtClean="0"/>
              <a:t>‹#›</a:t>
            </a:fld>
            <a:endParaRPr lang="en-US"/>
          </a:p>
        </p:txBody>
      </p:sp>
    </p:spTree>
    <p:extLst>
      <p:ext uri="{BB962C8B-B14F-4D97-AF65-F5344CB8AC3E}">
        <p14:creationId xmlns:p14="http://schemas.microsoft.com/office/powerpoint/2010/main" val="28559432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Veri Yer Tutucusu 4"/>
          <p:cNvSpPr>
            <a:spLocks noGrp="1"/>
          </p:cNvSpPr>
          <p:nvPr>
            <p:ph type="dt" sz="half" idx="10"/>
          </p:nvPr>
        </p:nvSpPr>
        <p:spPr/>
        <p:txBody>
          <a:bodyPr/>
          <a:lstStyle/>
          <a:p>
            <a:fld id="{8DCF5796-910E-46A4-B428-91002A407D1E}" type="datetimeFigureOut">
              <a:rPr lang="en-US" smtClean="0"/>
              <a:t>2/20/2018</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7113D44D-8380-4354-89B2-4CCDE8C364F6}" type="slidenum">
              <a:rPr lang="en-US" smtClean="0"/>
              <a:t>‹#›</a:t>
            </a:fld>
            <a:endParaRPr lang="en-US"/>
          </a:p>
        </p:txBody>
      </p:sp>
    </p:spTree>
    <p:extLst>
      <p:ext uri="{BB962C8B-B14F-4D97-AF65-F5344CB8AC3E}">
        <p14:creationId xmlns:p14="http://schemas.microsoft.com/office/powerpoint/2010/main" val="34582857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en-US"/>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Veri Yer Tutucusu 6"/>
          <p:cNvSpPr>
            <a:spLocks noGrp="1"/>
          </p:cNvSpPr>
          <p:nvPr>
            <p:ph type="dt" sz="half" idx="10"/>
          </p:nvPr>
        </p:nvSpPr>
        <p:spPr/>
        <p:txBody>
          <a:bodyPr/>
          <a:lstStyle/>
          <a:p>
            <a:fld id="{8DCF5796-910E-46A4-B428-91002A407D1E}" type="datetimeFigureOut">
              <a:rPr lang="en-US" smtClean="0"/>
              <a:t>2/20/2018</a:t>
            </a:fld>
            <a:endParaRPr lang="en-US"/>
          </a:p>
        </p:txBody>
      </p:sp>
      <p:sp>
        <p:nvSpPr>
          <p:cNvPr id="8" name="Altbilgi Yer Tutucusu 7"/>
          <p:cNvSpPr>
            <a:spLocks noGrp="1"/>
          </p:cNvSpPr>
          <p:nvPr>
            <p:ph type="ftr" sz="quarter" idx="11"/>
          </p:nvPr>
        </p:nvSpPr>
        <p:spPr/>
        <p:txBody>
          <a:bodyPr/>
          <a:lstStyle/>
          <a:p>
            <a:endParaRPr lang="en-US"/>
          </a:p>
        </p:txBody>
      </p:sp>
      <p:sp>
        <p:nvSpPr>
          <p:cNvPr id="9" name="Slayt Numarası Yer Tutucusu 8"/>
          <p:cNvSpPr>
            <a:spLocks noGrp="1"/>
          </p:cNvSpPr>
          <p:nvPr>
            <p:ph type="sldNum" sz="quarter" idx="12"/>
          </p:nvPr>
        </p:nvSpPr>
        <p:spPr/>
        <p:txBody>
          <a:bodyPr/>
          <a:lstStyle/>
          <a:p>
            <a:fld id="{7113D44D-8380-4354-89B2-4CCDE8C364F6}" type="slidenum">
              <a:rPr lang="en-US" smtClean="0"/>
              <a:t>‹#›</a:t>
            </a:fld>
            <a:endParaRPr lang="en-US"/>
          </a:p>
        </p:txBody>
      </p:sp>
    </p:spTree>
    <p:extLst>
      <p:ext uri="{BB962C8B-B14F-4D97-AF65-F5344CB8AC3E}">
        <p14:creationId xmlns:p14="http://schemas.microsoft.com/office/powerpoint/2010/main" val="2443313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Veri Yer Tutucusu 2"/>
          <p:cNvSpPr>
            <a:spLocks noGrp="1"/>
          </p:cNvSpPr>
          <p:nvPr>
            <p:ph type="dt" sz="half" idx="10"/>
          </p:nvPr>
        </p:nvSpPr>
        <p:spPr/>
        <p:txBody>
          <a:bodyPr/>
          <a:lstStyle/>
          <a:p>
            <a:fld id="{8DCF5796-910E-46A4-B428-91002A407D1E}" type="datetimeFigureOut">
              <a:rPr lang="en-US" smtClean="0"/>
              <a:t>2/20/2018</a:t>
            </a:fld>
            <a:endParaRPr lang="en-US"/>
          </a:p>
        </p:txBody>
      </p:sp>
      <p:sp>
        <p:nvSpPr>
          <p:cNvPr id="4" name="Altbilgi Yer Tutucusu 3"/>
          <p:cNvSpPr>
            <a:spLocks noGrp="1"/>
          </p:cNvSpPr>
          <p:nvPr>
            <p:ph type="ftr" sz="quarter" idx="11"/>
          </p:nvPr>
        </p:nvSpPr>
        <p:spPr/>
        <p:txBody>
          <a:bodyPr/>
          <a:lstStyle/>
          <a:p>
            <a:endParaRPr lang="en-US"/>
          </a:p>
        </p:txBody>
      </p:sp>
      <p:sp>
        <p:nvSpPr>
          <p:cNvPr id="5" name="Slayt Numarası Yer Tutucusu 4"/>
          <p:cNvSpPr>
            <a:spLocks noGrp="1"/>
          </p:cNvSpPr>
          <p:nvPr>
            <p:ph type="sldNum" sz="quarter" idx="12"/>
          </p:nvPr>
        </p:nvSpPr>
        <p:spPr/>
        <p:txBody>
          <a:bodyPr/>
          <a:lstStyle/>
          <a:p>
            <a:fld id="{7113D44D-8380-4354-89B2-4CCDE8C364F6}" type="slidenum">
              <a:rPr lang="en-US" smtClean="0"/>
              <a:t>‹#›</a:t>
            </a:fld>
            <a:endParaRPr lang="en-US"/>
          </a:p>
        </p:txBody>
      </p:sp>
    </p:spTree>
    <p:extLst>
      <p:ext uri="{BB962C8B-B14F-4D97-AF65-F5344CB8AC3E}">
        <p14:creationId xmlns:p14="http://schemas.microsoft.com/office/powerpoint/2010/main" val="23081530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8DCF5796-910E-46A4-B428-91002A407D1E}" type="datetimeFigureOut">
              <a:rPr lang="en-US" smtClean="0"/>
              <a:t>2/20/2018</a:t>
            </a:fld>
            <a:endParaRPr lang="en-US"/>
          </a:p>
        </p:txBody>
      </p:sp>
      <p:sp>
        <p:nvSpPr>
          <p:cNvPr id="3" name="Altbilgi Yer Tutucusu 2"/>
          <p:cNvSpPr>
            <a:spLocks noGrp="1"/>
          </p:cNvSpPr>
          <p:nvPr>
            <p:ph type="ftr" sz="quarter" idx="11"/>
          </p:nvPr>
        </p:nvSpPr>
        <p:spPr/>
        <p:txBody>
          <a:bodyPr/>
          <a:lstStyle/>
          <a:p>
            <a:endParaRPr lang="en-US"/>
          </a:p>
        </p:txBody>
      </p:sp>
      <p:sp>
        <p:nvSpPr>
          <p:cNvPr id="4" name="Slayt Numarası Yer Tutucusu 3"/>
          <p:cNvSpPr>
            <a:spLocks noGrp="1"/>
          </p:cNvSpPr>
          <p:nvPr>
            <p:ph type="sldNum" sz="quarter" idx="12"/>
          </p:nvPr>
        </p:nvSpPr>
        <p:spPr/>
        <p:txBody>
          <a:bodyPr/>
          <a:lstStyle/>
          <a:p>
            <a:fld id="{7113D44D-8380-4354-89B2-4CCDE8C364F6}" type="slidenum">
              <a:rPr lang="en-US" smtClean="0"/>
              <a:t>‹#›</a:t>
            </a:fld>
            <a:endParaRPr lang="en-US"/>
          </a:p>
        </p:txBody>
      </p:sp>
    </p:spTree>
    <p:extLst>
      <p:ext uri="{BB962C8B-B14F-4D97-AF65-F5344CB8AC3E}">
        <p14:creationId xmlns:p14="http://schemas.microsoft.com/office/powerpoint/2010/main" val="8663476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8DCF5796-910E-46A4-B428-91002A407D1E}" type="datetimeFigureOut">
              <a:rPr lang="en-US" smtClean="0"/>
              <a:t>2/20/2018</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7113D44D-8380-4354-89B2-4CCDE8C364F6}" type="slidenum">
              <a:rPr lang="en-US" smtClean="0"/>
              <a:t>‹#›</a:t>
            </a:fld>
            <a:endParaRPr lang="en-US"/>
          </a:p>
        </p:txBody>
      </p:sp>
    </p:spTree>
    <p:extLst>
      <p:ext uri="{BB962C8B-B14F-4D97-AF65-F5344CB8AC3E}">
        <p14:creationId xmlns:p14="http://schemas.microsoft.com/office/powerpoint/2010/main" val="12287695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8DCF5796-910E-46A4-B428-91002A407D1E}" type="datetimeFigureOut">
              <a:rPr lang="en-US" smtClean="0"/>
              <a:t>2/20/2018</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7113D44D-8380-4354-89B2-4CCDE8C364F6}" type="slidenum">
              <a:rPr lang="en-US" smtClean="0"/>
              <a:t>‹#›</a:t>
            </a:fld>
            <a:endParaRPr lang="en-US"/>
          </a:p>
        </p:txBody>
      </p:sp>
    </p:spTree>
    <p:extLst>
      <p:ext uri="{BB962C8B-B14F-4D97-AF65-F5344CB8AC3E}">
        <p14:creationId xmlns:p14="http://schemas.microsoft.com/office/powerpoint/2010/main" val="14613834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en-US"/>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DCF5796-910E-46A4-B428-91002A407D1E}" type="datetimeFigureOut">
              <a:rPr lang="en-US" smtClean="0"/>
              <a:t>2/20/2018</a:t>
            </a:fld>
            <a:endParaRPr lang="en-US"/>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113D44D-8380-4354-89B2-4CCDE8C364F6}" type="slidenum">
              <a:rPr lang="en-US" smtClean="0"/>
              <a:t>‹#›</a:t>
            </a:fld>
            <a:endParaRPr lang="en-US"/>
          </a:p>
        </p:txBody>
      </p:sp>
    </p:spTree>
    <p:extLst>
      <p:ext uri="{BB962C8B-B14F-4D97-AF65-F5344CB8AC3E}">
        <p14:creationId xmlns:p14="http://schemas.microsoft.com/office/powerpoint/2010/main" val="41559716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Unvan 1"/>
          <p:cNvSpPr>
            <a:spLocks noGrp="1"/>
          </p:cNvSpPr>
          <p:nvPr>
            <p:ph type="title"/>
          </p:nvPr>
        </p:nvSpPr>
        <p:spPr>
          <a:xfrm>
            <a:off x="1911927" y="624110"/>
            <a:ext cx="9592685" cy="1280890"/>
          </a:xfrm>
        </p:spPr>
        <p:txBody>
          <a:bodyPr/>
          <a:lstStyle/>
          <a:p>
            <a:r>
              <a:rPr lang="tr-TR" altLang="tr-TR" dirty="0" smtClean="0">
                <a:solidFill>
                  <a:srgbClr val="00B0F0"/>
                </a:solidFill>
              </a:rPr>
              <a:t>Ten </a:t>
            </a:r>
            <a:r>
              <a:rPr lang="tr-TR" altLang="tr-TR" dirty="0" err="1" smtClean="0">
                <a:solidFill>
                  <a:srgbClr val="00B0F0"/>
                </a:solidFill>
              </a:rPr>
              <a:t>Commandments</a:t>
            </a:r>
            <a:endParaRPr lang="tr-TR" altLang="tr-TR" dirty="0" smtClean="0">
              <a:solidFill>
                <a:srgbClr val="00B0F0"/>
              </a:solidFill>
            </a:endParaRPr>
          </a:p>
        </p:txBody>
      </p:sp>
      <p:graphicFrame>
        <p:nvGraphicFramePr>
          <p:cNvPr id="4" name="İçerik Yer Tutucusu 3"/>
          <p:cNvGraphicFramePr>
            <a:graphicFrameLocks noGrp="1"/>
          </p:cNvGraphicFramePr>
          <p:nvPr>
            <p:ph idx="1"/>
            <p:extLst/>
          </p:nvPr>
        </p:nvGraphicFramePr>
        <p:xfrm>
          <a:off x="2220686" y="1555668"/>
          <a:ext cx="7404327" cy="4943557"/>
        </p:xfrm>
        <a:graphic>
          <a:graphicData uri="http://schemas.openxmlformats.org/drawingml/2006/table">
            <a:tbl>
              <a:tblPr/>
              <a:tblGrid>
                <a:gridCol w="7404327">
                  <a:extLst>
                    <a:ext uri="{9D8B030D-6E8A-4147-A177-3AD203B41FA5}">
                      <a16:colId xmlns:a16="http://schemas.microsoft.com/office/drawing/2014/main" xmlns="" val="2031384157"/>
                    </a:ext>
                  </a:extLst>
                </a:gridCol>
              </a:tblGrid>
              <a:tr h="291401">
                <a:tc>
                  <a:txBody>
                    <a:bodyPr/>
                    <a:lstStyle/>
                    <a:p>
                      <a:r>
                        <a:rPr lang="en-US" sz="1600" b="1" dirty="0"/>
                        <a:t>I am the Lord your God</a:t>
                      </a:r>
                    </a:p>
                  </a:txBody>
                  <a:tcPr marL="30481" marR="30481" marT="15243" marB="15243" anchor="ctr">
                    <a:lnL>
                      <a:noFill/>
                    </a:lnL>
                    <a:lnR>
                      <a:noFill/>
                    </a:lnR>
                    <a:lnT>
                      <a:noFill/>
                    </a:lnT>
                    <a:lnB>
                      <a:noFill/>
                    </a:lnB>
                  </a:tcPr>
                </a:tc>
                <a:extLst>
                  <a:ext uri="{0D108BD9-81ED-4DB2-BD59-A6C34878D82A}">
                    <a16:rowId xmlns:a16="http://schemas.microsoft.com/office/drawing/2014/main" xmlns="" val="1090181691"/>
                  </a:ext>
                </a:extLst>
              </a:tr>
              <a:tr h="464049">
                <a:tc>
                  <a:txBody>
                    <a:bodyPr/>
                    <a:lstStyle/>
                    <a:p>
                      <a:r>
                        <a:rPr lang="en-US" sz="1600" b="1"/>
                        <a:t>You shall have no other gods before me</a:t>
                      </a:r>
                    </a:p>
                  </a:txBody>
                  <a:tcPr marL="30481" marR="30481" marT="15243" marB="15243" anchor="ctr">
                    <a:lnL>
                      <a:noFill/>
                    </a:lnL>
                    <a:lnR>
                      <a:noFill/>
                    </a:lnR>
                    <a:lnT>
                      <a:noFill/>
                    </a:lnT>
                    <a:lnB>
                      <a:noFill/>
                    </a:lnB>
                  </a:tcPr>
                </a:tc>
                <a:extLst>
                  <a:ext uri="{0D108BD9-81ED-4DB2-BD59-A6C34878D82A}">
                    <a16:rowId xmlns:a16="http://schemas.microsoft.com/office/drawing/2014/main" xmlns="" val="2181433192"/>
                  </a:ext>
                </a:extLst>
              </a:tr>
              <a:tr h="464049">
                <a:tc>
                  <a:txBody>
                    <a:bodyPr/>
                    <a:lstStyle/>
                    <a:p>
                      <a:r>
                        <a:rPr lang="en-US" sz="1600" b="1"/>
                        <a:t>You shall not make for yourself an idol</a:t>
                      </a:r>
                    </a:p>
                  </a:txBody>
                  <a:tcPr marL="30481" marR="30481" marT="15243" marB="15243" anchor="ctr">
                    <a:lnL>
                      <a:noFill/>
                    </a:lnL>
                    <a:lnR>
                      <a:noFill/>
                    </a:lnR>
                    <a:lnT>
                      <a:noFill/>
                    </a:lnT>
                    <a:lnB>
                      <a:noFill/>
                    </a:lnB>
                  </a:tcPr>
                </a:tc>
                <a:extLst>
                  <a:ext uri="{0D108BD9-81ED-4DB2-BD59-A6C34878D82A}">
                    <a16:rowId xmlns:a16="http://schemas.microsoft.com/office/drawing/2014/main" xmlns="" val="4292053517"/>
                  </a:ext>
                </a:extLst>
              </a:tr>
              <a:tr h="464049">
                <a:tc>
                  <a:txBody>
                    <a:bodyPr/>
                    <a:lstStyle/>
                    <a:p>
                      <a:r>
                        <a:rPr lang="en-US" sz="1600" b="1" dirty="0"/>
                        <a:t>Do not take the name of the Lord in vain</a:t>
                      </a:r>
                    </a:p>
                  </a:txBody>
                  <a:tcPr marL="30481" marR="30481" marT="15243" marB="15243" anchor="ctr">
                    <a:lnL>
                      <a:noFill/>
                    </a:lnL>
                    <a:lnR>
                      <a:noFill/>
                    </a:lnR>
                    <a:lnT>
                      <a:noFill/>
                    </a:lnT>
                    <a:lnB>
                      <a:noFill/>
                    </a:lnB>
                  </a:tcPr>
                </a:tc>
                <a:extLst>
                  <a:ext uri="{0D108BD9-81ED-4DB2-BD59-A6C34878D82A}">
                    <a16:rowId xmlns:a16="http://schemas.microsoft.com/office/drawing/2014/main" xmlns="" val="3444810692"/>
                  </a:ext>
                </a:extLst>
              </a:tr>
              <a:tr h="356960">
                <a:tc>
                  <a:txBody>
                    <a:bodyPr/>
                    <a:lstStyle/>
                    <a:p>
                      <a:r>
                        <a:rPr lang="en-US" sz="1600" b="1"/>
                        <a:t>Remember the Sabbath and keep it holy</a:t>
                      </a:r>
                    </a:p>
                  </a:txBody>
                  <a:tcPr marL="30481" marR="30481" marT="15243" marB="15243" anchor="ctr">
                    <a:lnL>
                      <a:noFill/>
                    </a:lnL>
                    <a:lnR>
                      <a:noFill/>
                    </a:lnR>
                    <a:lnT>
                      <a:noFill/>
                    </a:lnT>
                    <a:lnB>
                      <a:noFill/>
                    </a:lnB>
                  </a:tcPr>
                </a:tc>
                <a:extLst>
                  <a:ext uri="{0D108BD9-81ED-4DB2-BD59-A6C34878D82A}">
                    <a16:rowId xmlns:a16="http://schemas.microsoft.com/office/drawing/2014/main" xmlns="" val="527965816"/>
                  </a:ext>
                </a:extLst>
              </a:tr>
              <a:tr h="356960">
                <a:tc>
                  <a:txBody>
                    <a:bodyPr/>
                    <a:lstStyle/>
                    <a:p>
                      <a:r>
                        <a:rPr lang="en-US" sz="1600" b="1"/>
                        <a:t>Honor your father and mother</a:t>
                      </a:r>
                    </a:p>
                  </a:txBody>
                  <a:tcPr marL="30481" marR="30481" marT="15243" marB="15243" anchor="ctr">
                    <a:lnL>
                      <a:noFill/>
                    </a:lnL>
                    <a:lnR>
                      <a:noFill/>
                    </a:lnR>
                    <a:lnT>
                      <a:noFill/>
                    </a:lnT>
                    <a:lnB>
                      <a:noFill/>
                    </a:lnB>
                  </a:tcPr>
                </a:tc>
                <a:extLst>
                  <a:ext uri="{0D108BD9-81ED-4DB2-BD59-A6C34878D82A}">
                    <a16:rowId xmlns:a16="http://schemas.microsoft.com/office/drawing/2014/main" xmlns="" val="2673036805"/>
                  </a:ext>
                </a:extLst>
              </a:tr>
              <a:tr h="291401">
                <a:tc>
                  <a:txBody>
                    <a:bodyPr/>
                    <a:lstStyle/>
                    <a:p>
                      <a:r>
                        <a:rPr lang="tr-TR" sz="1600" b="1"/>
                        <a:t>You shall not kill/murder†</a:t>
                      </a:r>
                    </a:p>
                  </a:txBody>
                  <a:tcPr marL="30481" marR="30481" marT="15243" marB="15243" anchor="ctr">
                    <a:lnL>
                      <a:noFill/>
                    </a:lnL>
                    <a:lnR>
                      <a:noFill/>
                    </a:lnR>
                    <a:lnT>
                      <a:noFill/>
                    </a:lnT>
                    <a:lnB>
                      <a:noFill/>
                    </a:lnB>
                  </a:tcPr>
                </a:tc>
                <a:extLst>
                  <a:ext uri="{0D108BD9-81ED-4DB2-BD59-A6C34878D82A}">
                    <a16:rowId xmlns:a16="http://schemas.microsoft.com/office/drawing/2014/main" xmlns="" val="2591681097"/>
                  </a:ext>
                </a:extLst>
              </a:tr>
              <a:tr h="356960">
                <a:tc>
                  <a:txBody>
                    <a:bodyPr/>
                    <a:lstStyle/>
                    <a:p>
                      <a:r>
                        <a:rPr lang="en-US" sz="1600" b="1"/>
                        <a:t>You shall not commit adultery</a:t>
                      </a:r>
                    </a:p>
                  </a:txBody>
                  <a:tcPr marL="30481" marR="30481" marT="15243" marB="15243" anchor="ctr">
                    <a:lnL>
                      <a:noFill/>
                    </a:lnL>
                    <a:lnR>
                      <a:noFill/>
                    </a:lnR>
                    <a:lnT>
                      <a:noFill/>
                    </a:lnT>
                    <a:lnB>
                      <a:noFill/>
                    </a:lnB>
                  </a:tcPr>
                </a:tc>
                <a:extLst>
                  <a:ext uri="{0D108BD9-81ED-4DB2-BD59-A6C34878D82A}">
                    <a16:rowId xmlns:a16="http://schemas.microsoft.com/office/drawing/2014/main" xmlns="" val="280999600"/>
                  </a:ext>
                </a:extLst>
              </a:tr>
              <a:tr h="291401">
                <a:tc>
                  <a:txBody>
                    <a:bodyPr/>
                    <a:lstStyle/>
                    <a:p>
                      <a:r>
                        <a:rPr lang="tr-TR" sz="1600" b="1"/>
                        <a:t>You shall not steal††</a:t>
                      </a:r>
                    </a:p>
                  </a:txBody>
                  <a:tcPr marL="30481" marR="30481" marT="15243" marB="15243" anchor="ctr">
                    <a:lnL>
                      <a:noFill/>
                    </a:lnL>
                    <a:lnR>
                      <a:noFill/>
                    </a:lnR>
                    <a:lnT>
                      <a:noFill/>
                    </a:lnT>
                    <a:lnB>
                      <a:noFill/>
                    </a:lnB>
                  </a:tcPr>
                </a:tc>
                <a:extLst>
                  <a:ext uri="{0D108BD9-81ED-4DB2-BD59-A6C34878D82A}">
                    <a16:rowId xmlns:a16="http://schemas.microsoft.com/office/drawing/2014/main" xmlns="" val="440347019"/>
                  </a:ext>
                </a:extLst>
              </a:tr>
              <a:tr h="571139">
                <a:tc>
                  <a:txBody>
                    <a:bodyPr/>
                    <a:lstStyle/>
                    <a:p>
                      <a:r>
                        <a:rPr lang="en-US" sz="1600" b="1" dirty="0"/>
                        <a:t>You shall not bear false witness against your neighbor</a:t>
                      </a:r>
                    </a:p>
                  </a:txBody>
                  <a:tcPr marL="30481" marR="30481" marT="15243" marB="15243" anchor="ctr">
                    <a:lnL>
                      <a:noFill/>
                    </a:lnL>
                    <a:lnR>
                      <a:noFill/>
                    </a:lnR>
                    <a:lnT>
                      <a:noFill/>
                    </a:lnT>
                    <a:lnB>
                      <a:noFill/>
                    </a:lnB>
                  </a:tcPr>
                </a:tc>
                <a:extLst>
                  <a:ext uri="{0D108BD9-81ED-4DB2-BD59-A6C34878D82A}">
                    <a16:rowId xmlns:a16="http://schemas.microsoft.com/office/drawing/2014/main" xmlns="" val="1302000253"/>
                  </a:ext>
                </a:extLst>
              </a:tr>
              <a:tr h="464049">
                <a:tc>
                  <a:txBody>
                    <a:bodyPr/>
                    <a:lstStyle/>
                    <a:p>
                      <a:r>
                        <a:rPr lang="en-US" sz="1600" b="1"/>
                        <a:t>You shall not covet‡ your neighbor's wife</a:t>
                      </a:r>
                    </a:p>
                  </a:txBody>
                  <a:tcPr marL="30481" marR="30481" marT="15243" marB="15243" anchor="ctr">
                    <a:lnL>
                      <a:noFill/>
                    </a:lnL>
                    <a:lnR>
                      <a:noFill/>
                    </a:lnR>
                    <a:lnT>
                      <a:noFill/>
                    </a:lnT>
                    <a:lnB>
                      <a:noFill/>
                    </a:lnB>
                  </a:tcPr>
                </a:tc>
                <a:extLst>
                  <a:ext uri="{0D108BD9-81ED-4DB2-BD59-A6C34878D82A}">
                    <a16:rowId xmlns:a16="http://schemas.microsoft.com/office/drawing/2014/main" xmlns="" val="2726938735"/>
                  </a:ext>
                </a:extLst>
              </a:tr>
              <a:tr h="571139">
                <a:tc>
                  <a:txBody>
                    <a:bodyPr/>
                    <a:lstStyle/>
                    <a:p>
                      <a:r>
                        <a:rPr lang="en-US" sz="1600" b="1" dirty="0"/>
                        <a:t>You shall not covet‡ anything that belongs to your neighbor</a:t>
                      </a:r>
                    </a:p>
                  </a:txBody>
                  <a:tcPr marL="30481" marR="30481" marT="15243" marB="15243" anchor="ctr">
                    <a:lnL>
                      <a:noFill/>
                    </a:lnL>
                    <a:lnR>
                      <a:noFill/>
                    </a:lnR>
                    <a:lnT>
                      <a:noFill/>
                    </a:lnT>
                    <a:lnB>
                      <a:noFill/>
                    </a:lnB>
                  </a:tcPr>
                </a:tc>
                <a:extLst>
                  <a:ext uri="{0D108BD9-81ED-4DB2-BD59-A6C34878D82A}">
                    <a16:rowId xmlns:a16="http://schemas.microsoft.com/office/drawing/2014/main" xmlns="" val="160165695"/>
                  </a:ext>
                </a:extLst>
              </a:tr>
            </a:tbl>
          </a:graphicData>
        </a:graphic>
      </p:graphicFrame>
    </p:spTree>
    <p:extLst>
      <p:ext uri="{BB962C8B-B14F-4D97-AF65-F5344CB8AC3E}">
        <p14:creationId xmlns:p14="http://schemas.microsoft.com/office/powerpoint/2010/main" val="250779900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Unvan 1"/>
          <p:cNvSpPr>
            <a:spLocks noGrp="1"/>
          </p:cNvSpPr>
          <p:nvPr>
            <p:ph type="title"/>
          </p:nvPr>
        </p:nvSpPr>
        <p:spPr/>
        <p:txBody>
          <a:bodyPr/>
          <a:lstStyle/>
          <a:p>
            <a:r>
              <a:rPr lang="tr-TR" altLang="tr-TR" dirty="0" err="1" smtClean="0"/>
              <a:t>Chosness</a:t>
            </a:r>
            <a:r>
              <a:rPr lang="tr-TR" altLang="tr-TR" dirty="0" smtClean="0"/>
              <a:t>, </a:t>
            </a:r>
            <a:endParaRPr lang="en-US" altLang="tr-TR" dirty="0" smtClean="0"/>
          </a:p>
        </p:txBody>
      </p:sp>
      <p:sp>
        <p:nvSpPr>
          <p:cNvPr id="10243" name="İçerik Yer Tutucusu 2"/>
          <p:cNvSpPr>
            <a:spLocks noGrp="1"/>
          </p:cNvSpPr>
          <p:nvPr>
            <p:ph idx="1"/>
          </p:nvPr>
        </p:nvSpPr>
        <p:spPr>
          <a:xfrm>
            <a:off x="2398816" y="1603169"/>
            <a:ext cx="9105796" cy="4308053"/>
          </a:xfrm>
        </p:spPr>
        <p:txBody>
          <a:bodyPr/>
          <a:lstStyle/>
          <a:p>
            <a:r>
              <a:rPr lang="tr-TR" altLang="tr-TR" smtClean="0"/>
              <a:t>Casiye, 16 (blessings, boons)</a:t>
            </a:r>
          </a:p>
          <a:p>
            <a:r>
              <a:rPr lang="tr-TR" altLang="tr-TR" smtClean="0"/>
              <a:t>Bakara, 40 (essence of covinent, ahit)</a:t>
            </a:r>
          </a:p>
          <a:p>
            <a:r>
              <a:rPr lang="tr-TR" altLang="tr-TR" smtClean="0"/>
              <a:t>Bakara, 83-84 / maide 12 (what were the ahits)</a:t>
            </a:r>
          </a:p>
          <a:p>
            <a:endParaRPr lang="en-US" altLang="tr-TR" smtClean="0"/>
          </a:p>
        </p:txBody>
      </p:sp>
    </p:spTree>
    <p:extLst>
      <p:ext uri="{BB962C8B-B14F-4D97-AF65-F5344CB8AC3E}">
        <p14:creationId xmlns:p14="http://schemas.microsoft.com/office/powerpoint/2010/main" val="38866447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Autofit/>
          </a:bodyPr>
          <a:lstStyle/>
          <a:p>
            <a:pPr algn="just"/>
            <a:r>
              <a:rPr lang="tr-TR" sz="2000" dirty="0" smtClean="0"/>
              <a:t>«</a:t>
            </a:r>
            <a:r>
              <a:rPr lang="en-US" sz="2000" dirty="0" smtClean="0"/>
              <a:t>It is considered that Judaism is a national religion and the believers of this religion are an ethnically chosen people by God. But this being chosen of </a:t>
            </a:r>
            <a:r>
              <a:rPr lang="en-US" sz="2000" dirty="0" err="1" smtClean="0"/>
              <a:t>Isaelites</a:t>
            </a:r>
            <a:r>
              <a:rPr lang="en-US" sz="2000" dirty="0" smtClean="0"/>
              <a:t> and their superiority is nothing but, as Muslims expressed, in the sight of God superiority depends on piety which leads deservingness. There are some proofs in the </a:t>
            </a:r>
            <a:r>
              <a:rPr lang="en-US" sz="2000" dirty="0" err="1" smtClean="0"/>
              <a:t>Tanakh</a:t>
            </a:r>
            <a:r>
              <a:rPr lang="en-US" sz="2000" dirty="0" smtClean="0"/>
              <a:t> indicate that being chosen and superiority should be understood in this context. But as time went by, with the withdrawal of Judaism into itself after the Exile and transforming into a national religion at the beginning of first millennium the idea of superiority which was based on faith at the beginning started to be considered as ethnic superiority of Israelites.</a:t>
            </a:r>
            <a:r>
              <a:rPr lang="tr-TR" sz="2000" dirty="0" smtClean="0"/>
              <a:t>» (Katar, 2007)</a:t>
            </a:r>
            <a:endParaRPr lang="en-US" sz="2000" dirty="0"/>
          </a:p>
        </p:txBody>
      </p:sp>
      <p:sp>
        <p:nvSpPr>
          <p:cNvPr id="3" name="Alt Başlık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18647289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Unvan 1"/>
          <p:cNvSpPr>
            <a:spLocks noGrp="1"/>
          </p:cNvSpPr>
          <p:nvPr>
            <p:ph type="title"/>
          </p:nvPr>
        </p:nvSpPr>
        <p:spPr/>
        <p:txBody>
          <a:bodyPr>
            <a:normAutofit fontScale="90000"/>
          </a:bodyPr>
          <a:lstStyle/>
          <a:p>
            <a:r>
              <a:rPr lang="tr-TR" altLang="tr-TR" dirty="0" smtClean="0"/>
              <a:t/>
            </a:r>
            <a:br>
              <a:rPr lang="tr-TR" altLang="tr-TR" dirty="0" smtClean="0"/>
            </a:br>
            <a:r>
              <a:rPr lang="tr-TR" altLang="tr-TR" dirty="0" smtClean="0"/>
              <a:t/>
            </a:r>
            <a:br>
              <a:rPr lang="tr-TR" altLang="tr-TR" dirty="0" smtClean="0"/>
            </a:br>
            <a:r>
              <a:rPr lang="tr-TR" altLang="tr-TR" dirty="0" smtClean="0"/>
              <a:t/>
            </a:r>
            <a:br>
              <a:rPr lang="tr-TR" altLang="tr-TR" dirty="0" smtClean="0"/>
            </a:br>
            <a:r>
              <a:rPr lang="en-US" altLang="tr-TR" dirty="0" smtClean="0"/>
              <a:t/>
            </a:r>
            <a:br>
              <a:rPr lang="en-US" altLang="tr-TR" dirty="0" smtClean="0"/>
            </a:br>
            <a:endParaRPr lang="en-US" altLang="tr-TR" dirty="0" smtClean="0"/>
          </a:p>
        </p:txBody>
      </p:sp>
      <p:sp>
        <p:nvSpPr>
          <p:cNvPr id="3" name="İçerik Yer Tutucusu 2"/>
          <p:cNvSpPr>
            <a:spLocks noGrp="1"/>
          </p:cNvSpPr>
          <p:nvPr>
            <p:ph idx="1"/>
          </p:nvPr>
        </p:nvSpPr>
        <p:spPr>
          <a:xfrm>
            <a:off x="1733797" y="1745673"/>
            <a:ext cx="9770815" cy="4165549"/>
          </a:xfrm>
        </p:spPr>
        <p:txBody>
          <a:bodyPr/>
          <a:lstStyle/>
          <a:p>
            <a:pPr algn="just">
              <a:defRPr/>
            </a:pPr>
            <a:r>
              <a:rPr lang="tr-TR" sz="3600" dirty="0" err="1"/>
              <a:t>Please</a:t>
            </a:r>
            <a:r>
              <a:rPr lang="tr-TR" sz="3600" dirty="0"/>
              <a:t> </a:t>
            </a:r>
            <a:r>
              <a:rPr lang="tr-TR" sz="3600" dirty="0" err="1"/>
              <a:t>write</a:t>
            </a:r>
            <a:r>
              <a:rPr lang="tr-TR" sz="3600" dirty="0"/>
              <a:t> </a:t>
            </a:r>
            <a:r>
              <a:rPr lang="tr-TR" sz="3600" dirty="0" err="1"/>
              <a:t>the</a:t>
            </a:r>
            <a:r>
              <a:rPr lang="tr-TR" sz="3600" dirty="0"/>
              <a:t> </a:t>
            </a:r>
            <a:r>
              <a:rPr lang="tr-TR" sz="3600" dirty="0" err="1"/>
              <a:t>concept</a:t>
            </a:r>
            <a:r>
              <a:rPr lang="tr-TR" sz="3600" dirty="0"/>
              <a:t> of «</a:t>
            </a:r>
            <a:r>
              <a:rPr lang="tr-TR" sz="3600" dirty="0" err="1"/>
              <a:t>chosenness</a:t>
            </a:r>
            <a:r>
              <a:rPr lang="tr-TR" sz="3600" dirty="0"/>
              <a:t>» </a:t>
            </a:r>
            <a:r>
              <a:rPr lang="tr-TR" sz="3600" dirty="0" err="1"/>
              <a:t>and</a:t>
            </a:r>
            <a:r>
              <a:rPr lang="tr-TR" sz="3600" dirty="0"/>
              <a:t> «</a:t>
            </a:r>
            <a:r>
              <a:rPr lang="tr-TR" sz="3600" dirty="0" err="1"/>
              <a:t>promised</a:t>
            </a:r>
            <a:r>
              <a:rPr lang="tr-TR" sz="3600" dirty="0"/>
              <a:t> </a:t>
            </a:r>
            <a:r>
              <a:rPr lang="tr-TR" sz="3600" dirty="0" err="1"/>
              <a:t>land</a:t>
            </a:r>
            <a:r>
              <a:rPr lang="tr-TR" sz="3600" dirty="0"/>
              <a:t>» </a:t>
            </a:r>
            <a:r>
              <a:rPr lang="tr-TR" sz="3600" dirty="0" err="1"/>
              <a:t>according</a:t>
            </a:r>
            <a:r>
              <a:rPr lang="tr-TR" sz="3600" dirty="0"/>
              <a:t> </a:t>
            </a:r>
            <a:r>
              <a:rPr lang="tr-TR" sz="3600" dirty="0" err="1"/>
              <a:t>to</a:t>
            </a:r>
            <a:r>
              <a:rPr lang="tr-TR" sz="3600" dirty="0"/>
              <a:t> </a:t>
            </a:r>
            <a:r>
              <a:rPr lang="tr-TR" sz="3600" dirty="0" err="1"/>
              <a:t>Quran</a:t>
            </a:r>
            <a:r>
              <a:rPr lang="tr-TR" sz="3600" dirty="0"/>
              <a:t>?</a:t>
            </a:r>
          </a:p>
          <a:p>
            <a:pPr>
              <a:defRPr/>
            </a:pPr>
            <a:endParaRPr lang="tr-TR" dirty="0"/>
          </a:p>
          <a:p>
            <a:pPr marL="0" indent="0">
              <a:buNone/>
              <a:defRPr/>
            </a:pPr>
            <a:endParaRPr lang="tr-TR" dirty="0"/>
          </a:p>
        </p:txBody>
      </p:sp>
    </p:spTree>
    <p:extLst>
      <p:ext uri="{BB962C8B-B14F-4D97-AF65-F5344CB8AC3E}">
        <p14:creationId xmlns:p14="http://schemas.microsoft.com/office/powerpoint/2010/main" val="11984654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Autofit/>
          </a:bodyPr>
          <a:lstStyle/>
          <a:p>
            <a:pPr algn="just"/>
            <a:r>
              <a:rPr lang="tr-TR" sz="1800" dirty="0" smtClean="0"/>
              <a:t>«</a:t>
            </a:r>
            <a:r>
              <a:rPr lang="en-US" sz="1800" dirty="0" smtClean="0"/>
              <a:t>The doctrine of Israel’s election by God, which is a topic much discussed in academic as well as non-academic circles in the West, takes up a central place in both Jewish and Christian traditions, based on their own interpretations of election. Although Islam does not seem to share this common language of </a:t>
            </a:r>
            <a:r>
              <a:rPr lang="en-US" sz="1800" dirty="0" err="1" smtClean="0"/>
              <a:t>chosenness</a:t>
            </a:r>
            <a:r>
              <a:rPr lang="en-US" sz="1800" dirty="0" smtClean="0"/>
              <a:t>, the concept of divine election, as well as the idea of Israel’s being blessed and exalted by God over other peoples, also find place in the Qur’an in connection with the tradition of </a:t>
            </a:r>
            <a:r>
              <a:rPr lang="en-US" sz="1800" dirty="0" err="1" smtClean="0"/>
              <a:t>prophethood</a:t>
            </a:r>
            <a:r>
              <a:rPr lang="en-US" sz="1800" dirty="0" smtClean="0"/>
              <a:t>. Thus, this paper attempts to discuss the Qur’anic understanding of “election” in general and of the “election of Israel” in particular, with reference to terminology and reasoning alongside a broader theological and historical context, which suggests that the Muslim are the new vicegerent of God on earth if not the ones chosen by Him. While doing this, comparisons with Jewish and Christian interpretations of the doctrine of election and the nature of being vicegerent of God as well as its place in the wider concept of divine election are also given place in the discussion.</a:t>
            </a:r>
            <a:r>
              <a:rPr lang="tr-TR" sz="1800" dirty="0" smtClean="0"/>
              <a:t>» </a:t>
            </a:r>
            <a:r>
              <a:rPr lang="tr-TR" sz="1800" smtClean="0"/>
              <a:t>(Gürkan,2005)</a:t>
            </a:r>
            <a:endParaRPr lang="en-US" sz="1800" dirty="0"/>
          </a:p>
        </p:txBody>
      </p:sp>
      <p:sp>
        <p:nvSpPr>
          <p:cNvPr id="3" name="Alt Başlık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28846201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a:xfrm>
            <a:off x="2819400" y="381000"/>
            <a:ext cx="7543800" cy="1143000"/>
          </a:xfrm>
        </p:spPr>
        <p:txBody>
          <a:bodyPr/>
          <a:lstStyle/>
          <a:p>
            <a:pPr eaLnBrk="1" hangingPunct="1"/>
            <a:r>
              <a:rPr lang="en-US" altLang="tr-TR" smtClean="0"/>
              <a:t>Rituals</a:t>
            </a:r>
          </a:p>
        </p:txBody>
      </p:sp>
      <p:sp>
        <p:nvSpPr>
          <p:cNvPr id="55299" name="Rectangle 3"/>
          <p:cNvSpPr>
            <a:spLocks noGrp="1" noChangeArrowheads="1"/>
          </p:cNvSpPr>
          <p:nvPr>
            <p:ph type="body" idx="1"/>
          </p:nvPr>
        </p:nvSpPr>
        <p:spPr>
          <a:xfrm>
            <a:off x="2895600" y="1524000"/>
            <a:ext cx="7543800" cy="4876800"/>
          </a:xfrm>
        </p:spPr>
        <p:txBody>
          <a:bodyPr>
            <a:normAutofit lnSpcReduction="10000"/>
          </a:bodyPr>
          <a:lstStyle/>
          <a:p>
            <a:pPr eaLnBrk="1" hangingPunct="1">
              <a:lnSpc>
                <a:spcPct val="90000"/>
              </a:lnSpc>
            </a:pPr>
            <a:r>
              <a:rPr lang="en-US" altLang="tr-TR" sz="2800"/>
              <a:t>Jewish calendar based on lunar month</a:t>
            </a:r>
          </a:p>
          <a:p>
            <a:pPr eaLnBrk="1" hangingPunct="1">
              <a:lnSpc>
                <a:spcPct val="90000"/>
              </a:lnSpc>
            </a:pPr>
            <a:r>
              <a:rPr lang="en-US" altLang="tr-TR" sz="2800"/>
              <a:t>Sabbath/</a:t>
            </a:r>
            <a:r>
              <a:rPr lang="en-US" altLang="tr-TR" sz="2800" i="1"/>
              <a:t>Shabbat</a:t>
            </a:r>
          </a:p>
          <a:p>
            <a:pPr lvl="1" eaLnBrk="1" hangingPunct="1">
              <a:lnSpc>
                <a:spcPct val="90000"/>
              </a:lnSpc>
            </a:pPr>
            <a:r>
              <a:rPr lang="en-US" altLang="tr-TR" sz="2400"/>
              <a:t>Observed each week</a:t>
            </a:r>
          </a:p>
          <a:p>
            <a:pPr lvl="1" eaLnBrk="1" hangingPunct="1">
              <a:lnSpc>
                <a:spcPct val="90000"/>
              </a:lnSpc>
            </a:pPr>
            <a:r>
              <a:rPr lang="en-US" altLang="tr-TR" sz="2400"/>
              <a:t>Sundown on Friday</a:t>
            </a:r>
            <a:r>
              <a:rPr lang="en-US" altLang="tr-TR" sz="2400">
                <a:sym typeface="Wingdings" panose="05000000000000000000" pitchFamily="2" charset="2"/>
              </a:rPr>
              <a:t>sundown on Saturday</a:t>
            </a:r>
          </a:p>
          <a:p>
            <a:pPr eaLnBrk="1" hangingPunct="1">
              <a:lnSpc>
                <a:spcPct val="90000"/>
              </a:lnSpc>
            </a:pPr>
            <a:r>
              <a:rPr lang="en-US" altLang="tr-TR" sz="2800">
                <a:sym typeface="Wingdings" panose="05000000000000000000" pitchFamily="2" charset="2"/>
              </a:rPr>
              <a:t>Rosh Hashanah</a:t>
            </a:r>
          </a:p>
          <a:p>
            <a:pPr lvl="1" eaLnBrk="1" hangingPunct="1">
              <a:lnSpc>
                <a:spcPct val="90000"/>
              </a:lnSpc>
            </a:pPr>
            <a:r>
              <a:rPr lang="en-US" altLang="tr-TR" sz="2400">
                <a:sym typeface="Wingdings" panose="05000000000000000000" pitchFamily="2" charset="2"/>
              </a:rPr>
              <a:t>New year</a:t>
            </a:r>
          </a:p>
          <a:p>
            <a:pPr lvl="1" eaLnBrk="1" hangingPunct="1">
              <a:lnSpc>
                <a:spcPct val="90000"/>
              </a:lnSpc>
            </a:pPr>
            <a:r>
              <a:rPr lang="en-US" altLang="tr-TR" sz="2400">
                <a:sym typeface="Wingdings" panose="05000000000000000000" pitchFamily="2" charset="2"/>
              </a:rPr>
              <a:t>Begins the </a:t>
            </a:r>
            <a:r>
              <a:rPr lang="en-US" altLang="tr-TR" sz="2400" i="1">
                <a:sym typeface="Wingdings" panose="05000000000000000000" pitchFamily="2" charset="2"/>
              </a:rPr>
              <a:t>Days of Awe</a:t>
            </a:r>
          </a:p>
          <a:p>
            <a:pPr lvl="1" eaLnBrk="1" hangingPunct="1">
              <a:lnSpc>
                <a:spcPct val="90000"/>
              </a:lnSpc>
            </a:pPr>
            <a:r>
              <a:rPr lang="en-US" altLang="tr-TR" sz="2400">
                <a:sym typeface="Wingdings" panose="05000000000000000000" pitchFamily="2" charset="2"/>
              </a:rPr>
              <a:t>Concentrate on prayer, contemplation, self-searching</a:t>
            </a:r>
          </a:p>
          <a:p>
            <a:pPr eaLnBrk="1" hangingPunct="1">
              <a:lnSpc>
                <a:spcPct val="90000"/>
              </a:lnSpc>
            </a:pPr>
            <a:r>
              <a:rPr lang="en-US" altLang="tr-TR" sz="2800">
                <a:sym typeface="Wingdings" panose="05000000000000000000" pitchFamily="2" charset="2"/>
              </a:rPr>
              <a:t>Yom Kippur</a:t>
            </a:r>
          </a:p>
          <a:p>
            <a:pPr lvl="1" eaLnBrk="1" hangingPunct="1">
              <a:lnSpc>
                <a:spcPct val="90000"/>
              </a:lnSpc>
            </a:pPr>
            <a:r>
              <a:rPr lang="en-US" altLang="tr-TR" sz="2400">
                <a:sym typeface="Wingdings" panose="05000000000000000000" pitchFamily="2" charset="2"/>
              </a:rPr>
              <a:t>10</a:t>
            </a:r>
            <a:r>
              <a:rPr lang="en-US" altLang="tr-TR" sz="2400" baseline="30000">
                <a:sym typeface="Wingdings" panose="05000000000000000000" pitchFamily="2" charset="2"/>
              </a:rPr>
              <a:t>th</a:t>
            </a:r>
            <a:r>
              <a:rPr lang="en-US" altLang="tr-TR" sz="2400">
                <a:sym typeface="Wingdings" panose="05000000000000000000" pitchFamily="2" charset="2"/>
              </a:rPr>
              <a:t> day (of awe)</a:t>
            </a:r>
          </a:p>
          <a:p>
            <a:pPr lvl="1" eaLnBrk="1" hangingPunct="1">
              <a:lnSpc>
                <a:spcPct val="90000"/>
              </a:lnSpc>
            </a:pPr>
            <a:r>
              <a:rPr lang="en-US" altLang="tr-TR" sz="2400">
                <a:sym typeface="Wingdings" panose="05000000000000000000" pitchFamily="2" charset="2"/>
              </a:rPr>
              <a:t>Holiest day observed</a:t>
            </a:r>
          </a:p>
          <a:p>
            <a:pPr lvl="1" eaLnBrk="1" hangingPunct="1">
              <a:lnSpc>
                <a:spcPct val="90000"/>
              </a:lnSpc>
            </a:pPr>
            <a:r>
              <a:rPr lang="en-US" altLang="tr-TR" sz="2400">
                <a:sym typeface="Wingdings" panose="05000000000000000000" pitchFamily="2" charset="2"/>
              </a:rPr>
              <a:t>Repentance: 24 hours of atonement and fasting</a:t>
            </a:r>
          </a:p>
        </p:txBody>
      </p:sp>
    </p:spTree>
    <p:extLst>
      <p:ext uri="{BB962C8B-B14F-4D97-AF65-F5344CB8AC3E}">
        <p14:creationId xmlns:p14="http://schemas.microsoft.com/office/powerpoint/2010/main" val="413698506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endParaRPr lang="en-US"/>
          </a:p>
        </p:txBody>
      </p:sp>
      <p:sp>
        <p:nvSpPr>
          <p:cNvPr id="3" name="Alt Başlık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221802431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TotalTime>
  <Words>526</Words>
  <Application>Microsoft Office PowerPoint</Application>
  <PresentationFormat>Geniş ekran</PresentationFormat>
  <Paragraphs>34</Paragraphs>
  <Slides>7</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7</vt:i4>
      </vt:variant>
    </vt:vector>
  </HeadingPairs>
  <TitlesOfParts>
    <vt:vector size="12" baseType="lpstr">
      <vt:lpstr>Arial</vt:lpstr>
      <vt:lpstr>Calibri</vt:lpstr>
      <vt:lpstr>Calibri Light</vt:lpstr>
      <vt:lpstr>Wingdings</vt:lpstr>
      <vt:lpstr>Office Teması</vt:lpstr>
      <vt:lpstr>Ten Commandments</vt:lpstr>
      <vt:lpstr>Chosness, </vt:lpstr>
      <vt:lpstr>«It is considered that Judaism is a national religion and the believers of this religion are an ethnically chosen people by God. But this being chosen of Isaelites and their superiority is nothing but, as Muslims expressed, in the sight of God superiority depends on piety which leads deservingness. There are some proofs in the Tanakh indicate that being chosen and superiority should be understood in this context. But as time went by, with the withdrawal of Judaism into itself after the Exile and transforming into a national religion at the beginning of first millennium the idea of superiority which was based on faith at the beginning started to be considered as ethnic superiority of Israelites.» (Katar, 2007)</vt:lpstr>
      <vt:lpstr>    </vt:lpstr>
      <vt:lpstr>«The doctrine of Israel’s election by God, which is a topic much discussed in academic as well as non-academic circles in the West, takes up a central place in both Jewish and Christian traditions, based on their own interpretations of election. Although Islam does not seem to share this common language of chosenness, the concept of divine election, as well as the idea of Israel’s being blessed and exalted by God over other peoples, also find place in the Qur’an in connection with the tradition of prophethood. Thus, this paper attempts to discuss the Qur’anic understanding of “election” in general and of the “election of Israel” in particular, with reference to terminology and reasoning alongside a broader theological and historical context, which suggests that the Muslim are the new vicegerent of God on earth if not the ones chosen by Him. While doing this, comparisons with Jewish and Christian interpretations of the doctrine of election and the nature of being vicegerent of God as well as its place in the wider concept of divine election are also given place in the discussion.» (Gürkan,2005)</vt:lpstr>
      <vt:lpstr>Rituals</vt:lpstr>
      <vt:lpstr>PowerPoint Sunusu</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Ten Commandments</dc:title>
  <dc:creator>Microsoft account</dc:creator>
  <cp:lastModifiedBy>Microsoft account</cp:lastModifiedBy>
  <cp:revision>1</cp:revision>
  <dcterms:created xsi:type="dcterms:W3CDTF">2018-02-20T13:32:55Z</dcterms:created>
  <dcterms:modified xsi:type="dcterms:W3CDTF">2018-02-20T13:39:21Z</dcterms:modified>
</cp:coreProperties>
</file>