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9" r:id="rId2"/>
    <p:sldId id="280" r:id="rId3"/>
    <p:sldId id="281" r:id="rId4"/>
    <p:sldId id="282" r:id="rId5"/>
    <p:sldId id="283" r:id="rId6"/>
    <p:sldId id="284" r:id="rId7"/>
    <p:sldId id="285" r:id="rId8"/>
    <p:sldId id="286" r:id="rId9"/>
    <p:sldId id="287" r:id="rId10"/>
    <p:sldId id="288" r:id="rId11"/>
    <p:sldId id="289" r:id="rId12"/>
    <p:sldId id="290" r:id="rId13"/>
    <p:sldId id="292" r:id="rId14"/>
    <p:sldId id="291" r:id="rId15"/>
    <p:sldId id="293" r:id="rId16"/>
    <p:sldId id="294" r:id="rId17"/>
    <p:sldId id="295"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1035543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34C55-1EE1-41E7-8FD4-564A97984A80}"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023411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2887253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5622561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5457629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887240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4"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155496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64442685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7245442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730551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739545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6AA34C55-1EE1-41E7-8FD4-564A97984A80}"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450915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6AA34C55-1EE1-41E7-8FD4-564A97984A80}" type="datetimeFigureOut">
              <a:rPr lang="tr-TR" smtClean="0"/>
              <a:t>24.11.2017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368556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3"/>
          <p:cNvSpPr>
            <a:spLocks noGrp="1"/>
          </p:cNvSpPr>
          <p:nvPr>
            <p:ph type="ftr" sz="quarter" idx="11"/>
          </p:nvPr>
        </p:nvSpPr>
        <p:spPr/>
        <p:txBody>
          <a:bodyPr/>
          <a:lstStyle/>
          <a:p>
            <a:endParaRPr lang="tr-TR"/>
          </a:p>
        </p:txBody>
      </p:sp>
      <p:sp>
        <p:nvSpPr>
          <p:cNvPr id="6" name="Slide Number Placeholder 4"/>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4759071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2"/>
          <p:cNvSpPr>
            <a:spLocks noGrp="1"/>
          </p:cNvSpPr>
          <p:nvPr>
            <p:ph type="ftr" sz="quarter" idx="11"/>
          </p:nvPr>
        </p:nvSpPr>
        <p:spPr/>
        <p:txBody>
          <a:bodyPr/>
          <a:lstStyle/>
          <a:p>
            <a:endParaRPr lang="tr-TR"/>
          </a:p>
        </p:txBody>
      </p:sp>
      <p:sp>
        <p:nvSpPr>
          <p:cNvPr id="6" name="Slide Number Placeholder 3"/>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38627715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6AA34C55-1EE1-41E7-8FD4-564A97984A80}" type="datetimeFigureOut">
              <a:rPr lang="tr-TR" smtClean="0"/>
              <a:t>24.11.2017</a:t>
            </a:fld>
            <a:endParaRPr lang="tr-TR"/>
          </a:p>
        </p:txBody>
      </p:sp>
      <p:sp>
        <p:nvSpPr>
          <p:cNvPr id="5" name="Footer Placeholder 5"/>
          <p:cNvSpPr>
            <a:spLocks noGrp="1"/>
          </p:cNvSpPr>
          <p:nvPr>
            <p:ph type="ftr" sz="quarter" idx="11"/>
          </p:nvPr>
        </p:nvSpPr>
        <p:spPr/>
        <p:txBody>
          <a:bodyPr/>
          <a:lstStyle/>
          <a:p>
            <a:endParaRPr lang="tr-TR"/>
          </a:p>
        </p:txBody>
      </p:sp>
      <p:sp>
        <p:nvSpPr>
          <p:cNvPr id="6"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1668198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6AA34C55-1EE1-41E7-8FD4-564A97984A80}" type="datetimeFigureOut">
              <a:rPr lang="tr-TR" smtClean="0"/>
              <a:t>24.11.2017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96F6032-37FE-4A88-AD63-703E268E5051}" type="slidenum">
              <a:rPr lang="tr-TR" smtClean="0"/>
              <a:t>‹#›</a:t>
            </a:fld>
            <a:endParaRPr lang="tr-TR"/>
          </a:p>
        </p:txBody>
      </p:sp>
    </p:spTree>
    <p:extLst>
      <p:ext uri="{BB962C8B-B14F-4D97-AF65-F5344CB8AC3E}">
        <p14:creationId xmlns:p14="http://schemas.microsoft.com/office/powerpoint/2010/main" val="22300635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AA34C55-1EE1-41E7-8FD4-564A97984A80}" type="datetimeFigureOut">
              <a:rPr lang="tr-TR" smtClean="0"/>
              <a:t>24.11.2017</a:t>
            </a:fld>
            <a:endParaRPr lang="tr-T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tr-T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096F6032-37FE-4A88-AD63-703E268E5051}" type="slidenum">
              <a:rPr lang="tr-TR" smtClean="0"/>
              <a:t>‹#›</a:t>
            </a:fld>
            <a:endParaRPr lang="tr-TR"/>
          </a:p>
        </p:txBody>
      </p:sp>
    </p:spTree>
    <p:extLst>
      <p:ext uri="{BB962C8B-B14F-4D97-AF65-F5344CB8AC3E}">
        <p14:creationId xmlns:p14="http://schemas.microsoft.com/office/powerpoint/2010/main" val="349160712"/>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 5. Hafta</a:t>
            </a:r>
            <a:endParaRPr lang="tr-TR" sz="2800" dirty="0"/>
          </a:p>
        </p:txBody>
      </p:sp>
      <p:sp>
        <p:nvSpPr>
          <p:cNvPr id="5" name="İçerik Yer Tutucusu 4"/>
          <p:cNvSpPr>
            <a:spLocks noGrp="1"/>
          </p:cNvSpPr>
          <p:nvPr>
            <p:ph idx="1"/>
          </p:nvPr>
        </p:nvSpPr>
        <p:spPr/>
        <p:txBody>
          <a:bodyPr>
            <a:normAutofit/>
          </a:bodyPr>
          <a:lstStyle/>
          <a:p>
            <a:r>
              <a:rPr lang="tr-TR" dirty="0" err="1" smtClean="0"/>
              <a:t>Fescennini</a:t>
            </a:r>
            <a:r>
              <a:rPr lang="tr-TR" dirty="0" smtClean="0"/>
              <a:t> </a:t>
            </a:r>
            <a:r>
              <a:rPr lang="tr-TR" dirty="0" err="1"/>
              <a:t>Versus</a:t>
            </a:r>
            <a:endParaRPr lang="tr-TR" dirty="0"/>
          </a:p>
          <a:p>
            <a:r>
              <a:rPr lang="tr-TR" dirty="0" err="1"/>
              <a:t>Fabula</a:t>
            </a:r>
            <a:r>
              <a:rPr lang="tr-TR" dirty="0"/>
              <a:t> </a:t>
            </a:r>
            <a:r>
              <a:rPr lang="tr-TR" dirty="0" err="1"/>
              <a:t>Atellana</a:t>
            </a:r>
            <a:endParaRPr lang="tr-TR" dirty="0"/>
          </a:p>
          <a:p>
            <a:r>
              <a:rPr lang="tr-TR" dirty="0" err="1" smtClean="0"/>
              <a:t>Satura</a:t>
            </a:r>
            <a:endParaRPr lang="tr-TR" dirty="0" smtClean="0"/>
          </a:p>
          <a:p>
            <a:r>
              <a:rPr lang="tr-TR" dirty="0" err="1" smtClean="0"/>
              <a:t>Neniae</a:t>
            </a:r>
            <a:endParaRPr lang="tr-TR" dirty="0" smtClean="0"/>
          </a:p>
          <a:p>
            <a:r>
              <a:rPr lang="tr-TR" dirty="0" smtClean="0"/>
              <a:t>Düzyazı</a:t>
            </a:r>
            <a:endParaRPr lang="tr-TR" dirty="0"/>
          </a:p>
          <a:p>
            <a:endParaRPr lang="tr-TR" dirty="0"/>
          </a:p>
        </p:txBody>
      </p:sp>
    </p:spTree>
    <p:extLst>
      <p:ext uri="{BB962C8B-B14F-4D97-AF65-F5344CB8AC3E}">
        <p14:creationId xmlns:p14="http://schemas.microsoft.com/office/powerpoint/2010/main" val="2631439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a:t>
            </a:r>
            <a:r>
              <a:rPr lang="tr-TR" sz="2800" dirty="0" err="1" smtClean="0"/>
              <a:t>Neniae</a:t>
            </a:r>
            <a:r>
              <a:rPr lang="tr-TR" sz="2800" dirty="0" smtClean="0"/>
              <a:t> (</a:t>
            </a:r>
            <a:r>
              <a:rPr lang="tr-TR" sz="2800" dirty="0" err="1" smtClean="0"/>
              <a:t>Naeniae</a:t>
            </a:r>
            <a:r>
              <a:rPr lang="tr-TR" sz="2800" dirty="0" smtClean="0"/>
              <a:t>)</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a:t>Roma’da destan türünü destekleyen unsurlardan biri de </a:t>
            </a:r>
            <a:r>
              <a:rPr lang="tr-TR" dirty="0" err="1"/>
              <a:t>Neniae</a:t>
            </a:r>
            <a:r>
              <a:rPr lang="tr-TR" dirty="0"/>
              <a:t> denilen ağıtlardır. </a:t>
            </a:r>
            <a:endParaRPr lang="tr-TR" dirty="0" smtClean="0"/>
          </a:p>
          <a:p>
            <a:r>
              <a:rPr lang="tr-TR" dirty="0" err="1" smtClean="0"/>
              <a:t>Festus</a:t>
            </a:r>
            <a:r>
              <a:rPr lang="tr-TR" dirty="0" smtClean="0"/>
              <a:t> </a:t>
            </a:r>
            <a:r>
              <a:rPr lang="tr-TR" dirty="0" err="1"/>
              <a:t>Nenia’yı</a:t>
            </a:r>
            <a:r>
              <a:rPr lang="tr-TR" dirty="0"/>
              <a:t> cenaze töreninde ölüyü övme amacıyla flüt eşliğinde söylenen türkü olarak tanımlamaktadır. </a:t>
            </a:r>
            <a:endParaRPr lang="tr-TR" dirty="0" smtClean="0"/>
          </a:p>
          <a:p>
            <a:r>
              <a:rPr lang="tr-TR" dirty="0" smtClean="0"/>
              <a:t>Ağıtlar </a:t>
            </a:r>
            <a:r>
              <a:rPr lang="tr-TR" dirty="0"/>
              <a:t>başlangıçta ölenin yakınları tarafından söylenirken, zamanla ölenin evi önünde bir çalgıyla birlikte </a:t>
            </a:r>
            <a:r>
              <a:rPr lang="tr-TR" i="1" dirty="0" err="1"/>
              <a:t>Praeficae</a:t>
            </a:r>
            <a:r>
              <a:rPr lang="tr-TR" i="1" dirty="0"/>
              <a:t> </a:t>
            </a:r>
            <a:r>
              <a:rPr lang="tr-TR" dirty="0"/>
              <a:t>adı verilen ve para ile tutulan </a:t>
            </a:r>
            <a:r>
              <a:rPr lang="tr-TR" dirty="0" err="1"/>
              <a:t>ağıtçı</a:t>
            </a:r>
            <a:r>
              <a:rPr lang="tr-TR" dirty="0"/>
              <a:t> kadınlar tarafından söylenmeye başlanmıştır. </a:t>
            </a:r>
            <a:endParaRPr lang="tr-TR" dirty="0" smtClean="0"/>
          </a:p>
          <a:p>
            <a:r>
              <a:rPr lang="tr-TR" dirty="0" smtClean="0"/>
              <a:t>Bu </a:t>
            </a:r>
            <a:r>
              <a:rPr lang="tr-TR" dirty="0"/>
              <a:t>kadınlar , </a:t>
            </a:r>
            <a:r>
              <a:rPr lang="tr-TR" dirty="0" err="1"/>
              <a:t>Nenia’larda</a:t>
            </a:r>
            <a:r>
              <a:rPr lang="tr-TR" dirty="0"/>
              <a:t> ölen kişinin övgüsü yapar ve ağlayıp sızlayarak ölümünden duyulan kederi belirtirlerdi. </a:t>
            </a:r>
            <a:endParaRPr lang="tr-TR" dirty="0" smtClean="0"/>
          </a:p>
          <a:p>
            <a:r>
              <a:rPr lang="tr-TR" dirty="0" err="1" smtClean="0"/>
              <a:t>Nenia’lar</a:t>
            </a:r>
            <a:r>
              <a:rPr lang="tr-TR" dirty="0" smtClean="0"/>
              <a:t> </a:t>
            </a:r>
            <a:r>
              <a:rPr lang="tr-TR" dirty="0"/>
              <a:t>her ne kadar basmakalıp sözlerden oluşsa da, tarih ve destanı destekleyen bir unsur olarak önemlidirler.  </a:t>
            </a:r>
          </a:p>
          <a:p>
            <a:endParaRPr lang="tr-TR" dirty="0"/>
          </a:p>
        </p:txBody>
      </p:sp>
    </p:spTree>
    <p:extLst>
      <p:ext uri="{BB962C8B-B14F-4D97-AF65-F5344CB8AC3E}">
        <p14:creationId xmlns:p14="http://schemas.microsoft.com/office/powerpoint/2010/main" val="18042843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smtClean="0"/>
              <a:t>XII Levha Kanunları</a:t>
            </a:r>
          </a:p>
          <a:p>
            <a:r>
              <a:rPr lang="tr-TR" dirty="0" smtClean="0"/>
              <a:t>Cumhuriyetin kurulmasından yaklaşık 50 yıl sonra sınıflar arası mücadele döneminde kanunların yazılı hale getirilmesi talebinin ürünüdür.</a:t>
            </a:r>
          </a:p>
          <a:p>
            <a:r>
              <a:rPr lang="tr-TR" dirty="0" smtClean="0"/>
              <a:t>Bu kanunları yazılı hale getirmek amacıyla </a:t>
            </a:r>
            <a:r>
              <a:rPr lang="tr-TR" dirty="0" err="1" smtClean="0"/>
              <a:t>consul</a:t>
            </a:r>
            <a:r>
              <a:rPr lang="tr-TR" dirty="0" smtClean="0"/>
              <a:t> yetkisine sahip on kişilik bir heyet kurulmuştur (</a:t>
            </a:r>
            <a:r>
              <a:rPr lang="tr-TR" dirty="0" err="1" smtClean="0"/>
              <a:t>decemviri</a:t>
            </a:r>
            <a:r>
              <a:rPr lang="tr-TR" dirty="0" smtClean="0"/>
              <a:t> </a:t>
            </a:r>
            <a:r>
              <a:rPr lang="tr-TR" dirty="0" err="1" smtClean="0"/>
              <a:t>consulari</a:t>
            </a:r>
            <a:r>
              <a:rPr lang="tr-TR" dirty="0" smtClean="0"/>
              <a:t> </a:t>
            </a:r>
            <a:r>
              <a:rPr lang="tr-TR" dirty="0" err="1" smtClean="0"/>
              <a:t>imperio</a:t>
            </a:r>
            <a:r>
              <a:rPr lang="tr-TR" dirty="0" smtClean="0"/>
              <a:t> </a:t>
            </a:r>
            <a:r>
              <a:rPr lang="tr-TR" dirty="0" err="1" smtClean="0"/>
              <a:t>legibus</a:t>
            </a:r>
            <a:r>
              <a:rPr lang="tr-TR" dirty="0" smtClean="0"/>
              <a:t> </a:t>
            </a:r>
            <a:r>
              <a:rPr lang="tr-TR" dirty="0" err="1" smtClean="0"/>
              <a:t>scribundis</a:t>
            </a:r>
            <a:r>
              <a:rPr lang="tr-TR" dirty="0" smtClean="0"/>
              <a:t>)</a:t>
            </a:r>
          </a:p>
          <a:p>
            <a:r>
              <a:rPr lang="tr-TR" dirty="0" smtClean="0"/>
              <a:t>Heyet Yunanistan’da incelemeler yapmış, </a:t>
            </a:r>
            <a:r>
              <a:rPr lang="tr-TR" dirty="0" err="1" smtClean="0"/>
              <a:t>Solon’un</a:t>
            </a:r>
            <a:r>
              <a:rPr lang="tr-TR" dirty="0" smtClean="0"/>
              <a:t> yasalarını incelemiştir. </a:t>
            </a:r>
          </a:p>
          <a:p>
            <a:r>
              <a:rPr lang="tr-TR" dirty="0" smtClean="0"/>
              <a:t>İÖ 451’de 10 tunç levha üzerine yazılarak Forum’a yerleştirilmiştir. </a:t>
            </a:r>
          </a:p>
          <a:p>
            <a:endParaRPr lang="tr-TR" dirty="0"/>
          </a:p>
          <a:p>
            <a:endParaRPr lang="tr-TR" dirty="0"/>
          </a:p>
        </p:txBody>
      </p:sp>
    </p:spTree>
    <p:extLst>
      <p:ext uri="{BB962C8B-B14F-4D97-AF65-F5344CB8AC3E}">
        <p14:creationId xmlns:p14="http://schemas.microsoft.com/office/powerpoint/2010/main" val="17449397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smtClean="0"/>
              <a:t>Ertesi yıl , yani 450 de bu 10 </a:t>
            </a:r>
            <a:r>
              <a:rPr lang="tr-TR" dirty="0" err="1" smtClean="0"/>
              <a:t>levha’ya</a:t>
            </a:r>
            <a:r>
              <a:rPr lang="tr-TR" dirty="0" smtClean="0"/>
              <a:t> iki levha daha eklenmiş ve böylece 12 levha kanunları oluşmuştur. </a:t>
            </a:r>
          </a:p>
          <a:p>
            <a:r>
              <a:rPr lang="tr-TR" dirty="0" smtClean="0"/>
              <a:t>Latincedeki </a:t>
            </a:r>
            <a:r>
              <a:rPr lang="tr-TR" dirty="0" smtClean="0"/>
              <a:t>ilk düzyazı örneği denebilir. </a:t>
            </a:r>
          </a:p>
          <a:p>
            <a:r>
              <a:rPr lang="tr-TR" dirty="0" smtClean="0"/>
              <a:t>İÖ 390 yılındaki </a:t>
            </a:r>
            <a:r>
              <a:rPr lang="tr-TR" dirty="0" err="1" smtClean="0"/>
              <a:t>Gal</a:t>
            </a:r>
            <a:r>
              <a:rPr lang="tr-TR" dirty="0" smtClean="0"/>
              <a:t> akınlarında levhalar kaybolmuştur. Yenileri dikilmemiştir. </a:t>
            </a:r>
          </a:p>
          <a:p>
            <a:r>
              <a:rPr lang="tr-TR" dirty="0" smtClean="0"/>
              <a:t>Çeşitli yazarların alıntılarından bir kısmı günümüze ulaşmıştır.</a:t>
            </a:r>
          </a:p>
          <a:p>
            <a:r>
              <a:rPr lang="tr-TR" dirty="0" smtClean="0"/>
              <a:t>Bir takım sözlerin yan yana sıralanması sonucu oluşan basit cümlelerden oluşmaktadır. (</a:t>
            </a:r>
            <a:r>
              <a:rPr lang="tr-TR" dirty="0" err="1" smtClean="0"/>
              <a:t>Kulaoğlu</a:t>
            </a:r>
            <a:r>
              <a:rPr lang="tr-TR" dirty="0" smtClean="0"/>
              <a:t>, 24)</a:t>
            </a:r>
          </a:p>
          <a:p>
            <a:r>
              <a:rPr lang="tr-TR" dirty="0" smtClean="0"/>
              <a:t>Yasa maddesi olarak dili açıktır.</a:t>
            </a:r>
          </a:p>
          <a:p>
            <a:endParaRPr lang="tr-TR" dirty="0"/>
          </a:p>
          <a:p>
            <a:endParaRPr lang="tr-TR" dirty="0"/>
          </a:p>
        </p:txBody>
      </p:sp>
    </p:spTree>
    <p:extLst>
      <p:ext uri="{BB962C8B-B14F-4D97-AF65-F5344CB8AC3E}">
        <p14:creationId xmlns:p14="http://schemas.microsoft.com/office/powerpoint/2010/main" val="3594149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smtClean="0"/>
              <a:t>Örnekler: (</a:t>
            </a:r>
            <a:r>
              <a:rPr lang="tr-TR" dirty="0" err="1" smtClean="0"/>
              <a:t>Kulağlu</a:t>
            </a:r>
            <a:r>
              <a:rPr lang="tr-TR" dirty="0" smtClean="0"/>
              <a:t>, M., Eski </a:t>
            </a:r>
            <a:r>
              <a:rPr lang="tr-TR" dirty="0" err="1" smtClean="0"/>
              <a:t>Romadan</a:t>
            </a:r>
            <a:r>
              <a:rPr lang="tr-TR" dirty="0" smtClean="0"/>
              <a:t> Esintiler, Ankara, 1989, s.24-25)</a:t>
            </a:r>
          </a:p>
          <a:p>
            <a:endParaRPr lang="tr-TR" dirty="0" smtClean="0"/>
          </a:p>
          <a:p>
            <a:r>
              <a:rPr lang="tr-TR" dirty="0" smtClean="0">
                <a:solidFill>
                  <a:srgbClr val="FFFF00"/>
                </a:solidFill>
              </a:rPr>
              <a:t>«Si in </a:t>
            </a:r>
            <a:r>
              <a:rPr lang="tr-TR" dirty="0" err="1" smtClean="0">
                <a:solidFill>
                  <a:srgbClr val="FFFF00"/>
                </a:solidFill>
              </a:rPr>
              <a:t>ius</a:t>
            </a:r>
            <a:r>
              <a:rPr lang="tr-TR" dirty="0" smtClean="0">
                <a:solidFill>
                  <a:srgbClr val="FFFF00"/>
                </a:solidFill>
              </a:rPr>
              <a:t> </a:t>
            </a:r>
            <a:r>
              <a:rPr lang="tr-TR" dirty="0" err="1" smtClean="0">
                <a:solidFill>
                  <a:srgbClr val="FFFF00"/>
                </a:solidFill>
              </a:rPr>
              <a:t>vocat</a:t>
            </a:r>
            <a:r>
              <a:rPr lang="tr-TR" dirty="0" smtClean="0">
                <a:solidFill>
                  <a:srgbClr val="FFFF00"/>
                </a:solidFill>
              </a:rPr>
              <a:t>, </a:t>
            </a:r>
            <a:r>
              <a:rPr lang="tr-TR" dirty="0" err="1" smtClean="0">
                <a:solidFill>
                  <a:srgbClr val="FFFF00"/>
                </a:solidFill>
              </a:rPr>
              <a:t>ito</a:t>
            </a:r>
            <a:r>
              <a:rPr lang="tr-TR" dirty="0" smtClean="0">
                <a:solidFill>
                  <a:srgbClr val="FFFF00"/>
                </a:solidFill>
              </a:rPr>
              <a:t>, </a:t>
            </a:r>
            <a:r>
              <a:rPr lang="tr-TR" dirty="0" err="1" smtClean="0">
                <a:solidFill>
                  <a:srgbClr val="FFFF00"/>
                </a:solidFill>
              </a:rPr>
              <a:t>ni</a:t>
            </a:r>
            <a:r>
              <a:rPr lang="tr-TR" dirty="0" smtClean="0">
                <a:solidFill>
                  <a:srgbClr val="FFFF00"/>
                </a:solidFill>
              </a:rPr>
              <a:t> it, </a:t>
            </a:r>
            <a:r>
              <a:rPr lang="tr-TR" dirty="0" err="1" smtClean="0">
                <a:solidFill>
                  <a:srgbClr val="FFFF00"/>
                </a:solidFill>
              </a:rPr>
              <a:t>antestamino</a:t>
            </a:r>
            <a:r>
              <a:rPr lang="tr-TR" dirty="0" smtClean="0">
                <a:solidFill>
                  <a:srgbClr val="FFFF00"/>
                </a:solidFill>
              </a:rPr>
              <a:t>; </a:t>
            </a:r>
            <a:r>
              <a:rPr lang="tr-TR" dirty="0" err="1" smtClean="0">
                <a:solidFill>
                  <a:srgbClr val="FFFF00"/>
                </a:solidFill>
              </a:rPr>
              <a:t>igitur</a:t>
            </a:r>
            <a:r>
              <a:rPr lang="tr-TR" dirty="0" smtClean="0">
                <a:solidFill>
                  <a:srgbClr val="FFFF00"/>
                </a:solidFill>
              </a:rPr>
              <a:t> en </a:t>
            </a:r>
            <a:r>
              <a:rPr lang="tr-TR" dirty="0" err="1" smtClean="0">
                <a:solidFill>
                  <a:srgbClr val="FFFF00"/>
                </a:solidFill>
              </a:rPr>
              <a:t>capito</a:t>
            </a:r>
            <a:r>
              <a:rPr lang="tr-TR" dirty="0" smtClean="0">
                <a:solidFill>
                  <a:srgbClr val="FFFF00"/>
                </a:solidFill>
              </a:rPr>
              <a:t>.»</a:t>
            </a:r>
          </a:p>
          <a:p>
            <a:r>
              <a:rPr lang="tr-TR" dirty="0" smtClean="0"/>
              <a:t>Eğer bir kimse birini mahkemeye çağırırsa, çağrılan kişi mahkemeye gitsin. Gitmezse çağıran şahit göstersin; böylece onu yakalatsın.</a:t>
            </a:r>
          </a:p>
          <a:p>
            <a:endParaRPr lang="tr-TR" dirty="0" smtClean="0"/>
          </a:p>
          <a:p>
            <a:r>
              <a:rPr lang="tr-TR" dirty="0" smtClean="0">
                <a:solidFill>
                  <a:srgbClr val="FF0000"/>
                </a:solidFill>
              </a:rPr>
              <a:t>«Si </a:t>
            </a:r>
            <a:r>
              <a:rPr lang="tr-TR" dirty="0" err="1" smtClean="0">
                <a:solidFill>
                  <a:srgbClr val="FF0000"/>
                </a:solidFill>
              </a:rPr>
              <a:t>paterfilium</a:t>
            </a:r>
            <a:r>
              <a:rPr lang="tr-TR" dirty="0" smtClean="0">
                <a:solidFill>
                  <a:srgbClr val="FF0000"/>
                </a:solidFill>
              </a:rPr>
              <a:t> ter </a:t>
            </a:r>
            <a:r>
              <a:rPr lang="tr-TR" dirty="0" err="1" smtClean="0">
                <a:solidFill>
                  <a:srgbClr val="FF0000"/>
                </a:solidFill>
              </a:rPr>
              <a:t>venum</a:t>
            </a:r>
            <a:r>
              <a:rPr lang="tr-TR" dirty="0" smtClean="0">
                <a:solidFill>
                  <a:srgbClr val="FF0000"/>
                </a:solidFill>
              </a:rPr>
              <a:t> </a:t>
            </a:r>
            <a:r>
              <a:rPr lang="tr-TR" dirty="0" err="1" smtClean="0">
                <a:solidFill>
                  <a:srgbClr val="FF0000"/>
                </a:solidFill>
              </a:rPr>
              <a:t>duit</a:t>
            </a:r>
            <a:r>
              <a:rPr lang="tr-TR" dirty="0" smtClean="0">
                <a:solidFill>
                  <a:srgbClr val="FF0000"/>
                </a:solidFill>
              </a:rPr>
              <a:t>, </a:t>
            </a:r>
            <a:r>
              <a:rPr lang="tr-TR" dirty="0" err="1" smtClean="0">
                <a:solidFill>
                  <a:srgbClr val="FF0000"/>
                </a:solidFill>
              </a:rPr>
              <a:t>filius</a:t>
            </a:r>
            <a:r>
              <a:rPr lang="tr-TR" dirty="0" smtClean="0">
                <a:solidFill>
                  <a:srgbClr val="FF0000"/>
                </a:solidFill>
              </a:rPr>
              <a:t> a </a:t>
            </a:r>
            <a:r>
              <a:rPr lang="tr-TR" dirty="0" err="1" smtClean="0">
                <a:solidFill>
                  <a:srgbClr val="FF0000"/>
                </a:solidFill>
              </a:rPr>
              <a:t>patre</a:t>
            </a:r>
            <a:r>
              <a:rPr lang="tr-TR" dirty="0" smtClean="0">
                <a:solidFill>
                  <a:srgbClr val="FF0000"/>
                </a:solidFill>
              </a:rPr>
              <a:t> </a:t>
            </a:r>
            <a:r>
              <a:rPr lang="tr-TR" dirty="0" err="1" smtClean="0">
                <a:solidFill>
                  <a:srgbClr val="FF0000"/>
                </a:solidFill>
              </a:rPr>
              <a:t>liber</a:t>
            </a:r>
            <a:r>
              <a:rPr lang="tr-TR" dirty="0" smtClean="0">
                <a:solidFill>
                  <a:srgbClr val="FF0000"/>
                </a:solidFill>
              </a:rPr>
              <a:t> </a:t>
            </a:r>
            <a:r>
              <a:rPr lang="tr-TR" dirty="0" err="1" smtClean="0">
                <a:solidFill>
                  <a:srgbClr val="FF0000"/>
                </a:solidFill>
              </a:rPr>
              <a:t>esto</a:t>
            </a:r>
            <a:r>
              <a:rPr lang="tr-TR" dirty="0" smtClean="0">
                <a:solidFill>
                  <a:srgbClr val="FF0000"/>
                </a:solidFill>
              </a:rPr>
              <a:t>.»</a:t>
            </a:r>
          </a:p>
          <a:p>
            <a:r>
              <a:rPr lang="tr-TR" dirty="0" smtClean="0"/>
              <a:t>Eğer bir baba oğlunu üç defa evlatlık olarak verirse, evlat babasını reddetsin.</a:t>
            </a:r>
          </a:p>
        </p:txBody>
      </p:sp>
    </p:spTree>
    <p:extLst>
      <p:ext uri="{BB962C8B-B14F-4D97-AF65-F5344CB8AC3E}">
        <p14:creationId xmlns:p14="http://schemas.microsoft.com/office/powerpoint/2010/main" val="3132898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endParaRPr lang="tr-TR" dirty="0" smtClean="0"/>
          </a:p>
          <a:p>
            <a:r>
              <a:rPr lang="tr-TR" dirty="0" smtClean="0"/>
              <a:t>«</a:t>
            </a:r>
            <a:r>
              <a:rPr lang="tr-TR" dirty="0" err="1" smtClean="0"/>
              <a:t>Patronus</a:t>
            </a:r>
            <a:r>
              <a:rPr lang="tr-TR" dirty="0" smtClean="0"/>
              <a:t> si </a:t>
            </a:r>
            <a:r>
              <a:rPr lang="tr-TR" dirty="0" err="1" smtClean="0"/>
              <a:t>clienti</a:t>
            </a:r>
            <a:r>
              <a:rPr lang="tr-TR" dirty="0" smtClean="0"/>
              <a:t> </a:t>
            </a:r>
            <a:r>
              <a:rPr lang="tr-TR" dirty="0" err="1" smtClean="0"/>
              <a:t>fraudem</a:t>
            </a:r>
            <a:r>
              <a:rPr lang="tr-TR" dirty="0" smtClean="0"/>
              <a:t> </a:t>
            </a:r>
            <a:r>
              <a:rPr lang="tr-TR" dirty="0" err="1" smtClean="0"/>
              <a:t>fecerit</a:t>
            </a:r>
            <a:r>
              <a:rPr lang="tr-TR" dirty="0" smtClean="0"/>
              <a:t>, </a:t>
            </a:r>
            <a:r>
              <a:rPr lang="tr-TR" dirty="0" err="1" smtClean="0"/>
              <a:t>sacer</a:t>
            </a:r>
            <a:r>
              <a:rPr lang="tr-TR" dirty="0" smtClean="0"/>
              <a:t> </a:t>
            </a:r>
            <a:r>
              <a:rPr lang="tr-TR" dirty="0" err="1" smtClean="0"/>
              <a:t>esto</a:t>
            </a:r>
            <a:r>
              <a:rPr lang="tr-TR" dirty="0" smtClean="0"/>
              <a:t>.»</a:t>
            </a:r>
          </a:p>
          <a:p>
            <a:r>
              <a:rPr lang="tr-TR" dirty="0" smtClean="0"/>
              <a:t>Eğer efendi uşağını memnun ederse, kutsal olsun.</a:t>
            </a:r>
          </a:p>
          <a:p>
            <a:endParaRPr lang="tr-TR" dirty="0"/>
          </a:p>
          <a:p>
            <a:pPr marL="0" indent="0">
              <a:buNone/>
            </a:pPr>
            <a:endParaRPr lang="tr-TR" dirty="0" smtClean="0"/>
          </a:p>
          <a:p>
            <a:r>
              <a:rPr lang="tr-TR" dirty="0" err="1" smtClean="0"/>
              <a:t>Hominem</a:t>
            </a:r>
            <a:r>
              <a:rPr lang="tr-TR" dirty="0" smtClean="0"/>
              <a:t> </a:t>
            </a:r>
            <a:r>
              <a:rPr lang="tr-TR" dirty="0" err="1" smtClean="0"/>
              <a:t>mortuum</a:t>
            </a:r>
            <a:r>
              <a:rPr lang="tr-TR" dirty="0" smtClean="0"/>
              <a:t> in </a:t>
            </a:r>
            <a:r>
              <a:rPr lang="tr-TR" dirty="0" err="1" smtClean="0"/>
              <a:t>urbe</a:t>
            </a:r>
            <a:r>
              <a:rPr lang="tr-TR" dirty="0" smtClean="0"/>
              <a:t> ne </a:t>
            </a:r>
            <a:r>
              <a:rPr lang="tr-TR" dirty="0" err="1" smtClean="0"/>
              <a:t>sepelito</a:t>
            </a:r>
            <a:r>
              <a:rPr lang="tr-TR" dirty="0" smtClean="0"/>
              <a:t> ne </a:t>
            </a:r>
            <a:r>
              <a:rPr lang="tr-TR" dirty="0" err="1" smtClean="0"/>
              <a:t>urito</a:t>
            </a:r>
            <a:r>
              <a:rPr lang="tr-TR" dirty="0" smtClean="0"/>
              <a:t>.»</a:t>
            </a:r>
            <a:endParaRPr lang="tr-TR" dirty="0"/>
          </a:p>
          <a:p>
            <a:r>
              <a:rPr lang="tr-TR" dirty="0" smtClean="0"/>
              <a:t>Ölmüş biri şehrin içinde ne gömülsün, ne yakılsın.</a:t>
            </a:r>
            <a:endParaRPr lang="tr-TR" dirty="0"/>
          </a:p>
        </p:txBody>
      </p:sp>
    </p:spTree>
    <p:extLst>
      <p:ext uri="{BB962C8B-B14F-4D97-AF65-F5344CB8AC3E}">
        <p14:creationId xmlns:p14="http://schemas.microsoft.com/office/powerpoint/2010/main" val="31987310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fontScale="92500" lnSpcReduction="10000"/>
          </a:bodyPr>
          <a:lstStyle/>
          <a:p>
            <a:pPr marL="0" indent="0">
              <a:buNone/>
            </a:pPr>
            <a:r>
              <a:rPr lang="tr-TR" i="1" dirty="0" err="1" smtClean="0">
                <a:solidFill>
                  <a:srgbClr val="FF0000"/>
                </a:solidFill>
              </a:rPr>
              <a:t>Annales</a:t>
            </a:r>
            <a:r>
              <a:rPr lang="tr-TR" i="1" dirty="0">
                <a:solidFill>
                  <a:srgbClr val="FF0000"/>
                </a:solidFill>
              </a:rPr>
              <a:t> </a:t>
            </a:r>
            <a:r>
              <a:rPr lang="tr-TR" i="1" dirty="0" err="1" smtClean="0">
                <a:solidFill>
                  <a:srgbClr val="FF0000"/>
                </a:solidFill>
              </a:rPr>
              <a:t>Maxim</a:t>
            </a:r>
            <a:r>
              <a:rPr lang="tr-TR" dirty="0" err="1" smtClean="0">
                <a:solidFill>
                  <a:srgbClr val="FF0000"/>
                </a:solidFill>
              </a:rPr>
              <a:t>i</a:t>
            </a:r>
            <a:r>
              <a:rPr lang="tr-TR" dirty="0" smtClean="0">
                <a:solidFill>
                  <a:srgbClr val="FF0000"/>
                </a:solidFill>
              </a:rPr>
              <a:t> </a:t>
            </a:r>
            <a:r>
              <a:rPr lang="tr-TR" dirty="0" smtClean="0"/>
              <a:t>–Yılın önemli olaylarının kaydedildiği yıllıklar. Tarih yazımında kaynak olarak kullanılmıştır.</a:t>
            </a:r>
          </a:p>
          <a:p>
            <a:pPr marL="0" indent="0">
              <a:buNone/>
            </a:pPr>
            <a:endParaRPr lang="tr-TR" dirty="0"/>
          </a:p>
          <a:p>
            <a:pPr marL="0" indent="0">
              <a:buNone/>
            </a:pPr>
            <a:r>
              <a:rPr lang="tr-TR" i="1" dirty="0" err="1" smtClean="0">
                <a:solidFill>
                  <a:srgbClr val="FF0000"/>
                </a:solidFill>
              </a:rPr>
              <a:t>Laudationes</a:t>
            </a:r>
            <a:r>
              <a:rPr lang="tr-TR" i="1" dirty="0" smtClean="0">
                <a:solidFill>
                  <a:srgbClr val="FF0000"/>
                </a:solidFill>
              </a:rPr>
              <a:t> </a:t>
            </a:r>
            <a:r>
              <a:rPr lang="tr-TR" i="1" dirty="0" err="1" smtClean="0">
                <a:solidFill>
                  <a:srgbClr val="FF0000"/>
                </a:solidFill>
              </a:rPr>
              <a:t>Funebres</a:t>
            </a:r>
            <a:r>
              <a:rPr lang="tr-TR" dirty="0" smtClean="0"/>
              <a:t>: Tarih yazımında kullanılan diğer bir unsur da Cenaze törenlerindeki söylevlerdir. </a:t>
            </a:r>
          </a:p>
          <a:p>
            <a:pPr marL="0" indent="0">
              <a:buNone/>
            </a:pPr>
            <a:r>
              <a:rPr lang="tr-TR" dirty="0" smtClean="0"/>
              <a:t>Cenaze devlet tarafından kaldırılıyorsa </a:t>
            </a:r>
            <a:r>
              <a:rPr lang="tr-TR" dirty="0" err="1" smtClean="0"/>
              <a:t>consul</a:t>
            </a:r>
            <a:r>
              <a:rPr lang="tr-TR" dirty="0" smtClean="0"/>
              <a:t> ya da </a:t>
            </a:r>
            <a:r>
              <a:rPr lang="tr-TR" dirty="0" err="1" smtClean="0"/>
              <a:t>praetor</a:t>
            </a:r>
            <a:r>
              <a:rPr lang="tr-TR" dirty="0" smtClean="0"/>
              <a:t> konuşuyor.</a:t>
            </a:r>
          </a:p>
          <a:p>
            <a:pPr marL="0" indent="0">
              <a:buNone/>
            </a:pPr>
            <a:r>
              <a:rPr lang="tr-TR" dirty="0" smtClean="0"/>
              <a:t>Soyun yüceltilmesini amaçlayan bu söylevler aile arşivinde saklanır. Tarih yazımında bu arşivlerden yararlanılmıştır. </a:t>
            </a:r>
            <a:endParaRPr lang="tr-TR" dirty="0"/>
          </a:p>
          <a:p>
            <a:pPr marL="0" indent="0">
              <a:buNone/>
            </a:pPr>
            <a:endParaRPr lang="tr-TR" dirty="0" smtClean="0"/>
          </a:p>
          <a:p>
            <a:pPr marL="0" indent="0">
              <a:buNone/>
            </a:pPr>
            <a:r>
              <a:rPr lang="tr-TR" dirty="0" smtClean="0"/>
              <a:t>Tarih yazımındaki yanlışlıkların nedeni olarak görülürler. </a:t>
            </a:r>
          </a:p>
          <a:p>
            <a:pPr marL="0" indent="0">
              <a:buNone/>
            </a:pPr>
            <a:r>
              <a:rPr lang="tr-TR" dirty="0" err="1" smtClean="0">
                <a:solidFill>
                  <a:srgbClr val="FF0000"/>
                </a:solidFill>
              </a:rPr>
              <a:t>Eulogium</a:t>
            </a:r>
            <a:r>
              <a:rPr lang="tr-TR" dirty="0" smtClean="0">
                <a:solidFill>
                  <a:srgbClr val="FF0000"/>
                </a:solidFill>
              </a:rPr>
              <a:t>:</a:t>
            </a:r>
            <a:r>
              <a:rPr lang="tr-TR" dirty="0" smtClean="0"/>
              <a:t> Ataların büstlerinin altına ya da mezar taşlarına, hayattayken yürüttükleri görevler, başarılarını belirten yazılar yazılırdı. Tarih yazımı için yararlanılan bir unsurdur. </a:t>
            </a:r>
            <a:endParaRPr lang="tr-TR" dirty="0" smtClean="0"/>
          </a:p>
          <a:p>
            <a:pPr marL="0" indent="0">
              <a:buNone/>
            </a:pPr>
            <a:endParaRPr lang="tr-TR" dirty="0" smtClean="0"/>
          </a:p>
        </p:txBody>
      </p:sp>
    </p:spTree>
    <p:extLst>
      <p:ext uri="{BB962C8B-B14F-4D97-AF65-F5344CB8AC3E}">
        <p14:creationId xmlns:p14="http://schemas.microsoft.com/office/powerpoint/2010/main" val="33332216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pPr marL="0" indent="0">
              <a:buNone/>
            </a:pPr>
            <a:r>
              <a:rPr lang="tr-TR" dirty="0" err="1" smtClean="0"/>
              <a:t>Appius</a:t>
            </a:r>
            <a:r>
              <a:rPr lang="tr-TR" dirty="0" smtClean="0"/>
              <a:t> </a:t>
            </a:r>
            <a:r>
              <a:rPr lang="tr-TR" dirty="0" err="1" smtClean="0"/>
              <a:t>Claudius</a:t>
            </a:r>
            <a:r>
              <a:rPr lang="tr-TR" dirty="0" smtClean="0"/>
              <a:t> </a:t>
            </a:r>
            <a:r>
              <a:rPr lang="tr-TR" dirty="0" err="1" smtClean="0"/>
              <a:t>Caecus</a:t>
            </a:r>
            <a:endParaRPr lang="tr-TR" dirty="0"/>
          </a:p>
          <a:p>
            <a:pPr marL="0" indent="0">
              <a:buNone/>
            </a:pPr>
            <a:endParaRPr lang="tr-TR" dirty="0" smtClean="0"/>
          </a:p>
          <a:p>
            <a:pPr marL="0" indent="0">
              <a:buNone/>
            </a:pPr>
            <a:r>
              <a:rPr lang="tr-TR" dirty="0" smtClean="0"/>
              <a:t>İÖ 312 </a:t>
            </a:r>
            <a:r>
              <a:rPr lang="tr-TR" i="1" dirty="0" err="1" smtClean="0"/>
              <a:t>censor</a:t>
            </a:r>
            <a:r>
              <a:rPr lang="tr-TR" dirty="0" err="1" smtClean="0"/>
              <a:t>’udur</a:t>
            </a:r>
            <a:r>
              <a:rPr lang="tr-TR" dirty="0" smtClean="0"/>
              <a:t>. Yaptırdığı yol ve sukemeri ile tanınır. </a:t>
            </a:r>
          </a:p>
          <a:p>
            <a:pPr marL="0" indent="0">
              <a:buNone/>
            </a:pPr>
            <a:r>
              <a:rPr lang="tr-TR" i="1" dirty="0" err="1" smtClean="0"/>
              <a:t>Sententiae</a:t>
            </a:r>
            <a:r>
              <a:rPr lang="tr-TR" dirty="0" smtClean="0"/>
              <a:t> (Düşünceler) eseri yerli vezin </a:t>
            </a:r>
            <a:r>
              <a:rPr lang="tr-TR" dirty="0" err="1" smtClean="0"/>
              <a:t>Saturnia</a:t>
            </a:r>
            <a:r>
              <a:rPr lang="tr-TR" dirty="0" smtClean="0"/>
              <a:t> ile yazılmıştır. </a:t>
            </a:r>
          </a:p>
          <a:p>
            <a:pPr marL="0" indent="0">
              <a:buNone/>
            </a:pPr>
            <a:r>
              <a:rPr lang="tr-TR" dirty="0" smtClean="0"/>
              <a:t>Cicero bu eseri </a:t>
            </a:r>
            <a:r>
              <a:rPr lang="tr-TR" i="1" dirty="0" err="1" smtClean="0"/>
              <a:t>Carmen</a:t>
            </a:r>
            <a:r>
              <a:rPr lang="tr-TR" i="1" dirty="0" smtClean="0"/>
              <a:t> </a:t>
            </a:r>
            <a:r>
              <a:rPr lang="tr-TR" i="1" dirty="0" err="1" smtClean="0"/>
              <a:t>Pythagoreum</a:t>
            </a:r>
            <a:r>
              <a:rPr lang="tr-TR" i="1" dirty="0" smtClean="0"/>
              <a:t> </a:t>
            </a:r>
            <a:r>
              <a:rPr lang="tr-TR" dirty="0" smtClean="0"/>
              <a:t>diye tanımlar. </a:t>
            </a:r>
          </a:p>
          <a:p>
            <a:pPr marL="0" indent="0">
              <a:buNone/>
            </a:pPr>
            <a:r>
              <a:rPr lang="tr-TR" dirty="0" smtClean="0"/>
              <a:t>Bu eserden kalan bir özdeyiş:</a:t>
            </a:r>
          </a:p>
          <a:p>
            <a:pPr marL="0" indent="0">
              <a:buNone/>
            </a:pPr>
            <a:r>
              <a:rPr lang="tr-TR" i="1" dirty="0" err="1" smtClean="0"/>
              <a:t>Suae</a:t>
            </a:r>
            <a:r>
              <a:rPr lang="tr-TR" i="1" dirty="0" smtClean="0"/>
              <a:t> </a:t>
            </a:r>
            <a:r>
              <a:rPr lang="tr-TR" i="1" dirty="0" err="1" smtClean="0"/>
              <a:t>quisque</a:t>
            </a:r>
            <a:r>
              <a:rPr lang="tr-TR" i="1" dirty="0" smtClean="0"/>
              <a:t> </a:t>
            </a:r>
            <a:r>
              <a:rPr lang="tr-TR" i="1" dirty="0" err="1" smtClean="0"/>
              <a:t>faber</a:t>
            </a:r>
            <a:r>
              <a:rPr lang="tr-TR" i="1" dirty="0" smtClean="0"/>
              <a:t> est </a:t>
            </a:r>
            <a:r>
              <a:rPr lang="tr-TR" i="1" dirty="0" err="1" smtClean="0"/>
              <a:t>fortunae</a:t>
            </a:r>
            <a:r>
              <a:rPr lang="tr-TR" i="1" dirty="0" smtClean="0"/>
              <a:t>.</a:t>
            </a:r>
          </a:p>
          <a:p>
            <a:pPr marL="0" indent="0">
              <a:buNone/>
            </a:pPr>
            <a:r>
              <a:rPr lang="tr-TR" dirty="0" smtClean="0"/>
              <a:t>(Her birey kendi kaderinin işçisidir) </a:t>
            </a:r>
            <a:endParaRPr lang="tr-TR" dirty="0"/>
          </a:p>
        </p:txBody>
      </p:sp>
    </p:spTree>
    <p:extLst>
      <p:ext uri="{BB962C8B-B14F-4D97-AF65-F5344CB8AC3E}">
        <p14:creationId xmlns:p14="http://schemas.microsoft.com/office/powerpoint/2010/main" val="37728569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Düzyazı</a:t>
            </a:r>
            <a:endParaRPr lang="tr-TR" sz="2800" dirty="0"/>
          </a:p>
        </p:txBody>
      </p:sp>
      <p:sp>
        <p:nvSpPr>
          <p:cNvPr id="5" name="İçerik Yer Tutucusu 4"/>
          <p:cNvSpPr>
            <a:spLocks noGrp="1"/>
          </p:cNvSpPr>
          <p:nvPr>
            <p:ph idx="1"/>
          </p:nvPr>
        </p:nvSpPr>
        <p:spPr>
          <a:xfrm>
            <a:off x="646112" y="1705970"/>
            <a:ext cx="9403742" cy="4542429"/>
          </a:xfrm>
        </p:spPr>
        <p:txBody>
          <a:bodyPr>
            <a:normAutofit lnSpcReduction="10000"/>
          </a:bodyPr>
          <a:lstStyle/>
          <a:p>
            <a:pPr marL="0" indent="0">
              <a:buNone/>
            </a:pPr>
            <a:r>
              <a:rPr lang="tr-TR" dirty="0" err="1" smtClean="0"/>
              <a:t>Appius</a:t>
            </a:r>
            <a:r>
              <a:rPr lang="tr-TR" dirty="0" smtClean="0"/>
              <a:t> </a:t>
            </a:r>
            <a:r>
              <a:rPr lang="tr-TR" dirty="0" err="1" smtClean="0"/>
              <a:t>Claudius</a:t>
            </a:r>
            <a:r>
              <a:rPr lang="tr-TR" dirty="0" smtClean="0"/>
              <a:t> </a:t>
            </a:r>
            <a:r>
              <a:rPr lang="tr-TR" dirty="0" err="1" smtClean="0"/>
              <a:t>Caecus</a:t>
            </a:r>
            <a:endParaRPr lang="tr-TR" dirty="0"/>
          </a:p>
          <a:p>
            <a:pPr marL="0" indent="0">
              <a:buNone/>
            </a:pPr>
            <a:endParaRPr lang="tr-TR" dirty="0" smtClean="0"/>
          </a:p>
          <a:p>
            <a:pPr marL="0" indent="0">
              <a:buNone/>
            </a:pPr>
            <a:r>
              <a:rPr lang="tr-TR" dirty="0" smtClean="0"/>
              <a:t>Diğer eseri De </a:t>
            </a:r>
            <a:r>
              <a:rPr lang="tr-TR" dirty="0" err="1" smtClean="0"/>
              <a:t>Usurpationibus</a:t>
            </a:r>
            <a:r>
              <a:rPr lang="tr-TR" dirty="0" smtClean="0"/>
              <a:t> (Kullanım Hakkı) </a:t>
            </a:r>
          </a:p>
          <a:p>
            <a:pPr marL="0" indent="0">
              <a:buNone/>
            </a:pPr>
            <a:r>
              <a:rPr lang="tr-TR" dirty="0" smtClean="0"/>
              <a:t>Eserin hukukla ilgili olduğu düşünülmektedir. Ancak günümüze ulaşmamıştır. </a:t>
            </a:r>
          </a:p>
          <a:p>
            <a:pPr marL="0" indent="0">
              <a:buNone/>
            </a:pPr>
            <a:endParaRPr lang="tr-TR" dirty="0"/>
          </a:p>
          <a:p>
            <a:pPr marL="0" indent="0">
              <a:buNone/>
            </a:pPr>
            <a:r>
              <a:rPr lang="tr-TR" dirty="0" err="1" smtClean="0"/>
              <a:t>Appius</a:t>
            </a:r>
            <a:r>
              <a:rPr lang="tr-TR" dirty="0" smtClean="0"/>
              <a:t> </a:t>
            </a:r>
            <a:r>
              <a:rPr lang="tr-TR" dirty="0" err="1" smtClean="0"/>
              <a:t>Claudius</a:t>
            </a:r>
            <a:r>
              <a:rPr lang="tr-TR" dirty="0" smtClean="0"/>
              <a:t> </a:t>
            </a:r>
            <a:r>
              <a:rPr lang="tr-TR" dirty="0" err="1" smtClean="0"/>
              <a:t>Caecus</a:t>
            </a:r>
            <a:r>
              <a:rPr lang="tr-TR" dirty="0" smtClean="0"/>
              <a:t> «r» olarak telaffuz edilen «s» harfini «r» olarak yazmıştır. (Krş. </a:t>
            </a:r>
            <a:r>
              <a:rPr lang="tr-TR" dirty="0" err="1" smtClean="0"/>
              <a:t>Lapis</a:t>
            </a:r>
            <a:r>
              <a:rPr lang="tr-TR" dirty="0" smtClean="0"/>
              <a:t> </a:t>
            </a:r>
            <a:r>
              <a:rPr lang="tr-TR" dirty="0" err="1" smtClean="0"/>
              <a:t>Satricanus</a:t>
            </a:r>
            <a:r>
              <a:rPr lang="tr-TR" dirty="0" smtClean="0"/>
              <a:t> </a:t>
            </a:r>
            <a:r>
              <a:rPr lang="tr-TR" dirty="0" err="1" smtClean="0"/>
              <a:t>Publio</a:t>
            </a:r>
            <a:r>
              <a:rPr lang="tr-TR" dirty="0" smtClean="0"/>
              <a:t> </a:t>
            </a:r>
            <a:r>
              <a:rPr lang="tr-TR" dirty="0" err="1" smtClean="0"/>
              <a:t>Valesioso</a:t>
            </a:r>
            <a:r>
              <a:rPr lang="tr-TR" dirty="0" smtClean="0"/>
              <a:t>)</a:t>
            </a:r>
          </a:p>
          <a:p>
            <a:pPr marL="0" indent="0">
              <a:buNone/>
            </a:pPr>
            <a:endParaRPr lang="tr-TR" dirty="0" smtClean="0"/>
          </a:p>
          <a:p>
            <a:pPr marL="0" indent="0">
              <a:buNone/>
            </a:pPr>
            <a:r>
              <a:rPr lang="tr-TR" dirty="0" smtClean="0"/>
              <a:t>z harfini alfabeden çıkarmış g harfini eklemiştir. </a:t>
            </a:r>
          </a:p>
          <a:p>
            <a:pPr marL="0" indent="0">
              <a:buNone/>
            </a:pPr>
            <a:endParaRPr lang="tr-TR" dirty="0"/>
          </a:p>
          <a:p>
            <a:pPr marL="0" indent="0">
              <a:buNone/>
            </a:pPr>
            <a:r>
              <a:rPr lang="tr-TR" dirty="0" smtClean="0"/>
              <a:t>Roma Yazınında adı bilinen ilk kişidir. </a:t>
            </a:r>
            <a:endParaRPr lang="tr-TR" dirty="0" smtClean="0"/>
          </a:p>
        </p:txBody>
      </p:sp>
    </p:spTree>
    <p:extLst>
      <p:ext uri="{BB962C8B-B14F-4D97-AF65-F5344CB8AC3E}">
        <p14:creationId xmlns:p14="http://schemas.microsoft.com/office/powerpoint/2010/main" val="15719177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a:t>
            </a:r>
            <a:r>
              <a:rPr lang="tr-TR" sz="2800" dirty="0" err="1" smtClean="0"/>
              <a:t>Fescennini</a:t>
            </a:r>
            <a:r>
              <a:rPr lang="tr-TR" sz="2800" dirty="0" smtClean="0"/>
              <a:t> </a:t>
            </a:r>
            <a:r>
              <a:rPr lang="tr-TR" sz="2800" dirty="0" err="1" smtClean="0"/>
              <a:t>Versus</a:t>
            </a:r>
            <a:endParaRPr lang="tr-TR" sz="2800" dirty="0"/>
          </a:p>
        </p:txBody>
      </p:sp>
      <p:sp>
        <p:nvSpPr>
          <p:cNvPr id="5" name="İçerik Yer Tutucusu 4"/>
          <p:cNvSpPr>
            <a:spLocks noGrp="1"/>
          </p:cNvSpPr>
          <p:nvPr>
            <p:ph idx="1"/>
          </p:nvPr>
        </p:nvSpPr>
        <p:spPr/>
        <p:txBody>
          <a:bodyPr>
            <a:normAutofit/>
          </a:bodyPr>
          <a:lstStyle/>
          <a:p>
            <a:pPr algn="just"/>
            <a:r>
              <a:rPr lang="tr-TR" dirty="0" err="1"/>
              <a:t>Etruria</a:t>
            </a:r>
            <a:r>
              <a:rPr lang="tr-TR" dirty="0"/>
              <a:t> ile Latium bölgeleri arasındaki Etrüsk kenti </a:t>
            </a:r>
            <a:r>
              <a:rPr lang="tr-TR" dirty="0" err="1"/>
              <a:t>Fescennia’nın</a:t>
            </a:r>
            <a:r>
              <a:rPr lang="tr-TR" dirty="0"/>
              <a:t> adıyla anılan bu tür İtalya’nın en eski şiir türüdür. Kaba saba şakalar içeren dizelerden ya da iki kişinin diğeriyle dalga geçmek ya da gülünç duruma düşürmek amacıyla doğaçlama birbiriyle atışması olan dizelerden </a:t>
            </a:r>
            <a:r>
              <a:rPr lang="tr-TR" dirty="0" smtClean="0"/>
              <a:t>oluşur.  </a:t>
            </a:r>
            <a:r>
              <a:rPr lang="tr-TR" dirty="0"/>
              <a:t>Bu tür kır kökenli gibi görünmektedir. Horatius bu türün gelişimi ile ilgili şunları söylemiştir (</a:t>
            </a:r>
            <a:r>
              <a:rPr lang="tr-TR" i="1" dirty="0" err="1"/>
              <a:t>Epistulae</a:t>
            </a:r>
            <a:r>
              <a:rPr lang="tr-TR" dirty="0"/>
              <a:t>, 2.1-139 </a:t>
            </a:r>
            <a:r>
              <a:rPr lang="tr-TR" dirty="0" err="1"/>
              <a:t>v.d</a:t>
            </a:r>
            <a:r>
              <a:rPr lang="tr-TR" dirty="0"/>
              <a:t>.): </a:t>
            </a:r>
          </a:p>
        </p:txBody>
      </p:sp>
    </p:spTree>
    <p:extLst>
      <p:ext uri="{BB962C8B-B14F-4D97-AF65-F5344CB8AC3E}">
        <p14:creationId xmlns:p14="http://schemas.microsoft.com/office/powerpoint/2010/main" val="33507242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a:t>
            </a:r>
            <a:r>
              <a:rPr lang="tr-TR" sz="2800" dirty="0" err="1" smtClean="0"/>
              <a:t>Fescennini</a:t>
            </a:r>
            <a:r>
              <a:rPr lang="tr-TR" sz="2800" dirty="0" smtClean="0"/>
              <a:t> </a:t>
            </a:r>
            <a:r>
              <a:rPr lang="tr-TR" sz="2800" dirty="0" err="1" smtClean="0"/>
              <a:t>Versus</a:t>
            </a:r>
            <a:endParaRPr lang="tr-TR" sz="2800" dirty="0"/>
          </a:p>
        </p:txBody>
      </p:sp>
      <p:sp>
        <p:nvSpPr>
          <p:cNvPr id="5" name="İçerik Yer Tutucusu 4"/>
          <p:cNvSpPr>
            <a:spLocks noGrp="1"/>
          </p:cNvSpPr>
          <p:nvPr>
            <p:ph idx="1"/>
          </p:nvPr>
        </p:nvSpPr>
        <p:spPr/>
        <p:txBody>
          <a:bodyPr>
            <a:normAutofit fontScale="85000" lnSpcReduction="20000"/>
          </a:bodyPr>
          <a:lstStyle/>
          <a:p>
            <a:r>
              <a:rPr lang="tr-TR" dirty="0"/>
              <a:t>(Çeviri: Türkan Uzel, </a:t>
            </a:r>
            <a:r>
              <a:rPr lang="tr-TR" i="1" dirty="0"/>
              <a:t>Q. Horatius </a:t>
            </a:r>
            <a:r>
              <a:rPr lang="tr-TR" i="1" dirty="0" err="1"/>
              <a:t>Flaccus</a:t>
            </a:r>
            <a:r>
              <a:rPr lang="tr-TR" i="1" dirty="0"/>
              <a:t>, </a:t>
            </a:r>
            <a:r>
              <a:rPr lang="tr-TR" i="1" dirty="0" err="1"/>
              <a:t>İambus’lar</a:t>
            </a:r>
            <a:r>
              <a:rPr lang="tr-TR" i="1" dirty="0"/>
              <a:t>, Lirik Şiirler, </a:t>
            </a:r>
            <a:r>
              <a:rPr lang="tr-TR" i="1" dirty="0" err="1"/>
              <a:t>Satura’lar</a:t>
            </a:r>
            <a:r>
              <a:rPr lang="tr-TR" i="1" dirty="0"/>
              <a:t>, </a:t>
            </a:r>
            <a:r>
              <a:rPr lang="tr-TR" i="1" dirty="0" err="1"/>
              <a:t>Mektup’lar</a:t>
            </a:r>
            <a:r>
              <a:rPr lang="tr-TR" dirty="0"/>
              <a:t>, TTK, Ankara, 1994, </a:t>
            </a:r>
            <a:r>
              <a:rPr lang="tr-TR" dirty="0" smtClean="0"/>
              <a:t>s.248)</a:t>
            </a:r>
            <a:endParaRPr lang="tr-TR" dirty="0"/>
          </a:p>
          <a:p>
            <a:endParaRPr lang="tr-TR" dirty="0" smtClean="0"/>
          </a:p>
          <a:p>
            <a:pPr algn="just"/>
            <a:r>
              <a:rPr lang="tr-TR" dirty="0" smtClean="0"/>
              <a:t>“ </a:t>
            </a:r>
            <a:r>
              <a:rPr lang="tr-TR" dirty="0"/>
              <a:t>Eski devrin azla yetinen çiftçileri, ürünlerini ambarlarına kaldırdıktan sonra “ ne yapalım, gün olur bu çileler biter” diye umut ederek, ağır çilelere katlanan ruhlarını dinlendirirlerdi bayram günlerinde. O zaman işlerine yardımcı olan çocukları ve karılarıyla birlikte, Toprak Ana’ya bir dişi domuz kurban ederler, </a:t>
            </a:r>
            <a:r>
              <a:rPr lang="tr-TR" dirty="0" err="1"/>
              <a:t>Silvanus’a</a:t>
            </a:r>
            <a:r>
              <a:rPr lang="tr-TR" dirty="0"/>
              <a:t> süt, hayatın kısa olduğunu bilen </a:t>
            </a:r>
            <a:r>
              <a:rPr lang="tr-TR" dirty="0" err="1"/>
              <a:t>Genius’larına</a:t>
            </a:r>
            <a:r>
              <a:rPr lang="tr-TR" dirty="0"/>
              <a:t> şarap ve içecek sunarlardı. Bu töreden </a:t>
            </a:r>
            <a:r>
              <a:rPr lang="tr-TR" dirty="0" err="1"/>
              <a:t>Fescennia</a:t>
            </a:r>
            <a:r>
              <a:rPr lang="tr-TR" dirty="0"/>
              <a:t> taşkınlığı doğdu, sırayla iki değişik dize biçimini alarak yayıldı, bu kaba taşlama. Herkesin hoşuna giden bu özgürlük, her yeni yılda tatlı tatlı eğlendirirdi insanları; bu şaka hoyratlaşarak, sonunda açık bir azgınlığa dönüşünceye ve işi, ceza korkusu olmadan, şerefli evleri tehdit etmeye vardırıncaya kadar, sürdü gitti bu töre. Bu tür şiirlerin kanlı dişlerini geçirdiği insanlar acı çektiler, diş geçiremediği kimseler de kamu yararını düşünerek, endişe içinde kaldılar. Hatta bir kimse için küçük düşürücü şiirler yazılamaz diye bir yasa bile çıkarıldı ve bu tür şiirler için ceza kondu. Dayak korkusundan, ozanlar, güzel konuşmak, bu yoldan hoşa gitmek zorunda kalınca, türlerini </a:t>
            </a:r>
            <a:r>
              <a:rPr lang="tr-TR" dirty="0" smtClean="0"/>
              <a:t>değiştirdiler.»</a:t>
            </a:r>
            <a:endParaRPr lang="tr-TR" dirty="0"/>
          </a:p>
          <a:p>
            <a:endParaRPr lang="tr-TR" dirty="0"/>
          </a:p>
          <a:p>
            <a:pPr algn="just"/>
            <a:endParaRPr lang="tr-TR" dirty="0"/>
          </a:p>
        </p:txBody>
      </p:sp>
    </p:spTree>
    <p:extLst>
      <p:ext uri="{BB962C8B-B14F-4D97-AF65-F5344CB8AC3E}">
        <p14:creationId xmlns:p14="http://schemas.microsoft.com/office/powerpoint/2010/main" val="1809065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a:t>
            </a:r>
            <a:r>
              <a:rPr lang="tr-TR" sz="2800" dirty="0" err="1" smtClean="0"/>
              <a:t>Fescennini</a:t>
            </a:r>
            <a:r>
              <a:rPr lang="tr-TR" sz="2800" dirty="0" smtClean="0"/>
              <a:t> </a:t>
            </a:r>
            <a:r>
              <a:rPr lang="tr-TR" sz="2800" dirty="0" err="1" smtClean="0"/>
              <a:t>Versus</a:t>
            </a:r>
            <a:endParaRPr lang="tr-TR" sz="2800" dirty="0"/>
          </a:p>
        </p:txBody>
      </p:sp>
      <p:sp>
        <p:nvSpPr>
          <p:cNvPr id="5" name="İçerik Yer Tutucusu 4"/>
          <p:cNvSpPr>
            <a:spLocks noGrp="1"/>
          </p:cNvSpPr>
          <p:nvPr>
            <p:ph idx="1"/>
          </p:nvPr>
        </p:nvSpPr>
        <p:spPr/>
        <p:txBody>
          <a:bodyPr>
            <a:normAutofit lnSpcReduction="10000"/>
          </a:bodyPr>
          <a:lstStyle/>
          <a:p>
            <a:endParaRPr lang="tr-TR" dirty="0"/>
          </a:p>
          <a:p>
            <a:r>
              <a:rPr lang="tr-TR" dirty="0" err="1"/>
              <a:t>Fescennini</a:t>
            </a:r>
            <a:r>
              <a:rPr lang="tr-TR" dirty="0"/>
              <a:t> </a:t>
            </a:r>
            <a:r>
              <a:rPr lang="tr-TR" dirty="0" err="1"/>
              <a:t>versus</a:t>
            </a:r>
            <a:r>
              <a:rPr lang="tr-TR" dirty="0"/>
              <a:t> sonraki yüzyıllarda da ekin kaldırma, </a:t>
            </a:r>
            <a:r>
              <a:rPr lang="tr-TR" dirty="0" err="1"/>
              <a:t>Tellus</a:t>
            </a:r>
            <a:r>
              <a:rPr lang="tr-TR" dirty="0"/>
              <a:t> (Toprak Ana) şenliklerinde açık saçık niteliğini korumuştur. </a:t>
            </a:r>
            <a:endParaRPr lang="tr-TR" dirty="0" smtClean="0"/>
          </a:p>
          <a:p>
            <a:r>
              <a:rPr lang="tr-TR" dirty="0" smtClean="0"/>
              <a:t>Başlangıçta </a:t>
            </a:r>
            <a:r>
              <a:rPr lang="tr-TR" dirty="0"/>
              <a:t>kır yaşamında küçük bir eğlence olarak başlamış olan bu türün, zaman içinde İtalya’nın diğer kentlerine ve Roma’ya da yayıldığı, düğün törenlerinde gençlere bunun için izin verildiği belirtilmiştir </a:t>
            </a:r>
            <a:r>
              <a:rPr lang="tr-TR" dirty="0" smtClean="0"/>
              <a:t>(Servius, </a:t>
            </a:r>
            <a:r>
              <a:rPr lang="tr-TR" i="1" dirty="0" smtClean="0"/>
              <a:t>Ad </a:t>
            </a:r>
            <a:r>
              <a:rPr lang="tr-TR" i="1" dirty="0" err="1" smtClean="0"/>
              <a:t>aen</a:t>
            </a:r>
            <a:r>
              <a:rPr lang="tr-TR" i="1" dirty="0" smtClean="0"/>
              <a:t>. </a:t>
            </a:r>
            <a:r>
              <a:rPr lang="tr-TR" dirty="0" smtClean="0"/>
              <a:t>7.695;  Seneca, </a:t>
            </a:r>
            <a:r>
              <a:rPr lang="tr-TR" i="1" dirty="0" err="1" smtClean="0"/>
              <a:t>Controversiae</a:t>
            </a:r>
            <a:r>
              <a:rPr lang="tr-TR" dirty="0" smtClean="0"/>
              <a:t> 21; </a:t>
            </a:r>
            <a:r>
              <a:rPr lang="tr-TR" dirty="0" err="1" smtClean="0"/>
              <a:t>Plinius</a:t>
            </a:r>
            <a:r>
              <a:rPr lang="tr-TR" dirty="0" smtClean="0"/>
              <a:t>, </a:t>
            </a:r>
            <a:r>
              <a:rPr lang="tr-TR" i="1" dirty="0" smtClean="0"/>
              <a:t>HN</a:t>
            </a:r>
            <a:r>
              <a:rPr lang="tr-TR" dirty="0" smtClean="0"/>
              <a:t>, 15.22) </a:t>
            </a:r>
          </a:p>
          <a:p>
            <a:r>
              <a:rPr lang="tr-TR" dirty="0" smtClean="0"/>
              <a:t>Kente </a:t>
            </a:r>
            <a:r>
              <a:rPr lang="tr-TR" dirty="0"/>
              <a:t>girdiğinde açık saçık niteliği daha da belirginleşmiş, özellikle düğün törenlerinde söylenir olmuştur.  </a:t>
            </a:r>
          </a:p>
          <a:p>
            <a:r>
              <a:rPr lang="tr-TR" dirty="0" err="1"/>
              <a:t>Versus</a:t>
            </a:r>
            <a:r>
              <a:rPr lang="tr-TR" dirty="0"/>
              <a:t> </a:t>
            </a:r>
            <a:r>
              <a:rPr lang="tr-TR" dirty="0" err="1"/>
              <a:t>Fescennini</a:t>
            </a:r>
            <a:r>
              <a:rPr lang="tr-TR" dirty="0"/>
              <a:t> edebiyat araştırmacıları tarafından Ancak sonradan ortaya çıkacak olan </a:t>
            </a:r>
            <a:r>
              <a:rPr lang="tr-TR" dirty="0" err="1"/>
              <a:t>Satura</a:t>
            </a:r>
            <a:r>
              <a:rPr lang="tr-TR" dirty="0"/>
              <a:t> ve Roma Komedyasını oluşturan yapı taşlarından biri olarak kabul edilmektedir.  </a:t>
            </a:r>
          </a:p>
        </p:txBody>
      </p:sp>
    </p:spTree>
    <p:extLst>
      <p:ext uri="{BB962C8B-B14F-4D97-AF65-F5344CB8AC3E}">
        <p14:creationId xmlns:p14="http://schemas.microsoft.com/office/powerpoint/2010/main" val="379679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a:t>
            </a:r>
            <a:r>
              <a:rPr lang="tr-TR" sz="2800" dirty="0" err="1" smtClean="0"/>
              <a:t>Fabula</a:t>
            </a:r>
            <a:r>
              <a:rPr lang="tr-TR" sz="2800" dirty="0" smtClean="0"/>
              <a:t> </a:t>
            </a:r>
            <a:r>
              <a:rPr lang="tr-TR" sz="2800" dirty="0" err="1" smtClean="0"/>
              <a:t>Atellana</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err="1" smtClean="0"/>
              <a:t>Livius</a:t>
            </a:r>
            <a:r>
              <a:rPr lang="tr-TR" dirty="0" smtClean="0"/>
              <a:t>, 7.2: </a:t>
            </a:r>
          </a:p>
          <a:p>
            <a:pPr algn="just"/>
            <a:r>
              <a:rPr lang="tr-TR" dirty="0" err="1"/>
              <a:t>Atellana</a:t>
            </a:r>
            <a:r>
              <a:rPr lang="tr-TR" dirty="0"/>
              <a:t> </a:t>
            </a:r>
            <a:r>
              <a:rPr lang="tr-TR" dirty="0" err="1"/>
              <a:t>Osklardan</a:t>
            </a:r>
            <a:r>
              <a:rPr lang="tr-TR" dirty="0"/>
              <a:t> alınan bir oyun türüdür, gençler bu türü kendilerine saklamış, bu oyunun profesyonel aktörler tarafından kirletilmesine izin vermemişlerdir. </a:t>
            </a:r>
            <a:r>
              <a:rPr lang="tr-TR" dirty="0" err="1"/>
              <a:t>Atellana</a:t>
            </a:r>
            <a:r>
              <a:rPr lang="tr-TR" dirty="0"/>
              <a:t> oyuncularının bir kabileye kaydedilmemesi,  ancak sahne sanatıyla ilişkileri yokmuş gibi askerlik yapmalarına izin verilmesi geleneği oradan kalmadır. Diğer kurumların mütevazı başlangıçları arasında sahne oyunlarının kökenini de yazmak, ortaya çıkışı bu denli ağırbaşlı olan bir sanatın, bugünlerde muktedir krallıkların bile güçlükle katlandığı bir çılgınlığa dönüştüğünün görülebilmesi açısından bana uygun göründü. </a:t>
            </a:r>
          </a:p>
          <a:p>
            <a:pPr marL="0" indent="0" algn="just">
              <a:buNone/>
            </a:pPr>
            <a:r>
              <a:rPr lang="tr-TR" dirty="0" smtClean="0"/>
              <a:t>	Sahne </a:t>
            </a:r>
            <a:r>
              <a:rPr lang="tr-TR" dirty="0"/>
              <a:t>sanatçıları Roma’da en alt sınıftan yurttaş olarak kabul edilirlerdi </a:t>
            </a:r>
            <a:r>
              <a:rPr lang="tr-TR" dirty="0" smtClean="0"/>
              <a:t> ve </a:t>
            </a:r>
            <a:r>
              <a:rPr lang="tr-TR" dirty="0"/>
              <a:t>orduda görev yapmalarına izin verilmezdi. </a:t>
            </a:r>
          </a:p>
          <a:p>
            <a:endParaRPr lang="tr-TR" dirty="0"/>
          </a:p>
        </p:txBody>
      </p:sp>
    </p:spTree>
    <p:extLst>
      <p:ext uri="{BB962C8B-B14F-4D97-AF65-F5344CB8AC3E}">
        <p14:creationId xmlns:p14="http://schemas.microsoft.com/office/powerpoint/2010/main" val="33308453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a:t>
            </a:r>
            <a:r>
              <a:rPr lang="tr-TR" sz="2800" dirty="0" err="1" smtClean="0"/>
              <a:t>Fabula</a:t>
            </a:r>
            <a:r>
              <a:rPr lang="tr-TR" sz="2800" dirty="0" smtClean="0"/>
              <a:t> </a:t>
            </a:r>
            <a:r>
              <a:rPr lang="tr-TR" sz="2800" dirty="0" err="1" smtClean="0"/>
              <a:t>Atellana</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err="1"/>
              <a:t>Fabula</a:t>
            </a:r>
            <a:r>
              <a:rPr lang="tr-TR" dirty="0"/>
              <a:t> </a:t>
            </a:r>
            <a:r>
              <a:rPr lang="tr-TR" dirty="0" err="1"/>
              <a:t>Atellana</a:t>
            </a:r>
            <a:r>
              <a:rPr lang="tr-TR" dirty="0"/>
              <a:t>, </a:t>
            </a:r>
            <a:r>
              <a:rPr lang="tr-TR" dirty="0" err="1"/>
              <a:t>Campania</a:t>
            </a:r>
            <a:r>
              <a:rPr lang="tr-TR" dirty="0"/>
              <a:t> bölgesinde bir </a:t>
            </a:r>
            <a:r>
              <a:rPr lang="tr-TR" dirty="0" err="1"/>
              <a:t>Osk</a:t>
            </a:r>
            <a:r>
              <a:rPr lang="tr-TR" dirty="0"/>
              <a:t> kenti olan </a:t>
            </a:r>
            <a:r>
              <a:rPr lang="tr-TR" dirty="0" err="1"/>
              <a:t>Atella’da</a:t>
            </a:r>
            <a:r>
              <a:rPr lang="tr-TR" dirty="0"/>
              <a:t> doğmuştur.  </a:t>
            </a:r>
            <a:endParaRPr lang="tr-TR" dirty="0" smtClean="0"/>
          </a:p>
          <a:p>
            <a:r>
              <a:rPr lang="tr-TR" dirty="0" smtClean="0"/>
              <a:t>Bu </a:t>
            </a:r>
            <a:r>
              <a:rPr lang="tr-TR" dirty="0"/>
              <a:t>türdeki diyaloglar genelde </a:t>
            </a:r>
            <a:r>
              <a:rPr lang="tr-TR" dirty="0" err="1"/>
              <a:t>Osk</a:t>
            </a:r>
            <a:r>
              <a:rPr lang="tr-TR" dirty="0"/>
              <a:t> lehçesi ile yazıldığı için  </a:t>
            </a:r>
            <a:r>
              <a:rPr lang="tr-TR" dirty="0" err="1"/>
              <a:t>Ludi</a:t>
            </a:r>
            <a:r>
              <a:rPr lang="tr-TR" dirty="0"/>
              <a:t> </a:t>
            </a:r>
            <a:r>
              <a:rPr lang="tr-TR" dirty="0" err="1"/>
              <a:t>Osci</a:t>
            </a:r>
            <a:r>
              <a:rPr lang="tr-TR" dirty="0"/>
              <a:t> ya da </a:t>
            </a:r>
            <a:r>
              <a:rPr lang="tr-TR" dirty="0" err="1"/>
              <a:t>ludicrum</a:t>
            </a:r>
            <a:r>
              <a:rPr lang="tr-TR" dirty="0"/>
              <a:t> </a:t>
            </a:r>
            <a:r>
              <a:rPr lang="tr-TR" dirty="0" err="1"/>
              <a:t>Oscum</a:t>
            </a:r>
            <a:r>
              <a:rPr lang="tr-TR" dirty="0"/>
              <a:t> da denmektedir. </a:t>
            </a:r>
            <a:endParaRPr lang="tr-TR" dirty="0" smtClean="0"/>
          </a:p>
          <a:p>
            <a:r>
              <a:rPr lang="tr-TR" dirty="0" smtClean="0"/>
              <a:t>Kaba </a:t>
            </a:r>
            <a:r>
              <a:rPr lang="tr-TR" dirty="0"/>
              <a:t>saba ve doğaçlama şakalar içeren </a:t>
            </a:r>
            <a:r>
              <a:rPr lang="tr-TR" dirty="0" err="1"/>
              <a:t>fars’tır</a:t>
            </a:r>
            <a:r>
              <a:rPr lang="tr-TR" dirty="0"/>
              <a:t>. </a:t>
            </a:r>
            <a:endParaRPr lang="tr-TR" dirty="0" smtClean="0"/>
          </a:p>
          <a:p>
            <a:r>
              <a:rPr lang="tr-TR" dirty="0" smtClean="0"/>
              <a:t>İÖ </a:t>
            </a:r>
            <a:r>
              <a:rPr lang="tr-TR" dirty="0"/>
              <a:t>391 yılında Roma’ya getirilmiştir. </a:t>
            </a:r>
            <a:r>
              <a:rPr lang="tr-TR" dirty="0" err="1"/>
              <a:t>Fabula</a:t>
            </a:r>
            <a:r>
              <a:rPr lang="tr-TR" dirty="0"/>
              <a:t> </a:t>
            </a:r>
            <a:r>
              <a:rPr lang="tr-TR" dirty="0" err="1"/>
              <a:t>Atellana’da</a:t>
            </a:r>
            <a:r>
              <a:rPr lang="tr-TR" dirty="0"/>
              <a:t> oyuncular sahnede konunun akışına göre doğaçlama konuşurlar, yüzlerinde maske vardır. Kalıplaşmış tipler </a:t>
            </a:r>
            <a:r>
              <a:rPr lang="tr-TR" dirty="0" smtClean="0"/>
              <a:t>vardır. </a:t>
            </a:r>
            <a:r>
              <a:rPr lang="tr-TR" dirty="0" err="1"/>
              <a:t>Fabula</a:t>
            </a:r>
            <a:r>
              <a:rPr lang="tr-TR" dirty="0"/>
              <a:t> </a:t>
            </a:r>
            <a:r>
              <a:rPr lang="tr-TR" dirty="0" err="1"/>
              <a:t>Atellana</a:t>
            </a:r>
            <a:r>
              <a:rPr lang="tr-TR" dirty="0"/>
              <a:t> da kalıplaşmış olan bu tiplemelerin yansımaları Roma komedyasında görülmektedir. </a:t>
            </a:r>
          </a:p>
        </p:txBody>
      </p:sp>
    </p:spTree>
    <p:extLst>
      <p:ext uri="{BB962C8B-B14F-4D97-AF65-F5344CB8AC3E}">
        <p14:creationId xmlns:p14="http://schemas.microsoft.com/office/powerpoint/2010/main" val="2461191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a:t>
            </a:r>
            <a:r>
              <a:rPr lang="tr-TR" sz="2800" dirty="0" err="1" smtClean="0"/>
              <a:t>Fabula</a:t>
            </a:r>
            <a:r>
              <a:rPr lang="tr-TR" sz="2800" dirty="0" smtClean="0"/>
              <a:t> </a:t>
            </a:r>
            <a:r>
              <a:rPr lang="tr-TR" sz="2800" dirty="0" err="1" smtClean="0"/>
              <a:t>Atellana</a:t>
            </a:r>
            <a:endParaRPr lang="tr-TR" sz="2800" dirty="0"/>
          </a:p>
        </p:txBody>
      </p:sp>
      <p:sp>
        <p:nvSpPr>
          <p:cNvPr id="5" name="İçerik Yer Tutucusu 4"/>
          <p:cNvSpPr>
            <a:spLocks noGrp="1"/>
          </p:cNvSpPr>
          <p:nvPr>
            <p:ph idx="1"/>
          </p:nvPr>
        </p:nvSpPr>
        <p:spPr>
          <a:xfrm>
            <a:off x="646112" y="1705970"/>
            <a:ext cx="9403742" cy="4542429"/>
          </a:xfrm>
        </p:spPr>
        <p:txBody>
          <a:bodyPr>
            <a:normAutofit/>
          </a:bodyPr>
          <a:lstStyle/>
          <a:p>
            <a:r>
              <a:rPr lang="tr-TR" dirty="0" smtClean="0"/>
              <a:t>Başlıca Karakterler: </a:t>
            </a:r>
          </a:p>
          <a:p>
            <a:pPr marL="0" indent="0">
              <a:buNone/>
            </a:pPr>
            <a:endParaRPr lang="tr-TR" dirty="0" smtClean="0"/>
          </a:p>
          <a:p>
            <a:r>
              <a:rPr lang="tr-TR" dirty="0" smtClean="0"/>
              <a:t> </a:t>
            </a:r>
            <a:r>
              <a:rPr lang="tr-TR" b="1" dirty="0" err="1">
                <a:solidFill>
                  <a:srgbClr val="FF0000"/>
                </a:solidFill>
              </a:rPr>
              <a:t>maccus</a:t>
            </a:r>
            <a:r>
              <a:rPr lang="tr-TR" dirty="0"/>
              <a:t> (bir çeşit soytarı ya da aptal- </a:t>
            </a:r>
            <a:r>
              <a:rPr lang="tr-TR" dirty="0" err="1"/>
              <a:t>Commedia</a:t>
            </a:r>
            <a:r>
              <a:rPr lang="tr-TR" dirty="0"/>
              <a:t> </a:t>
            </a:r>
            <a:r>
              <a:rPr lang="tr-TR" dirty="0" err="1"/>
              <a:t>dell’arte’ye</a:t>
            </a:r>
            <a:r>
              <a:rPr lang="tr-TR" dirty="0"/>
              <a:t> </a:t>
            </a:r>
            <a:r>
              <a:rPr lang="tr-TR" dirty="0" err="1"/>
              <a:t>pulcinella</a:t>
            </a:r>
            <a:r>
              <a:rPr lang="tr-TR" dirty="0"/>
              <a:t> karakteri olarak geçmiştir.)  </a:t>
            </a:r>
            <a:endParaRPr lang="tr-TR" dirty="0" smtClean="0"/>
          </a:p>
          <a:p>
            <a:r>
              <a:rPr lang="tr-TR" b="1" dirty="0" err="1" smtClean="0">
                <a:solidFill>
                  <a:srgbClr val="FFFF00"/>
                </a:solidFill>
              </a:rPr>
              <a:t>pappus</a:t>
            </a:r>
            <a:r>
              <a:rPr lang="tr-TR" dirty="0" smtClean="0"/>
              <a:t> </a:t>
            </a:r>
            <a:r>
              <a:rPr lang="tr-TR" dirty="0"/>
              <a:t>(yaşlı, aptal cimri, çoğu kez karısının ve çocuklarının eğlence konusudur) </a:t>
            </a:r>
            <a:endParaRPr lang="tr-TR" dirty="0" smtClean="0"/>
          </a:p>
          <a:p>
            <a:r>
              <a:rPr lang="tr-TR" dirty="0" err="1" smtClean="0">
                <a:solidFill>
                  <a:srgbClr val="FFFF00"/>
                </a:solidFill>
              </a:rPr>
              <a:t>bucco</a:t>
            </a:r>
            <a:r>
              <a:rPr lang="tr-TR" dirty="0" smtClean="0"/>
              <a:t> </a:t>
            </a:r>
            <a:r>
              <a:rPr lang="tr-TR" dirty="0"/>
              <a:t>(geveze aptal), </a:t>
            </a:r>
            <a:endParaRPr lang="tr-TR" dirty="0" smtClean="0"/>
          </a:p>
          <a:p>
            <a:r>
              <a:rPr lang="tr-TR" dirty="0" err="1" smtClean="0">
                <a:solidFill>
                  <a:srgbClr val="FF0000"/>
                </a:solidFill>
              </a:rPr>
              <a:t>dossenus</a:t>
            </a:r>
            <a:r>
              <a:rPr lang="tr-TR" dirty="0" smtClean="0"/>
              <a:t> </a:t>
            </a:r>
            <a:r>
              <a:rPr lang="tr-TR" dirty="0"/>
              <a:t>(kötü kambur). </a:t>
            </a:r>
          </a:p>
        </p:txBody>
      </p:sp>
    </p:spTree>
    <p:extLst>
      <p:ext uri="{BB962C8B-B14F-4D97-AF65-F5344CB8AC3E}">
        <p14:creationId xmlns:p14="http://schemas.microsoft.com/office/powerpoint/2010/main" val="3007339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a:t>
            </a:r>
            <a:r>
              <a:rPr lang="tr-TR" sz="2800" dirty="0" err="1" smtClean="0"/>
              <a:t>Satura</a:t>
            </a:r>
            <a:endParaRPr lang="tr-TR" sz="2800" dirty="0"/>
          </a:p>
        </p:txBody>
      </p:sp>
      <p:sp>
        <p:nvSpPr>
          <p:cNvPr id="5" name="İçerik Yer Tutucusu 4"/>
          <p:cNvSpPr>
            <a:spLocks noGrp="1"/>
          </p:cNvSpPr>
          <p:nvPr>
            <p:ph idx="1"/>
          </p:nvPr>
        </p:nvSpPr>
        <p:spPr>
          <a:xfrm>
            <a:off x="646112" y="1705970"/>
            <a:ext cx="9403742" cy="4542429"/>
          </a:xfrm>
        </p:spPr>
        <p:txBody>
          <a:bodyPr>
            <a:normAutofit fontScale="77500" lnSpcReduction="20000"/>
          </a:bodyPr>
          <a:lstStyle/>
          <a:p>
            <a:r>
              <a:rPr lang="tr-TR" dirty="0" err="1"/>
              <a:t>Livius’un</a:t>
            </a:r>
            <a:r>
              <a:rPr lang="tr-TR" dirty="0"/>
              <a:t> anlatısında komedyanın gelişim sürecinde </a:t>
            </a:r>
            <a:r>
              <a:rPr lang="tr-TR" dirty="0" err="1"/>
              <a:t>Fescennia</a:t>
            </a:r>
            <a:r>
              <a:rPr lang="tr-TR" dirty="0"/>
              <a:t> dizelerinden sonraki aşama, profesyonel yerli aktörlerin seslerini ve hareketlerini flüte uydurarak yaptıkları </a:t>
            </a:r>
            <a:r>
              <a:rPr lang="tr-TR" i="1" dirty="0" err="1"/>
              <a:t>satura</a:t>
            </a:r>
            <a:r>
              <a:rPr lang="tr-TR" dirty="0"/>
              <a:t> adı verilen oyundu. </a:t>
            </a:r>
            <a:endParaRPr lang="tr-TR" dirty="0" smtClean="0"/>
          </a:p>
          <a:p>
            <a:r>
              <a:rPr lang="tr-TR" dirty="0"/>
              <a:t>“</a:t>
            </a:r>
            <a:r>
              <a:rPr lang="tr-TR" b="1" dirty="0"/>
              <a:t>VII.2.</a:t>
            </a:r>
            <a:r>
              <a:rPr lang="tr-TR" dirty="0"/>
              <a:t> Salgın hastalık o yıl (İÖ 365) ve C. </a:t>
            </a:r>
            <a:r>
              <a:rPr lang="tr-TR" dirty="0" err="1"/>
              <a:t>Sulpicius</a:t>
            </a:r>
            <a:r>
              <a:rPr lang="tr-TR" dirty="0"/>
              <a:t> </a:t>
            </a:r>
            <a:r>
              <a:rPr lang="tr-TR" dirty="0" err="1"/>
              <a:t>Peticus</a:t>
            </a:r>
            <a:r>
              <a:rPr lang="tr-TR" dirty="0"/>
              <a:t>- C. </a:t>
            </a:r>
            <a:r>
              <a:rPr lang="tr-TR" dirty="0" err="1"/>
              <a:t>Licinius</a:t>
            </a:r>
            <a:r>
              <a:rPr lang="tr-TR" dirty="0"/>
              <a:t> </a:t>
            </a:r>
            <a:r>
              <a:rPr lang="tr-TR" dirty="0" err="1"/>
              <a:t>Stolo’nun</a:t>
            </a:r>
            <a:r>
              <a:rPr lang="tr-TR" dirty="0"/>
              <a:t> konsüllük yaptığı ertesi yıl boyunca sürdü.  Bu yıl (İÖ 364) tanrıların öfkesini dindirmek amacıyla tanrılara sunulan ziyafet anlamına gelen bir </a:t>
            </a:r>
            <a:r>
              <a:rPr lang="tr-TR" i="1" dirty="0" err="1"/>
              <a:t>lectisternium</a:t>
            </a:r>
            <a:r>
              <a:rPr lang="tr-TR" dirty="0" err="1"/>
              <a:t>’un</a:t>
            </a:r>
            <a:r>
              <a:rPr lang="tr-TR" dirty="0"/>
              <a:t> kent tarihinde üçüncü kez düzenlenmesi dışında kayda değer bir olay olmadı. Ne insanların aldığı kararlar ne de tanrıların yardımı bu hastalığın gücünü kıramayınca, tanrıların öfkesini yatıştırmaya yönelik yapılan diğer eylemlerin arasında sahne gösterilerinin de başlatıldığı söylenir. Bu, yegâne gösterisi </a:t>
            </a:r>
            <a:r>
              <a:rPr lang="tr-TR" i="1" dirty="0" err="1"/>
              <a:t>circus</a:t>
            </a:r>
            <a:r>
              <a:rPr lang="tr-TR" dirty="0"/>
              <a:t> olan savaşçı bir toplum için yeni bir durumdur. Ancak aşağı yukarı bütün diğer başlangıçlarda olduğu gibi bu küçük başlangıç da yabancı kökenli idi. </a:t>
            </a:r>
            <a:r>
              <a:rPr lang="tr-TR" dirty="0" err="1"/>
              <a:t>Etruria’dan</a:t>
            </a:r>
            <a:r>
              <a:rPr lang="tr-TR" dirty="0"/>
              <a:t> çağırılmış dansçılar, bir şarkı olmadan ya da şarkıda söylenen sözleri taklit etmeden flütçü sıralarına doğru sıçrayarak, Etrüsk geleneğinde pek de yadırganmayan hareketler sergilediler. Ardından gençlerimiz aynı anda birbirlerine kaba sözlerle takılarak onları taklit etmeye başladılar, hareketleri sese (söze) uyumluydu. Böylece bu olay kabul gördü ve oldukça sık uygulanarak canlı tutuldu. Profesyonel yerli aktörler, Etrüsk dilinde oyuncu anlamına gelen “ister” sözcüğünden yola çıkılarak “</a:t>
            </a:r>
            <a:r>
              <a:rPr lang="tr-TR" i="1" dirty="0" err="1"/>
              <a:t>histriones</a:t>
            </a:r>
            <a:r>
              <a:rPr lang="tr-TR" dirty="0"/>
              <a:t>” olarak adlandırıldı. Bunlar daha önce olduğu gibi birbirlerine </a:t>
            </a:r>
            <a:r>
              <a:rPr lang="tr-TR" dirty="0" err="1"/>
              <a:t>Fescennini</a:t>
            </a:r>
            <a:r>
              <a:rPr lang="tr-TR" dirty="0"/>
              <a:t> dizelerine benzer kaba saba rastgele sözler söylemiyorlar, artık baştan sona flütü şarkı ve hareketle tamamlayan bir biçimde yazılmış müzikal ölçüyle dolu </a:t>
            </a:r>
            <a:r>
              <a:rPr lang="tr-TR" i="1" dirty="0" err="1"/>
              <a:t>satura’</a:t>
            </a:r>
            <a:r>
              <a:rPr lang="tr-TR" dirty="0" err="1"/>
              <a:t>ları</a:t>
            </a:r>
            <a:r>
              <a:rPr lang="tr-TR" dirty="0"/>
              <a:t> sahneliyorlardı</a:t>
            </a:r>
            <a:r>
              <a:rPr lang="tr-TR" dirty="0" smtClean="0"/>
              <a:t>.”</a:t>
            </a:r>
            <a:endParaRPr lang="tr-TR" dirty="0"/>
          </a:p>
        </p:txBody>
      </p:sp>
    </p:spTree>
    <p:extLst>
      <p:ext uri="{BB962C8B-B14F-4D97-AF65-F5344CB8AC3E}">
        <p14:creationId xmlns:p14="http://schemas.microsoft.com/office/powerpoint/2010/main" val="1592121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p:txBody>
          <a:bodyPr/>
          <a:lstStyle/>
          <a:p>
            <a:r>
              <a:rPr lang="tr-TR" sz="2800" dirty="0"/>
              <a:t>Edebiyat Öncesi </a:t>
            </a:r>
            <a:r>
              <a:rPr lang="tr-TR" sz="2800" dirty="0" smtClean="0"/>
              <a:t>Dönem- </a:t>
            </a:r>
            <a:r>
              <a:rPr lang="tr-TR" sz="2800" dirty="0" err="1" smtClean="0"/>
              <a:t>Satura</a:t>
            </a:r>
            <a:endParaRPr lang="tr-TR" sz="2800" dirty="0"/>
          </a:p>
        </p:txBody>
      </p:sp>
      <p:sp>
        <p:nvSpPr>
          <p:cNvPr id="5" name="İçerik Yer Tutucusu 4"/>
          <p:cNvSpPr>
            <a:spLocks noGrp="1"/>
          </p:cNvSpPr>
          <p:nvPr>
            <p:ph idx="1"/>
          </p:nvPr>
        </p:nvSpPr>
        <p:spPr>
          <a:xfrm>
            <a:off x="646112" y="1705970"/>
            <a:ext cx="9403742" cy="4542429"/>
          </a:xfrm>
        </p:spPr>
        <p:txBody>
          <a:bodyPr>
            <a:normAutofit lnSpcReduction="10000"/>
          </a:bodyPr>
          <a:lstStyle/>
          <a:p>
            <a:r>
              <a:rPr lang="tr-TR" dirty="0" err="1" smtClean="0"/>
              <a:t>Satura</a:t>
            </a:r>
            <a:r>
              <a:rPr lang="tr-TR" dirty="0" smtClean="0"/>
              <a:t> sözcüğünün etimolojisi belli değildir. </a:t>
            </a:r>
          </a:p>
          <a:p>
            <a:r>
              <a:rPr lang="tr-TR" dirty="0" err="1" smtClean="0"/>
              <a:t>Lanx</a:t>
            </a:r>
            <a:r>
              <a:rPr lang="tr-TR" dirty="0" smtClean="0"/>
              <a:t> </a:t>
            </a:r>
            <a:r>
              <a:rPr lang="tr-TR" dirty="0" err="1" smtClean="0"/>
              <a:t>satura</a:t>
            </a:r>
            <a:r>
              <a:rPr lang="tr-TR" dirty="0" smtClean="0"/>
              <a:t>: yiyeceklerle dolu tabak</a:t>
            </a:r>
          </a:p>
          <a:p>
            <a:r>
              <a:rPr lang="tr-TR" dirty="0" err="1" smtClean="0"/>
              <a:t>Lex</a:t>
            </a:r>
            <a:r>
              <a:rPr lang="tr-TR" dirty="0" smtClean="0"/>
              <a:t> </a:t>
            </a:r>
            <a:r>
              <a:rPr lang="tr-TR" dirty="0" err="1" smtClean="0"/>
              <a:t>per</a:t>
            </a:r>
            <a:r>
              <a:rPr lang="tr-TR" dirty="0" smtClean="0"/>
              <a:t> </a:t>
            </a:r>
            <a:r>
              <a:rPr lang="tr-TR" dirty="0" err="1" smtClean="0"/>
              <a:t>saturam</a:t>
            </a:r>
            <a:r>
              <a:rPr lang="tr-TR" dirty="0" smtClean="0"/>
              <a:t>: İstenmeyen bir yasayı çok istenen bir yasa maddesine eklemek (Modern Torba yasalar)</a:t>
            </a:r>
          </a:p>
          <a:p>
            <a:r>
              <a:rPr lang="tr-TR" dirty="0" smtClean="0"/>
              <a:t>Per </a:t>
            </a:r>
            <a:r>
              <a:rPr lang="tr-TR" dirty="0" err="1" smtClean="0"/>
              <a:t>saturam</a:t>
            </a:r>
            <a:r>
              <a:rPr lang="tr-TR" dirty="0" smtClean="0"/>
              <a:t> (karmakarışık)</a:t>
            </a:r>
          </a:p>
          <a:p>
            <a:endParaRPr lang="tr-TR" dirty="0" smtClean="0"/>
          </a:p>
          <a:p>
            <a:r>
              <a:rPr lang="tr-TR" dirty="0" smtClean="0"/>
              <a:t>Müzik eşliğindeki bu türde daha sonra komedyada görülen konu bütünlüğü yoktur. </a:t>
            </a:r>
            <a:endParaRPr lang="tr-TR" dirty="0"/>
          </a:p>
          <a:p>
            <a:r>
              <a:rPr lang="tr-TR" dirty="0" smtClean="0"/>
              <a:t>Hiciv ve Komedya türlerine katkısı olduğu düşünülür.</a:t>
            </a:r>
          </a:p>
          <a:p>
            <a:endParaRPr lang="tr-TR" dirty="0"/>
          </a:p>
          <a:p>
            <a:r>
              <a:rPr lang="tr-TR" dirty="0" smtClean="0"/>
              <a:t>Sonradan edebi tür olan </a:t>
            </a:r>
            <a:r>
              <a:rPr lang="tr-TR" dirty="0" err="1" smtClean="0"/>
              <a:t>satura’da</a:t>
            </a:r>
            <a:r>
              <a:rPr lang="tr-TR" dirty="0" smtClean="0"/>
              <a:t>  konu çeşitliliği vardır. </a:t>
            </a:r>
          </a:p>
          <a:p>
            <a:r>
              <a:rPr lang="tr-TR" dirty="0" err="1" smtClean="0"/>
              <a:t>Lucilius</a:t>
            </a:r>
            <a:r>
              <a:rPr lang="tr-TR" dirty="0" smtClean="0"/>
              <a:t> edebi bir tür haline getirmiş, Horatius geliştirmiştir. </a:t>
            </a:r>
            <a:endParaRPr lang="tr-TR" dirty="0"/>
          </a:p>
        </p:txBody>
      </p:sp>
    </p:spTree>
    <p:extLst>
      <p:ext uri="{BB962C8B-B14F-4D97-AF65-F5344CB8AC3E}">
        <p14:creationId xmlns:p14="http://schemas.microsoft.com/office/powerpoint/2010/main" val="88676710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376</TotalTime>
  <Words>1524</Words>
  <Application>Microsoft Office PowerPoint</Application>
  <PresentationFormat>Geniş ekran</PresentationFormat>
  <Paragraphs>112</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Century Gothic</vt:lpstr>
      <vt:lpstr>Wingdings 3</vt:lpstr>
      <vt:lpstr>İyon</vt:lpstr>
      <vt:lpstr>Edebiyat Öncesi Dönem – 5. Hafta</vt:lpstr>
      <vt:lpstr>Edebiyat Öncesi Dönem-Fescennini Versus</vt:lpstr>
      <vt:lpstr>Edebiyat Öncesi Dönem-Fescennini Versus</vt:lpstr>
      <vt:lpstr>Edebiyat Öncesi Dönem-Fescennini Versus</vt:lpstr>
      <vt:lpstr>Edebiyat Öncesi Dönem- Fabula Atellana</vt:lpstr>
      <vt:lpstr>Edebiyat Öncesi Dönem- Fabula Atellana</vt:lpstr>
      <vt:lpstr>Edebiyat Öncesi Dönem- Fabula Atellana</vt:lpstr>
      <vt:lpstr>Edebiyat Öncesi Dönem- Satura</vt:lpstr>
      <vt:lpstr>Edebiyat Öncesi Dönem- Satura</vt:lpstr>
      <vt:lpstr>Edebiyat Öncesi Dönem- Neniae (Naeniae)</vt:lpstr>
      <vt:lpstr>Edebiyat Öncesi Dönem- Düzyazı</vt:lpstr>
      <vt:lpstr>Edebiyat Öncesi Dönem- Düzyazı</vt:lpstr>
      <vt:lpstr>Edebiyat Öncesi Dönem- Düzyazı</vt:lpstr>
      <vt:lpstr>Edebiyat Öncesi Dönem- Düzyazı</vt:lpstr>
      <vt:lpstr>Edebiyat Öncesi Dönem- Düzyazı</vt:lpstr>
      <vt:lpstr>Edebiyat Öncesi Dönem- Düzyazı</vt:lpstr>
      <vt:lpstr>Edebiyat Öncesi Dönem- Düzyazı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Yazını: Başlangıç Dönemi 1. Hafta</dc:title>
  <dc:creator>pc</dc:creator>
  <cp:lastModifiedBy>pc</cp:lastModifiedBy>
  <cp:revision>41</cp:revision>
  <dcterms:created xsi:type="dcterms:W3CDTF">2017-11-23T15:25:46Z</dcterms:created>
  <dcterms:modified xsi:type="dcterms:W3CDTF">2017-11-24T19:03:25Z</dcterms:modified>
</cp:coreProperties>
</file>