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6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65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C77D"/>
    <a:srgbClr val="204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08CFC-4A2A-47E8-BC3E-ED0B7C7E7493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E8213-E6FB-4089-BA6A-B62E5B4E95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0253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3200" b="0" spc="-5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1800" cap="all" spc="20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dirty="0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91" y="826686"/>
            <a:ext cx="1527835" cy="1527835"/>
          </a:xfrm>
          <a:prstGeom prst="rect">
            <a:avLst/>
          </a:prstGeom>
        </p:spPr>
      </p:pic>
      <p:sp>
        <p:nvSpPr>
          <p:cNvPr id="12" name="Metin kutusu 11"/>
          <p:cNvSpPr txBox="1"/>
          <p:nvPr userDrawn="1"/>
        </p:nvSpPr>
        <p:spPr>
          <a:xfrm>
            <a:off x="3929604" y="1051995"/>
            <a:ext cx="51884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</a:t>
            </a:r>
          </a:p>
          <a:p>
            <a:pPr algn="ctr"/>
            <a:r>
              <a:rPr lang="tr-TR" sz="3200" b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Nallıhan</a:t>
            </a:r>
            <a:r>
              <a:rPr lang="tr-TR" sz="3200" b="0" baseline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Meslek Yüksekokulu</a:t>
            </a:r>
            <a:endParaRPr lang="tr-TR" sz="3200" b="0" dirty="0">
              <a:solidFill>
                <a:srgbClr val="2047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1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687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1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5541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25296"/>
            <a:ext cx="10058400" cy="4643798"/>
          </a:xfrm>
        </p:spPr>
        <p:txBody>
          <a:bodyPr/>
          <a:lstStyle>
            <a:lvl1pPr>
              <a:defRPr sz="28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575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600" b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20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62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98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1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962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92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192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02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20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97633"/>
            <a:ext cx="10058400" cy="467146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12.12.2017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0" y="1138648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78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rgbClr val="204788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İnternet Güvenliği ve Ağ Teknolojileri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BİT101 BİLGİ VE İLETİŞİM TEKNOLOJİLERİ</a:t>
            </a:r>
          </a:p>
          <a:p>
            <a:r>
              <a:rPr lang="tr-TR" dirty="0" smtClean="0"/>
              <a:t>ÖĞR.GÖR.DR. UFUK TANYERİ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Bilgisayar Ağları [2]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225296"/>
            <a:ext cx="10058400" cy="2643971"/>
          </a:xfrm>
        </p:spPr>
        <p:txBody>
          <a:bodyPr>
            <a:normAutofit/>
          </a:bodyPr>
          <a:lstStyle/>
          <a:p>
            <a:r>
              <a:rPr lang="tr-TR" sz="2000" dirty="0"/>
              <a:t>Birden fazla bilgisayarın birbiriyle iletişim </a:t>
            </a:r>
            <a:r>
              <a:rPr lang="tr-TR" sz="2000" dirty="0" smtClean="0"/>
              <a:t>kurabilecek şekilde </a:t>
            </a:r>
            <a:r>
              <a:rPr lang="tr-TR" sz="2000" dirty="0"/>
              <a:t>bağlanması bilgisayar ağı olarak adlandırılır</a:t>
            </a:r>
            <a:r>
              <a:rPr lang="tr-TR" sz="2000" dirty="0" smtClean="0"/>
              <a:t>. Bilgisayar </a:t>
            </a:r>
            <a:r>
              <a:rPr lang="tr-TR" sz="2000" dirty="0"/>
              <a:t>ağı kurmanın başlıca iki amacı vardır</a:t>
            </a:r>
            <a:r>
              <a:rPr lang="tr-TR" sz="2000" dirty="0" smtClean="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smtClean="0"/>
              <a:t> </a:t>
            </a:r>
            <a:r>
              <a:rPr lang="tr-TR" sz="2000" dirty="0"/>
              <a:t>Bilgi paylaşımı,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/>
              <a:t> Donanım (yazıcı </a:t>
            </a:r>
            <a:r>
              <a:rPr lang="tr-TR" sz="2000" dirty="0" smtClean="0"/>
              <a:t>vb.) </a:t>
            </a:r>
            <a:r>
              <a:rPr lang="tr-TR" sz="2000" dirty="0"/>
              <a:t>ve yazılım (</a:t>
            </a:r>
            <a:r>
              <a:rPr lang="tr-TR" sz="2000" dirty="0" err="1"/>
              <a:t>veritabanı</a:t>
            </a:r>
            <a:r>
              <a:rPr lang="tr-TR" sz="2000" dirty="0"/>
              <a:t> </a:t>
            </a:r>
            <a:r>
              <a:rPr lang="tr-TR" sz="2000" dirty="0" smtClean="0"/>
              <a:t>vb.) </a:t>
            </a:r>
            <a:r>
              <a:rPr lang="tr-TR" sz="2000" dirty="0" smtClean="0"/>
              <a:t>kaynaklarından </a:t>
            </a:r>
            <a:r>
              <a:rPr lang="tr-TR" sz="2000" dirty="0"/>
              <a:t>ortaklaşa </a:t>
            </a:r>
            <a:r>
              <a:rPr lang="tr-TR" sz="2000" dirty="0" smtClean="0"/>
              <a:t>yararlanma</a:t>
            </a:r>
          </a:p>
          <a:p>
            <a:r>
              <a:rPr lang="tr-TR" sz="2000" dirty="0"/>
              <a:t>Bilgi Paketi: Tüm haberleşme, bilgi paketleri </a:t>
            </a:r>
            <a:r>
              <a:rPr lang="tr-TR" sz="2000" dirty="0" smtClean="0"/>
              <a:t>şeklinde gerçekleşir</a:t>
            </a:r>
            <a:r>
              <a:rPr lang="tr-TR" sz="2000" dirty="0"/>
              <a:t>. Paketler ortalama olarak 100-1000 </a:t>
            </a:r>
            <a:r>
              <a:rPr lang="tr-TR" sz="2000" dirty="0" smtClean="0"/>
              <a:t>8-ikil uzunluğundadır</a:t>
            </a:r>
            <a:r>
              <a:rPr lang="tr-TR" sz="2000" dirty="0"/>
              <a:t>. Paketin başlık ve gövde içeriğinde </a:t>
            </a:r>
            <a:r>
              <a:rPr lang="tr-TR" sz="2000" dirty="0" smtClean="0"/>
              <a:t>yer alan </a:t>
            </a:r>
            <a:r>
              <a:rPr lang="tr-TR" sz="2000" dirty="0"/>
              <a:t>bilgiler aşağıdaki şekilde verilmiştir.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430" y="3942419"/>
            <a:ext cx="76581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9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Bilgisayar Ağları [2]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225296"/>
            <a:ext cx="10058400" cy="37947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/>
              <a:t>Açık Sistemler Bağlantısı (ASB, Open </a:t>
            </a:r>
            <a:r>
              <a:rPr lang="tr-TR" dirty="0" err="1"/>
              <a:t>Systems</a:t>
            </a:r>
            <a:r>
              <a:rPr lang="tr-TR" dirty="0"/>
              <a:t> </a:t>
            </a:r>
            <a:r>
              <a:rPr lang="tr-TR" dirty="0" err="1" smtClean="0"/>
              <a:t>Interconnection</a:t>
            </a:r>
            <a:r>
              <a:rPr lang="tr-TR" dirty="0"/>
              <a:t> </a:t>
            </a:r>
            <a:r>
              <a:rPr lang="tr-TR" dirty="0" smtClean="0"/>
              <a:t>OSI</a:t>
            </a:r>
            <a:r>
              <a:rPr lang="tr-TR" dirty="0"/>
              <a:t>): 1984 yılında oluşturulan bu model, bilgisayar </a:t>
            </a:r>
            <a:r>
              <a:rPr lang="tr-TR" dirty="0" smtClean="0"/>
              <a:t>sistemlerinin birbirleri </a:t>
            </a:r>
            <a:r>
              <a:rPr lang="tr-TR" dirty="0"/>
              <a:t>ile olan iletişiminde ortak bir yapı sağlayıp, bu </a:t>
            </a:r>
            <a:r>
              <a:rPr lang="tr-TR" dirty="0" smtClean="0"/>
              <a:t>iletişimin her </a:t>
            </a:r>
            <a:r>
              <a:rPr lang="tr-TR" dirty="0"/>
              <a:t>aşamasını tanımlar. Başlıca iki hedefi: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/>
              <a:t> Farklı bilgisayar firmaları tarafından üretilen farklı işletim </a:t>
            </a:r>
            <a:r>
              <a:rPr lang="tr-TR" dirty="0" smtClean="0"/>
              <a:t>sistemlerine sahip </a:t>
            </a:r>
            <a:r>
              <a:rPr lang="tr-TR" dirty="0"/>
              <a:t>bilgisayarlar arasındaki iletişimi bir standarda kavuşturmak</a:t>
            </a:r>
            <a:r>
              <a:rPr lang="tr-TR" dirty="0" smtClean="0"/>
              <a:t>,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Farklı standartlar arasındaki uyumsuzluk sebebi ile ortaya çıkan </a:t>
            </a:r>
            <a:r>
              <a:rPr lang="tr-TR" dirty="0" smtClean="0"/>
              <a:t>iletişim sorununu </a:t>
            </a:r>
            <a:r>
              <a:rPr lang="tr-TR" dirty="0"/>
              <a:t>ortadan kaldırmak.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/>
              <a:t> ASB, bilgisayarlar arasındaki </a:t>
            </a:r>
            <a:r>
              <a:rPr lang="tr-TR" dirty="0" smtClean="0"/>
              <a:t>iletişimi</a:t>
            </a:r>
            <a:br>
              <a:rPr lang="tr-TR" dirty="0" smtClean="0"/>
            </a:br>
            <a:r>
              <a:rPr lang="tr-TR" dirty="0" smtClean="0"/>
              <a:t> </a:t>
            </a:r>
            <a:r>
              <a:rPr lang="tr-TR" dirty="0"/>
              <a:t>tanımlamak için 7 </a:t>
            </a:r>
            <a:r>
              <a:rPr lang="tr-TR" dirty="0" smtClean="0"/>
              <a:t>katmanlı bir </a:t>
            </a:r>
            <a:r>
              <a:rPr lang="tr-TR" dirty="0"/>
              <a:t>ağ </a:t>
            </a:r>
            <a:r>
              <a:rPr lang="tr-TR" dirty="0" smtClean="0"/>
              <a:t>sistemi</a:t>
            </a:r>
            <a:br>
              <a:rPr lang="tr-TR" dirty="0" smtClean="0"/>
            </a:br>
            <a:r>
              <a:rPr lang="tr-TR" dirty="0" smtClean="0"/>
              <a:t> </a:t>
            </a:r>
            <a:r>
              <a:rPr lang="tr-TR" dirty="0"/>
              <a:t>sunar.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712464"/>
            <a:ext cx="54864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7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Bilgisayar Ağları [2]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267630"/>
            <a:ext cx="10058400" cy="46437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sz="2000" dirty="0"/>
              <a:t>Fiziksel katman: Hedefe fiziksel/elektriksel </a:t>
            </a:r>
            <a:r>
              <a:rPr lang="tr-TR" sz="2000" dirty="0" smtClean="0"/>
              <a:t>bağlantı kurar</a:t>
            </a:r>
            <a:r>
              <a:rPr lang="tr-TR" sz="20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Veri </a:t>
            </a:r>
            <a:r>
              <a:rPr lang="tr-TR" sz="2000" dirty="0"/>
              <a:t>iletim katmanı: Fiziksel katmana </a:t>
            </a:r>
            <a:r>
              <a:rPr lang="tr-TR" sz="2000" dirty="0" smtClean="0"/>
              <a:t>ulaşım </a:t>
            </a:r>
            <a:r>
              <a:rPr lang="nb-NO" sz="2000" dirty="0" smtClean="0"/>
              <a:t>stratejisini </a:t>
            </a:r>
            <a:r>
              <a:rPr lang="nb-NO" sz="2000" dirty="0"/>
              <a:t>(ağ ilingesi, fiziksel adresleme vb</a:t>
            </a:r>
            <a:r>
              <a:rPr lang="nb-NO" sz="2000" dirty="0" smtClean="0"/>
              <a:t>)</a:t>
            </a:r>
            <a:r>
              <a:rPr lang="tr-TR" sz="2000" dirty="0" smtClean="0"/>
              <a:t> belirler</a:t>
            </a:r>
            <a:r>
              <a:rPr lang="tr-TR" sz="2000" dirty="0"/>
              <a:t>. Köprü (</a:t>
            </a:r>
            <a:r>
              <a:rPr lang="tr-TR" sz="2000" dirty="0" err="1"/>
              <a:t>bridge</a:t>
            </a:r>
            <a:r>
              <a:rPr lang="tr-TR" sz="2000" dirty="0"/>
              <a:t>) cihazları bu </a:t>
            </a:r>
            <a:r>
              <a:rPr lang="tr-TR" sz="2000" dirty="0" smtClean="0"/>
              <a:t>katmanda çalışır</a:t>
            </a:r>
            <a:r>
              <a:rPr lang="tr-TR" sz="20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Ağ </a:t>
            </a:r>
            <a:r>
              <a:rPr lang="tr-TR" sz="2000" dirty="0"/>
              <a:t>katmanı: Hedefi bulup bağlantı kurar.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Taşıma </a:t>
            </a:r>
            <a:r>
              <a:rPr lang="tr-TR" sz="2000" dirty="0"/>
              <a:t>katmanı: Gelen bilgiyi doğrular.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Oturum </a:t>
            </a:r>
            <a:r>
              <a:rPr lang="tr-TR" sz="2000" dirty="0"/>
              <a:t>katmanı: Hedef uygulamaya bağlanır.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Sunum </a:t>
            </a:r>
            <a:r>
              <a:rPr lang="tr-TR" sz="2000" dirty="0"/>
              <a:t>katmanı: Bilgi</a:t>
            </a:r>
            <a:r>
              <a:rPr lang="tr-TR" sz="2000" dirty="0" smtClean="0"/>
              <a:t>&lt;-&gt;</a:t>
            </a:r>
            <a:r>
              <a:rPr lang="tr-TR" sz="2000" dirty="0"/>
              <a:t>paket dönüşünü yapar.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Uygulama </a:t>
            </a:r>
            <a:r>
              <a:rPr lang="tr-TR" sz="2000" dirty="0"/>
              <a:t>katmanı: Kullanıcı iletişimini sağlar</a:t>
            </a:r>
          </a:p>
        </p:txBody>
      </p:sp>
    </p:spTree>
    <p:extLst>
      <p:ext uri="{BB962C8B-B14F-4D97-AF65-F5344CB8AC3E}">
        <p14:creationId xmlns:p14="http://schemas.microsoft.com/office/powerpoint/2010/main" val="394790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Ağ </a:t>
            </a:r>
            <a:r>
              <a:rPr lang="tr-TR" dirty="0" smtClean="0"/>
              <a:t>Sınıfları [2]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85031" y="1347025"/>
            <a:ext cx="7372435" cy="9326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1800" b="1" dirty="0" smtClean="0"/>
              <a:t>Y</a:t>
            </a:r>
            <a:r>
              <a:rPr lang="en-US" sz="1800" b="1" dirty="0" err="1" smtClean="0"/>
              <a:t>erel</a:t>
            </a:r>
            <a:r>
              <a:rPr lang="en-US" sz="1800" b="1" dirty="0" smtClean="0"/>
              <a:t> </a:t>
            </a:r>
            <a:r>
              <a:rPr lang="en-US" sz="1800" b="1" dirty="0"/>
              <a:t>Alan </a:t>
            </a:r>
            <a:r>
              <a:rPr lang="en-US" sz="1800" b="1" dirty="0" err="1"/>
              <a:t>Ağları</a:t>
            </a:r>
            <a:r>
              <a:rPr lang="en-US" sz="1800" b="1" dirty="0"/>
              <a:t> </a:t>
            </a:r>
            <a:r>
              <a:rPr lang="en-US" sz="1800" dirty="0"/>
              <a:t>(Local Area Network-LAN</a:t>
            </a:r>
            <a:r>
              <a:rPr lang="en-US" sz="1800" dirty="0" smtClean="0"/>
              <a:t>):</a:t>
            </a:r>
            <a:r>
              <a:rPr lang="tr-TR" sz="1800" dirty="0" smtClean="0"/>
              <a:t>  Birbirine </a:t>
            </a:r>
            <a:r>
              <a:rPr lang="tr-TR" sz="1800" dirty="0"/>
              <a:t>yakın bilgisayarlar </a:t>
            </a:r>
            <a:r>
              <a:rPr lang="tr-TR" sz="1800" dirty="0" err="1"/>
              <a:t>ethernet</a:t>
            </a:r>
            <a:r>
              <a:rPr lang="tr-TR" sz="1800" dirty="0"/>
              <a:t> </a:t>
            </a:r>
            <a:r>
              <a:rPr lang="tr-TR" sz="1800" dirty="0" smtClean="0"/>
              <a:t>veya kablosuz </a:t>
            </a:r>
            <a:r>
              <a:rPr lang="tr-TR" sz="1800" dirty="0"/>
              <a:t>olarak bağlanır.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 </a:t>
            </a:r>
            <a:endParaRPr lang="tr-TR" sz="1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347025"/>
            <a:ext cx="2400300" cy="1457325"/>
          </a:xfrm>
          <a:prstGeom prst="rect">
            <a:avLst/>
          </a:prstGeom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5053245" y="3127248"/>
            <a:ext cx="6004221" cy="2943352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err="1" smtClean="0"/>
              <a:t>Geniş</a:t>
            </a:r>
            <a:r>
              <a:rPr lang="en-US" b="1" dirty="0" smtClean="0"/>
              <a:t> Alan </a:t>
            </a:r>
            <a:r>
              <a:rPr lang="en-US" b="1" dirty="0" err="1" smtClean="0"/>
              <a:t>Ağları</a:t>
            </a:r>
            <a:r>
              <a:rPr lang="en-US" b="1" dirty="0" smtClean="0"/>
              <a:t> </a:t>
            </a:r>
            <a:r>
              <a:rPr lang="en-US" dirty="0" smtClean="0"/>
              <a:t>(Wide Area Network-WAN):</a:t>
            </a:r>
            <a:r>
              <a:rPr lang="tr-TR" dirty="0" smtClean="0"/>
              <a:t> Coğrafi olarak birbirinden ayrı yerlerdeki sistemlerin ya da yerel bilgisayar ağlarının birbirine bağlanmasıyla kurulurlar</a:t>
            </a:r>
            <a:r>
              <a:rPr lang="tr-TR" dirty="0" smtClean="0"/>
              <a:t>. </a:t>
            </a:r>
            <a:endParaRPr lang="tr-TR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/>
              <a:t>Şehir Alan Ağları </a:t>
            </a:r>
            <a:r>
              <a:rPr lang="tr-TR" dirty="0" smtClean="0"/>
              <a:t>(</a:t>
            </a:r>
            <a:r>
              <a:rPr lang="tr-TR" dirty="0" err="1" smtClean="0"/>
              <a:t>Metropolitan</a:t>
            </a:r>
            <a:r>
              <a:rPr lang="tr-TR" dirty="0" smtClean="0"/>
              <a:t> </a:t>
            </a:r>
            <a:r>
              <a:rPr lang="tr-TR" dirty="0" err="1" smtClean="0"/>
              <a:t>Area</a:t>
            </a:r>
            <a:r>
              <a:rPr lang="tr-TR" dirty="0" smtClean="0"/>
              <a:t> Network- MAN): Yerel alan ağlarındaki teknolojileri kullanan şehir büyüklüğündeki ağlardır. Radyo, TV </a:t>
            </a:r>
            <a:r>
              <a:rPr lang="tr-TR" dirty="0" err="1" smtClean="0"/>
              <a:t>vb</a:t>
            </a:r>
            <a:r>
              <a:rPr lang="tr-TR" dirty="0" smtClean="0"/>
              <a:t> yayınlar yapılabilir. Bu ağlarda, bir bilgisayar sağ taraftaki bilgisayara üst veri yolundan, sol taraftaki bilgisayara alt veri yolundan bilgi gönderme şeklinde olmak üzere tek yönlü iki adet veri yolu içerir.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3220382"/>
            <a:ext cx="39147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6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225296"/>
            <a:ext cx="10479024" cy="4643798"/>
          </a:xfrm>
        </p:spPr>
        <p:txBody>
          <a:bodyPr>
            <a:normAutofit/>
          </a:bodyPr>
          <a:lstStyle/>
          <a:p>
            <a:r>
              <a:rPr lang="tr-TR" sz="2400" dirty="0" smtClean="0"/>
              <a:t>1. </a:t>
            </a:r>
            <a:r>
              <a:rPr lang="tr-TR" sz="2400" dirty="0"/>
              <a:t>http://muratyazici.com/wp-content/dersler/bilg/10-InternetKullanimi.pdf    </a:t>
            </a:r>
            <a:r>
              <a:rPr lang="tr-TR" sz="2400" dirty="0" smtClean="0"/>
              <a:t>Erişim Tarihi : 08.12.2017</a:t>
            </a:r>
          </a:p>
          <a:p>
            <a:r>
              <a:rPr lang="tr-TR" sz="2400" dirty="0" smtClean="0"/>
              <a:t>2. </a:t>
            </a:r>
            <a:r>
              <a:rPr lang="tr-TR" sz="2400" dirty="0" err="1" smtClean="0"/>
              <a:t>Kellegöz</a:t>
            </a:r>
            <a:r>
              <a:rPr lang="tr-TR" sz="2400" dirty="0" smtClean="0"/>
              <a:t> T. 2003 TYBS102 </a:t>
            </a:r>
            <a:r>
              <a:rPr lang="tr-TR" sz="2400" dirty="0"/>
              <a:t>Bilişim Sistemleri ve Teknolojilerine </a:t>
            </a:r>
            <a:r>
              <a:rPr lang="tr-TR" sz="2400" dirty="0" smtClean="0"/>
              <a:t>Giriş Ders Notları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1677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İnternet ve </a:t>
            </a:r>
            <a:r>
              <a:rPr lang="tr-TR" dirty="0" smtClean="0"/>
              <a:t>WWW [1]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000" b="1" dirty="0"/>
              <a:t>İnternet</a:t>
            </a:r>
            <a:endParaRPr lang="tr-T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smtClean="0"/>
              <a:t>Dünyadaki </a:t>
            </a:r>
            <a:r>
              <a:rPr lang="tr-TR" sz="2000" dirty="0"/>
              <a:t>en büyük bilgisayar ağı,</a:t>
            </a:r>
          </a:p>
          <a:p>
            <a:r>
              <a:rPr lang="tr-TR" sz="2000" dirty="0" smtClean="0"/>
              <a:t>(</a:t>
            </a:r>
            <a:r>
              <a:rPr lang="tr-TR" sz="2000" dirty="0"/>
              <a:t>Bilgisayar ağlarının birbirine bağlanarak büyük bir ağ oluşturmasıdır)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smtClean="0"/>
              <a:t>İnternet’teki </a:t>
            </a:r>
            <a:r>
              <a:rPr lang="tr-TR" sz="2000" dirty="0"/>
              <a:t>web site sayısının yüksek bir hızla artması ve beraberinde getirdiği sorunlar…</a:t>
            </a:r>
          </a:p>
          <a:p>
            <a:endParaRPr lang="tr-TR" sz="2000" dirty="0"/>
          </a:p>
          <a:p>
            <a:r>
              <a:rPr lang="tr-TR" sz="2000" b="1" dirty="0"/>
              <a:t>WWW (World </a:t>
            </a:r>
            <a:r>
              <a:rPr lang="tr-TR" sz="2000" b="1" dirty="0" err="1" smtClean="0"/>
              <a:t>Wide</a:t>
            </a:r>
            <a:r>
              <a:rPr lang="tr-TR" sz="2000" b="1" dirty="0" smtClean="0"/>
              <a:t> Web</a:t>
            </a:r>
            <a:r>
              <a:rPr lang="tr-TR" sz="2000" b="1" dirty="0"/>
              <a:t>)</a:t>
            </a:r>
            <a:endParaRPr lang="tr-T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smtClean="0"/>
              <a:t>İnternet </a:t>
            </a:r>
            <a:r>
              <a:rPr lang="tr-TR" sz="2000" dirty="0"/>
              <a:t>üzerinde yayınlanan birbirleriyle bağlantılı </a:t>
            </a:r>
            <a:r>
              <a:rPr lang="tr-TR" sz="2000" dirty="0" err="1"/>
              <a:t>hiper</a:t>
            </a:r>
            <a:r>
              <a:rPr lang="tr-TR" sz="2000" dirty="0"/>
              <a:t>-metin dokümanlarından oluşan bilgi sistemi,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smtClean="0"/>
              <a:t>Bu </a:t>
            </a:r>
            <a:r>
              <a:rPr lang="tr-TR" sz="2000" dirty="0"/>
              <a:t>dokümanların her birine </a:t>
            </a:r>
            <a:r>
              <a:rPr lang="tr-TR" sz="2000" b="1" dirty="0"/>
              <a:t>Web Sayfası</a:t>
            </a:r>
            <a:r>
              <a:rPr lang="tr-TR" sz="2000" dirty="0"/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smtClean="0"/>
              <a:t>Web </a:t>
            </a:r>
            <a:r>
              <a:rPr lang="tr-TR" sz="2000" dirty="0"/>
              <a:t>sayfalarına erişmek için kullanılan programlara </a:t>
            </a:r>
            <a:r>
              <a:rPr lang="tr-TR" sz="2000" b="1" dirty="0"/>
              <a:t>Web </a:t>
            </a:r>
            <a:r>
              <a:rPr lang="tr-TR" sz="2000" b="1" dirty="0" smtClean="0"/>
              <a:t>Tarayıcısı </a:t>
            </a:r>
            <a:r>
              <a:rPr lang="tr-TR" sz="2000" dirty="0" smtClean="0"/>
              <a:t>adı </a:t>
            </a:r>
            <a:r>
              <a:rPr lang="tr-TR" sz="2000" dirty="0"/>
              <a:t>verilir.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15491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İnternetle İlgili Bazı </a:t>
            </a:r>
            <a:r>
              <a:rPr lang="tr-TR" dirty="0" smtClean="0"/>
              <a:t>Kavramlar [1]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b="1" dirty="0"/>
              <a:t>http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Hyper</a:t>
            </a:r>
            <a:r>
              <a:rPr lang="tr-TR" dirty="0" smtClean="0"/>
              <a:t> </a:t>
            </a:r>
            <a:r>
              <a:rPr lang="tr-TR" dirty="0" err="1" smtClean="0"/>
              <a:t>Text</a:t>
            </a:r>
            <a:r>
              <a:rPr lang="tr-TR" dirty="0" smtClean="0"/>
              <a:t> Transfer </a:t>
            </a:r>
            <a:r>
              <a:rPr lang="tr-TR" dirty="0"/>
              <a:t>Protocol,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İnternet’te </a:t>
            </a:r>
            <a:r>
              <a:rPr lang="tr-TR" dirty="0"/>
              <a:t>Web sitelerinin bulunduğu sunucu bilgisayar </a:t>
            </a:r>
            <a:r>
              <a:rPr lang="tr-TR" dirty="0" smtClean="0"/>
              <a:t>ile kullanıcı </a:t>
            </a:r>
            <a:r>
              <a:rPr lang="tr-TR" dirty="0"/>
              <a:t>bilgisayarları arasında bilgilerin nasıl aktarılacağına dair kurallar ve </a:t>
            </a:r>
            <a:r>
              <a:rPr lang="tr-TR" dirty="0" smtClean="0"/>
              <a:t>yöntemleri düzenleyen </a:t>
            </a:r>
            <a:r>
              <a:rPr lang="tr-TR" dirty="0"/>
              <a:t>sistem.</a:t>
            </a:r>
          </a:p>
          <a:p>
            <a:endParaRPr lang="tr-TR" dirty="0"/>
          </a:p>
          <a:p>
            <a:r>
              <a:rPr lang="tr-TR" b="1" dirty="0" err="1"/>
              <a:t>https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http </a:t>
            </a:r>
            <a:r>
              <a:rPr lang="tr-TR" dirty="0"/>
              <a:t>protokolüne güvenli ağ protokolünün eklenmesiyle oluşturulmuştur.</a:t>
            </a:r>
          </a:p>
          <a:p>
            <a:endParaRPr lang="tr-TR" dirty="0"/>
          </a:p>
          <a:p>
            <a:r>
              <a:rPr lang="tr-TR" b="1" dirty="0"/>
              <a:t>URL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Bir </a:t>
            </a:r>
            <a:r>
              <a:rPr lang="tr-TR" dirty="0"/>
              <a:t>web sitesine erişmek için yazdığınız web adresidir. </a:t>
            </a:r>
          </a:p>
          <a:p>
            <a:r>
              <a:rPr lang="tr-TR" dirty="0" smtClean="0"/>
              <a:t>Örneğin</a:t>
            </a:r>
            <a:r>
              <a:rPr lang="tr-TR" dirty="0"/>
              <a:t>: </a:t>
            </a:r>
            <a:r>
              <a:rPr lang="tr-TR" dirty="0" smtClean="0"/>
              <a:t>www.ankara.edu.tr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715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URL İncelemesi [1]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303808"/>
            <a:ext cx="10058400" cy="207290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297771" y="3383693"/>
            <a:ext cx="10137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 yapısını incelediğimizde;</a:t>
            </a:r>
            <a:endParaRPr lang="tr-TR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tr-T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bize </a:t>
            </a:r>
            <a:r>
              <a:rPr lang="tr-T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tr-TR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hipermetin</a:t>
            </a:r>
            <a:r>
              <a:rPr lang="tr-T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dosyasına güvenli protokol üzerinden </a:t>
            </a:r>
            <a:r>
              <a:rPr lang="tr-T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ulaştığımızı,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tr-T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 </a:t>
            </a:r>
            <a:r>
              <a:rPr lang="tr-T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dosyanın dünya çapındaki Web’ te olduğunu,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anadolu</a:t>
            </a:r>
            <a:r>
              <a:rPr lang="tr-T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sitenin Anadolu Üniversitesi’ </a:t>
            </a:r>
            <a:r>
              <a:rPr lang="tr-TR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</a:t>
            </a:r>
            <a:r>
              <a:rPr lang="tr-T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sitesi olduğunu,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</a:t>
            </a:r>
            <a:r>
              <a:rPr lang="tr-T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sitenin bir eğitim kurumuna ait olduğunu,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tr-T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sitenin </a:t>
            </a:r>
            <a:r>
              <a:rPr lang="tr-T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Türkiye’den olduğunu,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acikogretim</a:t>
            </a:r>
            <a:r>
              <a:rPr lang="tr-T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tr-T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sitesinde </a:t>
            </a:r>
            <a:r>
              <a:rPr lang="tr-TR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Açıköğretim</a:t>
            </a:r>
            <a:r>
              <a:rPr lang="tr-T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sayfasında </a:t>
            </a:r>
            <a:r>
              <a:rPr lang="tr-T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olduğumuzu gösterir.</a:t>
            </a:r>
          </a:p>
        </p:txBody>
      </p:sp>
    </p:spTree>
    <p:extLst>
      <p:ext uri="{BB962C8B-B14F-4D97-AF65-F5344CB8AC3E}">
        <p14:creationId xmlns:p14="http://schemas.microsoft.com/office/powerpoint/2010/main" val="19980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IP (Internet Protocol) ve MAC </a:t>
            </a:r>
            <a:r>
              <a:rPr lang="tr-TR" dirty="0" smtClean="0"/>
              <a:t>Adresi</a:t>
            </a:r>
            <a:r>
              <a:rPr lang="tr-TR" dirty="0"/>
              <a:t> [1]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301496"/>
            <a:ext cx="10058400" cy="4726771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/>
              <a:t>IP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İnternet</a:t>
            </a:r>
            <a:r>
              <a:rPr lang="tr-TR" dirty="0"/>
              <a:t>’ e bağlı her bilgisayarın sahip olduğu kimlik numarası.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Noktalarla </a:t>
            </a:r>
            <a:r>
              <a:rPr lang="tr-TR" dirty="0"/>
              <a:t>ayrılmış 4 adet 8 bitlik sayıyla gösterilir.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Örneğin</a:t>
            </a:r>
            <a:r>
              <a:rPr lang="tr-TR" dirty="0"/>
              <a:t>; 79.123.252.71 şeklinde ondalık yazım ile yazılır.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İnternet </a:t>
            </a:r>
            <a:r>
              <a:rPr lang="tr-TR" dirty="0"/>
              <a:t>uzayında her URL’ </a:t>
            </a:r>
            <a:r>
              <a:rPr lang="tr-TR" dirty="0" err="1" smtClean="0"/>
              <a:t>nin</a:t>
            </a:r>
            <a:r>
              <a:rPr lang="tr-TR" dirty="0" smtClean="0"/>
              <a:t> bir </a:t>
            </a:r>
            <a:r>
              <a:rPr lang="tr-TR" dirty="0"/>
              <a:t>IP adresi vardır.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Bir </a:t>
            </a:r>
            <a:r>
              <a:rPr lang="tr-TR" dirty="0"/>
              <a:t>internet sayfası sunucusuna IP adresi yazarak da bağlanılabilir.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tr-TR" b="1" dirty="0"/>
              <a:t> </a:t>
            </a:r>
            <a:r>
              <a:rPr lang="tr-TR" b="1" dirty="0" smtClean="0"/>
              <a:t>MAC </a:t>
            </a:r>
            <a:r>
              <a:rPr lang="tr-TR" b="1" dirty="0"/>
              <a:t>Adresi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Bir </a:t>
            </a:r>
            <a:r>
              <a:rPr lang="tr-TR" dirty="0"/>
              <a:t>bilgisayar ağında, bir cihazın ağ donanımını tanımaya yarar.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Fiziksel </a:t>
            </a:r>
            <a:r>
              <a:rPr lang="tr-TR" dirty="0"/>
              <a:t>Adres, Donanım Adresi.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Bilgisayarın </a:t>
            </a:r>
            <a:r>
              <a:rPr lang="tr-TR" dirty="0"/>
              <a:t>Ethernet kartına üretici tarafından kodlanan bir bilgidir.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Aynı </a:t>
            </a:r>
            <a:r>
              <a:rPr lang="tr-TR" dirty="0"/>
              <a:t>ağ üzerindeki bilgisayarların birbirlerini bulmalarını sağlar.</a:t>
            </a:r>
          </a:p>
        </p:txBody>
      </p:sp>
    </p:spTree>
    <p:extLst>
      <p:ext uri="{BB962C8B-B14F-4D97-AF65-F5344CB8AC3E}">
        <p14:creationId xmlns:p14="http://schemas.microsoft.com/office/powerpoint/2010/main" val="71036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Türkiye’ de </a:t>
            </a:r>
            <a:r>
              <a:rPr lang="tr-TR" dirty="0" smtClean="0"/>
              <a:t>İnternetin Gelişimi</a:t>
            </a:r>
            <a:r>
              <a:rPr lang="tr-TR" dirty="0"/>
              <a:t> [1]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225296"/>
            <a:ext cx="10058400" cy="459130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 smtClean="0"/>
              <a:t>1991 </a:t>
            </a:r>
            <a:r>
              <a:rPr lang="tr-TR" dirty="0"/>
              <a:t>yılında ODTÜ ve TÜBİTAK’ </a:t>
            </a:r>
            <a:r>
              <a:rPr lang="tr-TR" dirty="0" err="1" smtClean="0"/>
              <a:t>ın</a:t>
            </a:r>
            <a:r>
              <a:rPr lang="tr-TR" dirty="0" smtClean="0"/>
              <a:t> ortak </a:t>
            </a:r>
            <a:r>
              <a:rPr lang="tr-TR" dirty="0"/>
              <a:t>çabaları ile İnternet bağlantısını ülke içinde sağlamak ve yaymak üzere Türkiye İnternet Proje Grubu (TR-NET) kuruldu.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 smtClean="0"/>
              <a:t>1992 </a:t>
            </a:r>
            <a:r>
              <a:rPr lang="tr-TR" dirty="0"/>
              <a:t>yılında TR-NET’ in ilk deneysel çalışması Hollanda’ ya yapıldı.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 smtClean="0"/>
              <a:t>1993</a:t>
            </a:r>
            <a:r>
              <a:rPr lang="tr-TR" dirty="0"/>
              <a:t>’ te PTT’ den sağlanan 64 </a:t>
            </a:r>
            <a:r>
              <a:rPr lang="tr-TR" dirty="0" err="1" smtClean="0"/>
              <a:t>Kbps</a:t>
            </a:r>
            <a:r>
              <a:rPr lang="tr-TR" dirty="0" smtClean="0"/>
              <a:t> kapasiteli </a:t>
            </a:r>
            <a:r>
              <a:rPr lang="tr-TR" dirty="0"/>
              <a:t>kiralık hat ile ODTÜ’ deki yönlendiriciler üzerinden TCP/IP protokolü kullanılarak ABD Washington </a:t>
            </a:r>
            <a:r>
              <a:rPr lang="tr-TR" dirty="0" err="1" smtClean="0"/>
              <a:t>NSFNet</a:t>
            </a:r>
            <a:r>
              <a:rPr lang="tr-TR" dirty="0" smtClean="0"/>
              <a:t> geniş </a:t>
            </a:r>
            <a:r>
              <a:rPr lang="tr-TR" dirty="0"/>
              <a:t>alan ağına dahil olundu. </a:t>
            </a:r>
            <a:r>
              <a:rPr lang="tr-TR" b="1" dirty="0"/>
              <a:t>Böylelikle Türkiye’ de ilk İnternet bağlantısı gerçekleştirildi.</a:t>
            </a:r>
            <a:endParaRPr lang="tr-TR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 smtClean="0"/>
              <a:t>1996 </a:t>
            </a:r>
            <a:r>
              <a:rPr lang="tr-TR" dirty="0"/>
              <a:t>yılında 176 birime hizmet veren Ulusal Akademik Ağ (ULAKNET) kuruldu.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 smtClean="0"/>
              <a:t>1997</a:t>
            </a:r>
            <a:r>
              <a:rPr lang="tr-TR" dirty="0"/>
              <a:t>’ de ULAKNET’ in ilk ulusal bağlantısı Ege Üniversitesi ile gerçekleştirildi.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50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Web Tarayıcıları </a:t>
            </a:r>
            <a:r>
              <a:rPr lang="tr-TR" dirty="0" smtClean="0"/>
              <a:t>[1]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345" y="1289558"/>
            <a:ext cx="9978451" cy="46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7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Arama Motorları </a:t>
            </a:r>
            <a:r>
              <a:rPr lang="tr-TR" dirty="0" smtClean="0"/>
              <a:t>[1]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0441" y="1263227"/>
            <a:ext cx="8612077" cy="49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0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İnternetin </a:t>
            </a:r>
            <a:r>
              <a:rPr lang="tr-TR" dirty="0" smtClean="0"/>
              <a:t>Riskleri [1]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225296"/>
            <a:ext cx="4846320" cy="18379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Yanlış </a:t>
            </a:r>
            <a:r>
              <a:rPr lang="tr-TR" dirty="0"/>
              <a:t>ve zararlı bilgiye erişim,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Sanal </a:t>
            </a:r>
            <a:r>
              <a:rPr lang="tr-TR" dirty="0"/>
              <a:t>dolandırıcılık,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Kişisel bilgilerin paylaşımı,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6848856" y="1225296"/>
            <a:ext cx="4846320" cy="18379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Zararlı yazılımlar,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Oyun ve internet bağımlılığı,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Şiddet, nefret, ırkçılık </a:t>
            </a:r>
            <a:r>
              <a:rPr lang="tr-TR" dirty="0" err="1" smtClean="0"/>
              <a:t>vb</a:t>
            </a:r>
            <a:r>
              <a:rPr lang="tr-TR" dirty="0" smtClean="0"/>
              <a:t>…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383" y="3298484"/>
            <a:ext cx="3836689" cy="28003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161" y="3267176"/>
            <a:ext cx="3774648" cy="28316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709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eçmişe bakış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1355</TotalTime>
  <Words>817</Words>
  <Application>Microsoft Office PowerPoint</Application>
  <PresentationFormat>Geniş ekran</PresentationFormat>
  <Paragraphs>85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Calibri</vt:lpstr>
      <vt:lpstr>Times New Roman</vt:lpstr>
      <vt:lpstr>Wingdings</vt:lpstr>
      <vt:lpstr>Geçmişe bakış</vt:lpstr>
      <vt:lpstr>İnternet Güvenliği ve Ağ Teknolojileri</vt:lpstr>
      <vt:lpstr>İnternet ve WWW [1]</vt:lpstr>
      <vt:lpstr>İnternetle İlgili Bazı Kavramlar [1]</vt:lpstr>
      <vt:lpstr>URL İncelemesi [1]</vt:lpstr>
      <vt:lpstr>IP (Internet Protocol) ve MAC Adresi [1]</vt:lpstr>
      <vt:lpstr>Türkiye’ de İnternetin Gelişimi [1]</vt:lpstr>
      <vt:lpstr>Web Tarayıcıları [1]</vt:lpstr>
      <vt:lpstr>Arama Motorları [1]</vt:lpstr>
      <vt:lpstr>İnternetin Riskleri [1]</vt:lpstr>
      <vt:lpstr>Bilgisayar Ağları [2]</vt:lpstr>
      <vt:lpstr>Bilgisayar Ağları [2]</vt:lpstr>
      <vt:lpstr>Bilgisayar Ağları [2]</vt:lpstr>
      <vt:lpstr>Ağ Sınıfları [2]</vt:lpstr>
      <vt:lpstr>Kaynaklar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HAFTA KONU</dc:title>
  <dc:creator>ufuk</dc:creator>
  <cp:lastModifiedBy>Ufuk.Tanyeri</cp:lastModifiedBy>
  <cp:revision>113</cp:revision>
  <dcterms:created xsi:type="dcterms:W3CDTF">2017-11-14T11:12:27Z</dcterms:created>
  <dcterms:modified xsi:type="dcterms:W3CDTF">2017-12-11T23:56:19Z</dcterms:modified>
</cp:coreProperties>
</file>