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4" r:id="rId5"/>
    <p:sldId id="265" r:id="rId6"/>
    <p:sldId id="318" r:id="rId7"/>
    <p:sldId id="316"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988"/>
  </p:normalViewPr>
  <p:slideViewPr>
    <p:cSldViewPr snapToGrid="0" snapToObjects="1">
      <p:cViewPr varScale="1">
        <p:scale>
          <a:sx n="117" d="100"/>
          <a:sy n="117" d="100"/>
        </p:scale>
        <p:origin x="3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3/20/20</a:t>
            </a:fld>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pPr marL="38100">
              <a:lnSpc>
                <a:spcPts val="2810"/>
              </a:lnSpc>
            </a:pPr>
            <a:fld id="{81D60167-4931-47E6-BA6A-407CBD079E47}" type="slidenum">
              <a:rPr lang="tr-TR" spc="-5" smtClean="0"/>
              <a:pPr marL="38100">
                <a:lnSpc>
                  <a:spcPts val="2810"/>
                </a:lnSpc>
              </a:pPr>
              <a:t>‹#›</a:t>
            </a:fld>
            <a:endParaRPr lang="tr-TR" spc="-5" dirty="0"/>
          </a:p>
        </p:txBody>
      </p:sp>
    </p:spTree>
    <p:extLst>
      <p:ext uri="{BB962C8B-B14F-4D97-AF65-F5344CB8AC3E}">
        <p14:creationId xmlns:p14="http://schemas.microsoft.com/office/powerpoint/2010/main" val="402550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3/20/20</a:t>
            </a:fld>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pPr marL="38100">
              <a:lnSpc>
                <a:spcPts val="2810"/>
              </a:lnSpc>
            </a:pPr>
            <a:fld id="{81D60167-4931-47E6-BA6A-407CBD079E47}" type="slidenum">
              <a:rPr lang="tr-TR" spc="-5" smtClean="0"/>
              <a:pPr marL="38100">
                <a:lnSpc>
                  <a:spcPts val="2810"/>
                </a:lnSpc>
              </a:pPr>
              <a:t>‹#›</a:t>
            </a:fld>
            <a:endParaRPr lang="tr-TR" spc="-5" dirty="0"/>
          </a:p>
        </p:txBody>
      </p:sp>
    </p:spTree>
    <p:extLst>
      <p:ext uri="{BB962C8B-B14F-4D97-AF65-F5344CB8AC3E}">
        <p14:creationId xmlns:p14="http://schemas.microsoft.com/office/powerpoint/2010/main" val="23070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3/20/20</a:t>
            </a:fld>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pPr marL="38100">
              <a:lnSpc>
                <a:spcPts val="2810"/>
              </a:lnSpc>
            </a:pPr>
            <a:fld id="{81D60167-4931-47E6-BA6A-407CBD079E47}" type="slidenum">
              <a:rPr lang="tr-TR" spc="-5" smtClean="0"/>
              <a:pPr marL="38100">
                <a:lnSpc>
                  <a:spcPts val="2810"/>
                </a:lnSpc>
              </a:pPr>
              <a:t>‹#›</a:t>
            </a:fld>
            <a:endParaRPr lang="tr-TR" spc="-5" dirty="0"/>
          </a:p>
        </p:txBody>
      </p:sp>
    </p:spTree>
    <p:extLst>
      <p:ext uri="{BB962C8B-B14F-4D97-AF65-F5344CB8AC3E}">
        <p14:creationId xmlns:p14="http://schemas.microsoft.com/office/powerpoint/2010/main" val="952696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294639" y="1654911"/>
            <a:ext cx="11574780" cy="609398"/>
          </a:xfrm>
          <a:prstGeom prst="rect">
            <a:avLst/>
          </a:prstGeom>
        </p:spPr>
        <p:txBody>
          <a:bodyPr wrap="square" lIns="0" tIns="0" rIns="0" bIns="0">
            <a:spAutoFit/>
          </a:bodyPr>
          <a:lstStyle>
            <a:lvl1pPr>
              <a:defRPr sz="4400" b="0" i="0">
                <a:solidFill>
                  <a:srgbClr val="FFE600"/>
                </a:solidFill>
                <a:latin typeface="Times New Roman"/>
                <a:cs typeface="Times New Roman"/>
              </a:defRPr>
            </a:lvl1pPr>
          </a:lstStyle>
          <a:p>
            <a:endParaRPr/>
          </a:p>
        </p:txBody>
      </p:sp>
      <p:sp>
        <p:nvSpPr>
          <p:cNvPr id="3" name="Holder 3"/>
          <p:cNvSpPr>
            <a:spLocks noGrp="1"/>
          </p:cNvSpPr>
          <p:nvPr>
            <p:ph type="subTitle" idx="4"/>
          </p:nvPr>
        </p:nvSpPr>
        <p:spPr>
          <a:xfrm>
            <a:off x="1828800" y="3840480"/>
            <a:ext cx="8534400" cy="387798"/>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3/20/20</a:t>
            </a:fld>
            <a:endParaRPr lang="en-US"/>
          </a:p>
        </p:txBody>
      </p:sp>
      <p:sp>
        <p:nvSpPr>
          <p:cNvPr id="6" name="Holder 6"/>
          <p:cNvSpPr>
            <a:spLocks noGrp="1"/>
          </p:cNvSpPr>
          <p:nvPr>
            <p:ph type="sldNum" sz="quarter" idx="7"/>
          </p:nvPr>
        </p:nvSpPr>
        <p:spPr/>
        <p:txBody>
          <a:bodyPr lIns="0" tIns="0" rIns="0" bIns="0"/>
          <a:lstStyle>
            <a:lvl1pPr>
              <a:defRPr sz="2400" b="0" i="0">
                <a:solidFill>
                  <a:schemeClr val="bg1"/>
                </a:solidFill>
                <a:latin typeface="DejaVu Sans Mono"/>
                <a:cs typeface="DejaVu Sans Mono"/>
              </a:defRPr>
            </a:lvl1pPr>
          </a:lstStyle>
          <a:p>
            <a:pPr marL="38100">
              <a:lnSpc>
                <a:spcPts val="2810"/>
              </a:lnSpc>
            </a:pPr>
            <a:fld id="{81D60167-4931-47E6-BA6A-407CBD079E47}" type="slidenum">
              <a:rPr lang="tr-TR" spc="-5" smtClean="0"/>
              <a:pPr marL="38100">
                <a:lnSpc>
                  <a:spcPts val="2810"/>
                </a:lnSpc>
              </a:pPr>
              <a:t>‹#›</a:t>
            </a:fld>
            <a:endParaRPr lang="tr-TR" spc="-5" dirty="0"/>
          </a:p>
        </p:txBody>
      </p:sp>
    </p:spTree>
    <p:extLst>
      <p:ext uri="{BB962C8B-B14F-4D97-AF65-F5344CB8AC3E}">
        <p14:creationId xmlns:p14="http://schemas.microsoft.com/office/powerpoint/2010/main" val="3142751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1">
                <a:solidFill>
                  <a:srgbClr val="FFE600"/>
                </a:solidFill>
                <a:latin typeface="Times New Roman"/>
                <a:cs typeface="Times New Roman"/>
              </a:defRPr>
            </a:lvl1pPr>
          </a:lstStyle>
          <a:p>
            <a:endParaRPr/>
          </a:p>
        </p:txBody>
      </p:sp>
      <p:sp>
        <p:nvSpPr>
          <p:cNvPr id="3" name="Holder 3"/>
          <p:cNvSpPr>
            <a:spLocks noGrp="1"/>
          </p:cNvSpPr>
          <p:nvPr>
            <p:ph sz="half" idx="2"/>
          </p:nvPr>
        </p:nvSpPr>
        <p:spPr>
          <a:xfrm>
            <a:off x="609600" y="1577340"/>
            <a:ext cx="5303520" cy="38779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38779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3/20/20</a:t>
            </a:fld>
            <a:endParaRPr lang="en-US"/>
          </a:p>
        </p:txBody>
      </p:sp>
      <p:sp>
        <p:nvSpPr>
          <p:cNvPr id="7" name="Holder 7"/>
          <p:cNvSpPr>
            <a:spLocks noGrp="1"/>
          </p:cNvSpPr>
          <p:nvPr>
            <p:ph type="sldNum" sz="quarter" idx="7"/>
          </p:nvPr>
        </p:nvSpPr>
        <p:spPr/>
        <p:txBody>
          <a:bodyPr lIns="0" tIns="0" rIns="0" bIns="0"/>
          <a:lstStyle>
            <a:lvl1pPr>
              <a:defRPr sz="2400" b="0" i="0">
                <a:solidFill>
                  <a:schemeClr val="bg1"/>
                </a:solidFill>
                <a:latin typeface="DejaVu Sans Mono"/>
                <a:cs typeface="DejaVu Sans Mono"/>
              </a:defRPr>
            </a:lvl1pPr>
          </a:lstStyle>
          <a:p>
            <a:pPr marL="38100">
              <a:lnSpc>
                <a:spcPts val="2810"/>
              </a:lnSpc>
            </a:pPr>
            <a:fld id="{81D60167-4931-47E6-BA6A-407CBD079E47}" type="slidenum">
              <a:rPr lang="tr-TR" spc="-5" smtClean="0"/>
              <a:pPr marL="38100">
                <a:lnSpc>
                  <a:spcPts val="2810"/>
                </a:lnSpc>
              </a:pPr>
              <a:t>‹#›</a:t>
            </a:fld>
            <a:endParaRPr lang="tr-TR" spc="-5" dirty="0"/>
          </a:p>
        </p:txBody>
      </p:sp>
    </p:spTree>
    <p:extLst>
      <p:ext uri="{BB962C8B-B14F-4D97-AF65-F5344CB8AC3E}">
        <p14:creationId xmlns:p14="http://schemas.microsoft.com/office/powerpoint/2010/main" val="722075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3/20/20</a:t>
            </a:fld>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pPr marL="38100">
              <a:lnSpc>
                <a:spcPts val="2810"/>
              </a:lnSpc>
            </a:pPr>
            <a:fld id="{81D60167-4931-47E6-BA6A-407CBD079E47}" type="slidenum">
              <a:rPr lang="tr-TR" spc="-5" smtClean="0"/>
              <a:pPr marL="38100">
                <a:lnSpc>
                  <a:spcPts val="2810"/>
                </a:lnSpc>
              </a:pPr>
              <a:t>‹#›</a:t>
            </a:fld>
            <a:endParaRPr lang="tr-TR" spc="-5" dirty="0"/>
          </a:p>
        </p:txBody>
      </p:sp>
    </p:spTree>
    <p:extLst>
      <p:ext uri="{BB962C8B-B14F-4D97-AF65-F5344CB8AC3E}">
        <p14:creationId xmlns:p14="http://schemas.microsoft.com/office/powerpoint/2010/main" val="3057004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a:t>
            </a:fld>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pPr marL="38100">
              <a:lnSpc>
                <a:spcPts val="2810"/>
              </a:lnSpc>
            </a:pPr>
            <a:fld id="{81D60167-4931-47E6-BA6A-407CBD079E47}" type="slidenum">
              <a:rPr lang="tr-TR" spc="-5" smtClean="0"/>
              <a:pPr marL="38100">
                <a:lnSpc>
                  <a:spcPts val="2810"/>
                </a:lnSpc>
              </a:pPr>
              <a:t>‹#›</a:t>
            </a:fld>
            <a:endParaRPr lang="tr-TR" spc="-5" dirty="0"/>
          </a:p>
        </p:txBody>
      </p:sp>
    </p:spTree>
    <p:extLst>
      <p:ext uri="{BB962C8B-B14F-4D97-AF65-F5344CB8AC3E}">
        <p14:creationId xmlns:p14="http://schemas.microsoft.com/office/powerpoint/2010/main" val="519400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3/20/20</a:t>
            </a:fld>
            <a:endParaRPr lang="en-US"/>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pPr marL="38100">
              <a:lnSpc>
                <a:spcPts val="2810"/>
              </a:lnSpc>
            </a:pPr>
            <a:fld id="{81D60167-4931-47E6-BA6A-407CBD079E47}" type="slidenum">
              <a:rPr lang="tr-TR" spc="-5" smtClean="0"/>
              <a:pPr marL="38100">
                <a:lnSpc>
                  <a:spcPts val="2810"/>
                </a:lnSpc>
              </a:pPr>
              <a:t>‹#›</a:t>
            </a:fld>
            <a:endParaRPr lang="tr-TR" spc="-5" dirty="0"/>
          </a:p>
        </p:txBody>
      </p:sp>
    </p:spTree>
    <p:extLst>
      <p:ext uri="{BB962C8B-B14F-4D97-AF65-F5344CB8AC3E}">
        <p14:creationId xmlns:p14="http://schemas.microsoft.com/office/powerpoint/2010/main" val="1682230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3/20/20</a:t>
            </a:fld>
            <a:endParaRPr lang="en-US"/>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pPr marL="38100">
              <a:lnSpc>
                <a:spcPts val="2810"/>
              </a:lnSpc>
            </a:pPr>
            <a:fld id="{81D60167-4931-47E6-BA6A-407CBD079E47}" type="slidenum">
              <a:rPr lang="tr-TR" spc="-5" smtClean="0"/>
              <a:pPr marL="38100">
                <a:lnSpc>
                  <a:spcPts val="2810"/>
                </a:lnSpc>
              </a:pPr>
              <a:t>‹#›</a:t>
            </a:fld>
            <a:endParaRPr lang="tr-TR" spc="-5" dirty="0"/>
          </a:p>
        </p:txBody>
      </p:sp>
    </p:spTree>
    <p:extLst>
      <p:ext uri="{BB962C8B-B14F-4D97-AF65-F5344CB8AC3E}">
        <p14:creationId xmlns:p14="http://schemas.microsoft.com/office/powerpoint/2010/main" val="1793808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3/20/20</a:t>
            </a:fld>
            <a:endParaRPr lang="en-US"/>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pPr marL="38100">
              <a:lnSpc>
                <a:spcPts val="2810"/>
              </a:lnSpc>
            </a:pPr>
            <a:fld id="{81D60167-4931-47E6-BA6A-407CBD079E47}" type="slidenum">
              <a:rPr lang="tr-TR" spc="-5" smtClean="0"/>
              <a:pPr marL="38100">
                <a:lnSpc>
                  <a:spcPts val="2810"/>
                </a:lnSpc>
              </a:pPr>
              <a:t>‹#›</a:t>
            </a:fld>
            <a:endParaRPr lang="tr-TR" spc="-5" dirty="0"/>
          </a:p>
        </p:txBody>
      </p:sp>
    </p:spTree>
    <p:extLst>
      <p:ext uri="{BB962C8B-B14F-4D97-AF65-F5344CB8AC3E}">
        <p14:creationId xmlns:p14="http://schemas.microsoft.com/office/powerpoint/2010/main" val="1641910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a:t>
            </a:fld>
            <a:endParaRPr lang="en-US"/>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pPr marL="38100">
              <a:lnSpc>
                <a:spcPts val="2810"/>
              </a:lnSpc>
            </a:pPr>
            <a:fld id="{81D60167-4931-47E6-BA6A-407CBD079E47}" type="slidenum">
              <a:rPr lang="tr-TR" spc="-5" smtClean="0"/>
              <a:pPr marL="38100">
                <a:lnSpc>
                  <a:spcPts val="2810"/>
                </a:lnSpc>
              </a:pPr>
              <a:t>‹#›</a:t>
            </a:fld>
            <a:endParaRPr lang="tr-TR" spc="-5" dirty="0"/>
          </a:p>
        </p:txBody>
      </p:sp>
    </p:spTree>
    <p:extLst>
      <p:ext uri="{BB962C8B-B14F-4D97-AF65-F5344CB8AC3E}">
        <p14:creationId xmlns:p14="http://schemas.microsoft.com/office/powerpoint/2010/main" val="4042916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a:t>
            </a:fld>
            <a:endParaRPr lang="en-US"/>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pPr marL="38100">
              <a:lnSpc>
                <a:spcPts val="2810"/>
              </a:lnSpc>
            </a:pPr>
            <a:fld id="{81D60167-4931-47E6-BA6A-407CBD079E47}" type="slidenum">
              <a:rPr lang="tr-TR" spc="-5" smtClean="0"/>
              <a:pPr marL="38100">
                <a:lnSpc>
                  <a:spcPts val="2810"/>
                </a:lnSpc>
              </a:pPr>
              <a:t>‹#›</a:t>
            </a:fld>
            <a:endParaRPr lang="tr-TR" spc="-5" dirty="0"/>
          </a:p>
        </p:txBody>
      </p:sp>
    </p:spTree>
    <p:extLst>
      <p:ext uri="{BB962C8B-B14F-4D97-AF65-F5344CB8AC3E}">
        <p14:creationId xmlns:p14="http://schemas.microsoft.com/office/powerpoint/2010/main" val="1823776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a:t>
            </a:fld>
            <a:endParaRPr lang="en-US"/>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pPr marL="38100">
              <a:lnSpc>
                <a:spcPts val="2810"/>
              </a:lnSpc>
            </a:pPr>
            <a:fld id="{81D60167-4931-47E6-BA6A-407CBD079E47}" type="slidenum">
              <a:rPr lang="tr-TR" spc="-5" smtClean="0"/>
              <a:pPr marL="38100">
                <a:lnSpc>
                  <a:spcPts val="2810"/>
                </a:lnSpc>
              </a:pPr>
              <a:t>‹#›</a:t>
            </a:fld>
            <a:endParaRPr lang="tr-TR" spc="-5" dirty="0"/>
          </a:p>
        </p:txBody>
      </p:sp>
    </p:spTree>
    <p:extLst>
      <p:ext uri="{BB962C8B-B14F-4D97-AF65-F5344CB8AC3E}">
        <p14:creationId xmlns:p14="http://schemas.microsoft.com/office/powerpoint/2010/main" val="2439925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3/20/20</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38100">
              <a:lnSpc>
                <a:spcPts val="2810"/>
              </a:lnSpc>
            </a:pPr>
            <a:fld id="{81D60167-4931-47E6-BA6A-407CBD079E47}" type="slidenum">
              <a:rPr lang="tr-TR" spc="-5" smtClean="0"/>
              <a:pPr marL="38100">
                <a:lnSpc>
                  <a:spcPts val="2810"/>
                </a:lnSpc>
              </a:pPr>
              <a:t>‹#›</a:t>
            </a:fld>
            <a:endParaRPr lang="tr-TR" spc="-5" dirty="0"/>
          </a:p>
        </p:txBody>
      </p:sp>
    </p:spTree>
    <p:extLst>
      <p:ext uri="{BB962C8B-B14F-4D97-AF65-F5344CB8AC3E}">
        <p14:creationId xmlns:p14="http://schemas.microsoft.com/office/powerpoint/2010/main" val="296748820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33420" y="1972705"/>
            <a:ext cx="6520180" cy="443711"/>
          </a:xfrm>
          <a:prstGeom prst="rect">
            <a:avLst/>
          </a:prstGeom>
        </p:spPr>
        <p:txBody>
          <a:bodyPr vert="horz" wrap="square" lIns="0" tIns="12700" rIns="0" bIns="0" rtlCol="0" anchor="ctr">
            <a:spAutoFit/>
          </a:bodyPr>
          <a:lstStyle/>
          <a:p>
            <a:pPr marL="1827530" marR="5080" indent="-1814830">
              <a:lnSpc>
                <a:spcPct val="100000"/>
              </a:lnSpc>
              <a:spcBef>
                <a:spcPts val="100"/>
              </a:spcBef>
            </a:pPr>
            <a:r>
              <a:rPr sz="2800" spc="-5" dirty="0">
                <a:latin typeface="DejaVu Sans"/>
                <a:cs typeface="DejaVu Sans"/>
              </a:rPr>
              <a:t>MOLECULAR BASIS</a:t>
            </a:r>
            <a:r>
              <a:rPr sz="2800" spc="-90" dirty="0">
                <a:latin typeface="DejaVu Sans"/>
                <a:cs typeface="DejaVu Sans"/>
              </a:rPr>
              <a:t> </a:t>
            </a:r>
            <a:r>
              <a:rPr sz="2800" spc="-5" dirty="0">
                <a:latin typeface="DejaVu Sans"/>
                <a:cs typeface="DejaVu Sans"/>
              </a:rPr>
              <a:t>OF  </a:t>
            </a:r>
            <a:r>
              <a:rPr sz="2800" i="1" spc="-10" dirty="0">
                <a:latin typeface="DejaVu Sans"/>
                <a:cs typeface="DejaVu Sans"/>
              </a:rPr>
              <a:t>CANCER</a:t>
            </a:r>
            <a:r>
              <a:rPr lang="tr-TR" sz="2800" i="1" spc="-10" dirty="0">
                <a:latin typeface="DejaVu Sans"/>
                <a:cs typeface="DejaVu Sans"/>
              </a:rPr>
              <a:t> -I</a:t>
            </a:r>
            <a:endParaRPr sz="2800" dirty="0">
              <a:latin typeface="DejaVu Sans"/>
              <a:cs typeface="DejaVu Sans"/>
            </a:endParaRPr>
          </a:p>
        </p:txBody>
      </p:sp>
      <p:sp>
        <p:nvSpPr>
          <p:cNvPr id="4" name="object 4"/>
          <p:cNvSpPr txBox="1"/>
          <p:nvPr/>
        </p:nvSpPr>
        <p:spPr>
          <a:xfrm>
            <a:off x="8129270" y="6304568"/>
            <a:ext cx="259715" cy="359073"/>
          </a:xfrm>
          <a:prstGeom prst="rect">
            <a:avLst/>
          </a:prstGeom>
        </p:spPr>
        <p:txBody>
          <a:bodyPr vert="horz" wrap="square" lIns="0" tIns="0" rIns="0" bIns="0" rtlCol="0">
            <a:spAutoFit/>
          </a:bodyPr>
          <a:lstStyle/>
          <a:p>
            <a:pPr marL="38100" defTabSz="457200">
              <a:lnSpc>
                <a:spcPts val="2810"/>
              </a:lnSpc>
            </a:pPr>
            <a:fld id="{81D60167-4931-47E6-BA6A-407CBD079E47}" type="slidenum">
              <a:rPr sz="2400" spc="-5" dirty="0">
                <a:solidFill>
                  <a:srgbClr val="FFFFFF"/>
                </a:solidFill>
                <a:latin typeface="DejaVu Sans Mono"/>
                <a:cs typeface="DejaVu Sans Mono"/>
              </a:rPr>
              <a:pPr marL="38100" defTabSz="457200">
                <a:lnSpc>
                  <a:spcPts val="2810"/>
                </a:lnSpc>
              </a:pPr>
              <a:t>1</a:t>
            </a:fld>
            <a:endParaRPr sz="2400">
              <a:solidFill>
                <a:prstClr val="white"/>
              </a:solidFill>
              <a:latin typeface="DejaVu Sans Mono"/>
              <a:cs typeface="DejaVu Sans Mono"/>
            </a:endParaRPr>
          </a:p>
        </p:txBody>
      </p:sp>
    </p:spTree>
    <p:extLst>
      <p:ext uri="{BB962C8B-B14F-4D97-AF65-F5344CB8AC3E}">
        <p14:creationId xmlns:p14="http://schemas.microsoft.com/office/powerpoint/2010/main" val="1281794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31161" y="223520"/>
            <a:ext cx="5848985" cy="695960"/>
          </a:xfrm>
          <a:prstGeom prst="rect">
            <a:avLst/>
          </a:prstGeom>
        </p:spPr>
        <p:txBody>
          <a:bodyPr vert="horz" wrap="square" lIns="0" tIns="12700" rIns="0" bIns="0" rtlCol="0" anchor="ctr">
            <a:spAutoFit/>
          </a:bodyPr>
          <a:lstStyle/>
          <a:p>
            <a:pPr marL="12700">
              <a:lnSpc>
                <a:spcPct val="100000"/>
              </a:lnSpc>
              <a:spcBef>
                <a:spcPts val="100"/>
              </a:spcBef>
              <a:tabLst>
                <a:tab pos="4097020" algn="l"/>
              </a:tabLst>
            </a:pPr>
            <a:r>
              <a:rPr spc="-5" dirty="0">
                <a:solidFill>
                  <a:srgbClr val="FF0909"/>
                </a:solidFill>
                <a:latin typeface="Times New Roman"/>
                <a:cs typeface="Times New Roman"/>
              </a:rPr>
              <a:t>C</a:t>
            </a:r>
            <a:r>
              <a:rPr dirty="0">
                <a:solidFill>
                  <a:srgbClr val="FF0909"/>
                </a:solidFill>
                <a:latin typeface="Times New Roman"/>
                <a:cs typeface="Times New Roman"/>
              </a:rPr>
              <a:t>e</a:t>
            </a:r>
            <a:r>
              <a:rPr spc="-5" dirty="0">
                <a:solidFill>
                  <a:srgbClr val="FF0909"/>
                </a:solidFill>
                <a:latin typeface="Times New Roman"/>
                <a:cs typeface="Times New Roman"/>
              </a:rPr>
              <a:t>l</a:t>
            </a:r>
            <a:r>
              <a:rPr spc="5" dirty="0">
                <a:solidFill>
                  <a:srgbClr val="FF0909"/>
                </a:solidFill>
                <a:latin typeface="Times New Roman"/>
                <a:cs typeface="Times New Roman"/>
              </a:rPr>
              <a:t>l</a:t>
            </a:r>
            <a:r>
              <a:rPr spc="-10" dirty="0">
                <a:solidFill>
                  <a:srgbClr val="FF0909"/>
                </a:solidFill>
                <a:latin typeface="Times New Roman"/>
                <a:cs typeface="Times New Roman"/>
              </a:rPr>
              <a:t>u</a:t>
            </a:r>
            <a:r>
              <a:rPr spc="5" dirty="0">
                <a:solidFill>
                  <a:srgbClr val="FF0909"/>
                </a:solidFill>
                <a:latin typeface="Times New Roman"/>
                <a:cs typeface="Times New Roman"/>
              </a:rPr>
              <a:t>l</a:t>
            </a:r>
            <a:r>
              <a:rPr dirty="0">
                <a:solidFill>
                  <a:srgbClr val="FF0909"/>
                </a:solidFill>
                <a:latin typeface="Times New Roman"/>
                <a:cs typeface="Times New Roman"/>
              </a:rPr>
              <a:t>ar</a:t>
            </a:r>
            <a:r>
              <a:rPr spc="-5" dirty="0">
                <a:solidFill>
                  <a:srgbClr val="FF0909"/>
                </a:solidFill>
                <a:latin typeface="Times New Roman"/>
                <a:cs typeface="Times New Roman"/>
              </a:rPr>
              <a:t> </a:t>
            </a:r>
            <a:r>
              <a:rPr dirty="0">
                <a:solidFill>
                  <a:srgbClr val="FF0909"/>
                </a:solidFill>
                <a:latin typeface="Times New Roman"/>
                <a:cs typeface="Times New Roman"/>
              </a:rPr>
              <a:t>Bas</a:t>
            </a:r>
            <a:r>
              <a:rPr spc="5" dirty="0">
                <a:solidFill>
                  <a:srgbClr val="FF0909"/>
                </a:solidFill>
                <a:latin typeface="Times New Roman"/>
                <a:cs typeface="Times New Roman"/>
              </a:rPr>
              <a:t>i</a:t>
            </a:r>
            <a:r>
              <a:rPr dirty="0">
                <a:solidFill>
                  <a:srgbClr val="FF0909"/>
                </a:solidFill>
                <a:latin typeface="Times New Roman"/>
                <a:cs typeface="Times New Roman"/>
              </a:rPr>
              <a:t>s</a:t>
            </a:r>
            <a:r>
              <a:rPr spc="-5" dirty="0">
                <a:solidFill>
                  <a:srgbClr val="FF0909"/>
                </a:solidFill>
                <a:latin typeface="Times New Roman"/>
                <a:cs typeface="Times New Roman"/>
              </a:rPr>
              <a:t> </a:t>
            </a:r>
            <a:r>
              <a:rPr dirty="0">
                <a:solidFill>
                  <a:srgbClr val="FF0909"/>
                </a:solidFill>
                <a:latin typeface="Times New Roman"/>
                <a:cs typeface="Times New Roman"/>
              </a:rPr>
              <a:t>of	</a:t>
            </a:r>
            <a:r>
              <a:rPr spc="-5" dirty="0">
                <a:solidFill>
                  <a:srgbClr val="FF0909"/>
                </a:solidFill>
                <a:latin typeface="Times New Roman"/>
                <a:cs typeface="Times New Roman"/>
              </a:rPr>
              <a:t>C</a:t>
            </a:r>
            <a:r>
              <a:rPr dirty="0">
                <a:solidFill>
                  <a:srgbClr val="FF0909"/>
                </a:solidFill>
                <a:latin typeface="Times New Roman"/>
                <a:cs typeface="Times New Roman"/>
              </a:rPr>
              <a:t>a</a:t>
            </a:r>
            <a:r>
              <a:rPr spc="-5" dirty="0">
                <a:solidFill>
                  <a:srgbClr val="FF0909"/>
                </a:solidFill>
                <a:latin typeface="Times New Roman"/>
                <a:cs typeface="Times New Roman"/>
              </a:rPr>
              <a:t>nc</a:t>
            </a:r>
            <a:r>
              <a:rPr dirty="0">
                <a:solidFill>
                  <a:srgbClr val="FF0909"/>
                </a:solidFill>
                <a:latin typeface="Times New Roman"/>
                <a:cs typeface="Times New Roman"/>
              </a:rPr>
              <a:t>er</a:t>
            </a:r>
            <a:endParaRPr>
              <a:latin typeface="Times New Roman"/>
              <a:cs typeface="Times New Roman"/>
            </a:endParaRPr>
          </a:p>
        </p:txBody>
      </p:sp>
      <p:sp>
        <p:nvSpPr>
          <p:cNvPr id="3" name="object 3"/>
          <p:cNvSpPr txBox="1"/>
          <p:nvPr/>
        </p:nvSpPr>
        <p:spPr>
          <a:xfrm>
            <a:off x="1944370" y="1130300"/>
            <a:ext cx="114935" cy="330200"/>
          </a:xfrm>
          <a:prstGeom prst="rect">
            <a:avLst/>
          </a:prstGeom>
        </p:spPr>
        <p:txBody>
          <a:bodyPr vert="horz" wrap="square" lIns="0" tIns="12700" rIns="0" bIns="0" rtlCol="0">
            <a:spAutoFit/>
          </a:bodyPr>
          <a:lstStyle/>
          <a:p>
            <a:pPr marL="12700" defTabSz="457200">
              <a:spcBef>
                <a:spcPts val="100"/>
              </a:spcBef>
            </a:pPr>
            <a:r>
              <a:rPr sz="2000" dirty="0">
                <a:solidFill>
                  <a:srgbClr val="FFFFFF"/>
                </a:solidFill>
                <a:latin typeface="Times New Roman"/>
                <a:cs typeface="Times New Roman"/>
              </a:rPr>
              <a:t>•</a:t>
            </a:r>
            <a:endParaRPr sz="2000">
              <a:solidFill>
                <a:prstClr val="white"/>
              </a:solidFill>
              <a:latin typeface="Times New Roman"/>
              <a:cs typeface="Times New Roman"/>
            </a:endParaRPr>
          </a:p>
        </p:txBody>
      </p:sp>
      <p:sp>
        <p:nvSpPr>
          <p:cNvPr id="4" name="object 4"/>
          <p:cNvSpPr txBox="1"/>
          <p:nvPr/>
        </p:nvSpPr>
        <p:spPr>
          <a:xfrm>
            <a:off x="2227581" y="1145540"/>
            <a:ext cx="6764019" cy="566822"/>
          </a:xfrm>
          <a:prstGeom prst="rect">
            <a:avLst/>
          </a:prstGeom>
        </p:spPr>
        <p:txBody>
          <a:bodyPr vert="horz" wrap="square" lIns="0" tIns="73660" rIns="0" bIns="0" rtlCol="0">
            <a:spAutoFit/>
          </a:bodyPr>
          <a:lstStyle/>
          <a:p>
            <a:pPr marL="12700" marR="5080" defTabSz="457200">
              <a:lnSpc>
                <a:spcPct val="80000"/>
              </a:lnSpc>
              <a:spcBef>
                <a:spcPts val="580"/>
              </a:spcBef>
            </a:pPr>
            <a:r>
              <a:rPr sz="2000" b="1" dirty="0">
                <a:solidFill>
                  <a:srgbClr val="FFFFFF"/>
                </a:solidFill>
                <a:latin typeface="Times New Roman"/>
                <a:cs typeface="Times New Roman"/>
              </a:rPr>
              <a:t>Cancer </a:t>
            </a:r>
            <a:r>
              <a:rPr sz="2000" b="1" spc="-5" dirty="0">
                <a:solidFill>
                  <a:srgbClr val="FFFFFF"/>
                </a:solidFill>
                <a:latin typeface="Times New Roman"/>
                <a:cs typeface="Times New Roman"/>
              </a:rPr>
              <a:t>is </a:t>
            </a:r>
            <a:r>
              <a:rPr sz="2000" b="1" dirty="0">
                <a:solidFill>
                  <a:srgbClr val="FFFFFF"/>
                </a:solidFill>
                <a:latin typeface="Times New Roman"/>
                <a:cs typeface="Times New Roman"/>
              </a:rPr>
              <a:t>a </a:t>
            </a:r>
            <a:r>
              <a:rPr sz="2000" b="1" spc="-5" dirty="0">
                <a:solidFill>
                  <a:srgbClr val="FFFFFF"/>
                </a:solidFill>
                <a:latin typeface="Times New Roman"/>
                <a:cs typeface="Times New Roman"/>
              </a:rPr>
              <a:t>collection </a:t>
            </a:r>
            <a:r>
              <a:rPr sz="2000" b="1" dirty="0">
                <a:solidFill>
                  <a:srgbClr val="FFFFFF"/>
                </a:solidFill>
                <a:latin typeface="Times New Roman"/>
                <a:cs typeface="Times New Roman"/>
              </a:rPr>
              <a:t>of </a:t>
            </a:r>
            <a:r>
              <a:rPr sz="2000" b="1" spc="-5" dirty="0">
                <a:solidFill>
                  <a:srgbClr val="FFFFFF"/>
                </a:solidFill>
                <a:latin typeface="Times New Roman"/>
                <a:cs typeface="Times New Roman"/>
              </a:rPr>
              <a:t>diseases  characterized </a:t>
            </a:r>
            <a:r>
              <a:rPr sz="2000" b="1" dirty="0">
                <a:solidFill>
                  <a:srgbClr val="FFFFFF"/>
                </a:solidFill>
                <a:latin typeface="Times New Roman"/>
                <a:cs typeface="Times New Roman"/>
              </a:rPr>
              <a:t>by abnormal and  </a:t>
            </a:r>
            <a:r>
              <a:rPr sz="2000" b="1" spc="-5" dirty="0">
                <a:solidFill>
                  <a:srgbClr val="FFFFFF"/>
                </a:solidFill>
                <a:latin typeface="Times New Roman"/>
                <a:cs typeface="Times New Roman"/>
              </a:rPr>
              <a:t>uncontrolled</a:t>
            </a:r>
            <a:r>
              <a:rPr sz="2000" b="1" dirty="0">
                <a:solidFill>
                  <a:srgbClr val="FFFFFF"/>
                </a:solidFill>
                <a:latin typeface="Times New Roman"/>
                <a:cs typeface="Times New Roman"/>
              </a:rPr>
              <a:t> </a:t>
            </a:r>
            <a:r>
              <a:rPr sz="2000" b="1" spc="-5" dirty="0">
                <a:solidFill>
                  <a:srgbClr val="FFFFFF"/>
                </a:solidFill>
                <a:latin typeface="Times New Roman"/>
                <a:cs typeface="Times New Roman"/>
              </a:rPr>
              <a:t>growth</a:t>
            </a:r>
            <a:endParaRPr sz="2000" dirty="0">
              <a:solidFill>
                <a:prstClr val="white"/>
              </a:solidFill>
              <a:latin typeface="Times New Roman"/>
              <a:cs typeface="Times New Roman"/>
            </a:endParaRPr>
          </a:p>
        </p:txBody>
      </p:sp>
      <p:sp>
        <p:nvSpPr>
          <p:cNvPr id="5" name="object 5"/>
          <p:cNvSpPr txBox="1"/>
          <p:nvPr/>
        </p:nvSpPr>
        <p:spPr>
          <a:xfrm>
            <a:off x="1944370" y="2231390"/>
            <a:ext cx="114935" cy="330200"/>
          </a:xfrm>
          <a:prstGeom prst="rect">
            <a:avLst/>
          </a:prstGeom>
        </p:spPr>
        <p:txBody>
          <a:bodyPr vert="horz" wrap="square" lIns="0" tIns="12700" rIns="0" bIns="0" rtlCol="0">
            <a:spAutoFit/>
          </a:bodyPr>
          <a:lstStyle/>
          <a:p>
            <a:pPr marL="12700" defTabSz="457200">
              <a:spcBef>
                <a:spcPts val="100"/>
              </a:spcBef>
            </a:pPr>
            <a:r>
              <a:rPr sz="2000" dirty="0">
                <a:solidFill>
                  <a:srgbClr val="FFFFFF"/>
                </a:solidFill>
                <a:latin typeface="Times New Roman"/>
                <a:cs typeface="Times New Roman"/>
              </a:rPr>
              <a:t>•</a:t>
            </a:r>
            <a:endParaRPr sz="2000">
              <a:solidFill>
                <a:prstClr val="white"/>
              </a:solidFill>
              <a:latin typeface="Times New Roman"/>
              <a:cs typeface="Times New Roman"/>
            </a:endParaRPr>
          </a:p>
        </p:txBody>
      </p:sp>
      <p:sp>
        <p:nvSpPr>
          <p:cNvPr id="6" name="object 6"/>
          <p:cNvSpPr txBox="1"/>
          <p:nvPr/>
        </p:nvSpPr>
        <p:spPr>
          <a:xfrm>
            <a:off x="2227580" y="2247900"/>
            <a:ext cx="6764018" cy="315471"/>
          </a:xfrm>
          <a:prstGeom prst="rect">
            <a:avLst/>
          </a:prstGeom>
        </p:spPr>
        <p:txBody>
          <a:bodyPr vert="horz" wrap="square" lIns="0" tIns="71120" rIns="0" bIns="0" rtlCol="0">
            <a:spAutoFit/>
          </a:bodyPr>
          <a:lstStyle/>
          <a:p>
            <a:pPr marL="12700" marR="5080" defTabSz="457200">
              <a:lnSpc>
                <a:spcPts val="1920"/>
              </a:lnSpc>
              <a:spcBef>
                <a:spcPts val="560"/>
              </a:spcBef>
            </a:pPr>
            <a:r>
              <a:rPr sz="2000" b="1" dirty="0">
                <a:solidFill>
                  <a:srgbClr val="FFFFFF"/>
                </a:solidFill>
                <a:latin typeface="Times New Roman"/>
                <a:cs typeface="Times New Roman"/>
              </a:rPr>
              <a:t>Cancer </a:t>
            </a:r>
            <a:r>
              <a:rPr sz="2000" b="1" spc="-5" dirty="0">
                <a:solidFill>
                  <a:srgbClr val="FFFFFF"/>
                </a:solidFill>
                <a:latin typeface="Times New Roman"/>
                <a:cs typeface="Times New Roman"/>
              </a:rPr>
              <a:t>arises from </a:t>
            </a:r>
            <a:r>
              <a:rPr sz="2000" b="1" dirty="0">
                <a:solidFill>
                  <a:srgbClr val="FFFFFF"/>
                </a:solidFill>
                <a:latin typeface="Times New Roman"/>
                <a:cs typeface="Times New Roman"/>
              </a:rPr>
              <a:t>a </a:t>
            </a:r>
            <a:r>
              <a:rPr sz="2000" b="1" spc="-5" dirty="0">
                <a:solidFill>
                  <a:srgbClr val="FFFFFF"/>
                </a:solidFill>
                <a:latin typeface="Times New Roman"/>
                <a:cs typeface="Times New Roman"/>
              </a:rPr>
              <a:t>loss </a:t>
            </a:r>
            <a:r>
              <a:rPr sz="2000" b="1" dirty="0">
                <a:solidFill>
                  <a:srgbClr val="FFFFFF"/>
                </a:solidFill>
                <a:latin typeface="Times New Roman"/>
                <a:cs typeface="Times New Roman"/>
              </a:rPr>
              <a:t>of normal  growth control</a:t>
            </a:r>
            <a:endParaRPr sz="2000">
              <a:solidFill>
                <a:prstClr val="white"/>
              </a:solidFill>
              <a:latin typeface="Times New Roman"/>
              <a:cs typeface="Times New Roman"/>
            </a:endParaRPr>
          </a:p>
        </p:txBody>
      </p:sp>
      <p:sp>
        <p:nvSpPr>
          <p:cNvPr id="7" name="object 7"/>
          <p:cNvSpPr txBox="1"/>
          <p:nvPr/>
        </p:nvSpPr>
        <p:spPr>
          <a:xfrm>
            <a:off x="1944370" y="3088640"/>
            <a:ext cx="114935" cy="330200"/>
          </a:xfrm>
          <a:prstGeom prst="rect">
            <a:avLst/>
          </a:prstGeom>
        </p:spPr>
        <p:txBody>
          <a:bodyPr vert="horz" wrap="square" lIns="0" tIns="12700" rIns="0" bIns="0" rtlCol="0">
            <a:spAutoFit/>
          </a:bodyPr>
          <a:lstStyle/>
          <a:p>
            <a:pPr marL="12700" defTabSz="457200">
              <a:spcBef>
                <a:spcPts val="100"/>
              </a:spcBef>
            </a:pPr>
            <a:r>
              <a:rPr sz="2000" dirty="0">
                <a:solidFill>
                  <a:srgbClr val="FFFFFF"/>
                </a:solidFill>
                <a:latin typeface="Times New Roman"/>
                <a:cs typeface="Times New Roman"/>
              </a:rPr>
              <a:t>•</a:t>
            </a:r>
            <a:endParaRPr sz="2000">
              <a:solidFill>
                <a:prstClr val="white"/>
              </a:solidFill>
              <a:latin typeface="Times New Roman"/>
              <a:cs typeface="Times New Roman"/>
            </a:endParaRPr>
          </a:p>
        </p:txBody>
      </p:sp>
      <p:sp>
        <p:nvSpPr>
          <p:cNvPr id="8" name="object 8"/>
          <p:cNvSpPr txBox="1"/>
          <p:nvPr/>
        </p:nvSpPr>
        <p:spPr>
          <a:xfrm>
            <a:off x="2227581" y="3105150"/>
            <a:ext cx="6905533" cy="566822"/>
          </a:xfrm>
          <a:prstGeom prst="rect">
            <a:avLst/>
          </a:prstGeom>
        </p:spPr>
        <p:txBody>
          <a:bodyPr vert="horz" wrap="square" lIns="0" tIns="73660" rIns="0" bIns="0" rtlCol="0">
            <a:spAutoFit/>
          </a:bodyPr>
          <a:lstStyle/>
          <a:p>
            <a:pPr marL="12700" marR="5080" defTabSz="457200">
              <a:lnSpc>
                <a:spcPct val="80000"/>
              </a:lnSpc>
              <a:spcBef>
                <a:spcPts val="580"/>
              </a:spcBef>
            </a:pPr>
            <a:r>
              <a:rPr sz="2000" b="1" spc="-5" dirty="0">
                <a:solidFill>
                  <a:srgbClr val="FFFFFF"/>
                </a:solidFill>
                <a:latin typeface="Times New Roman"/>
                <a:cs typeface="Times New Roman"/>
              </a:rPr>
              <a:t>In </a:t>
            </a:r>
            <a:r>
              <a:rPr sz="2000" b="1" dirty="0">
                <a:solidFill>
                  <a:srgbClr val="FFFFFF"/>
                </a:solidFill>
                <a:latin typeface="Times New Roman"/>
                <a:cs typeface="Times New Roman"/>
              </a:rPr>
              <a:t>normal </a:t>
            </a:r>
            <a:r>
              <a:rPr sz="2000" b="1" spc="-5" dirty="0">
                <a:solidFill>
                  <a:srgbClr val="FFFFFF"/>
                </a:solidFill>
                <a:latin typeface="Times New Roman"/>
                <a:cs typeface="Times New Roman"/>
              </a:rPr>
              <a:t>tissues, the rates </a:t>
            </a:r>
            <a:r>
              <a:rPr sz="2000" b="1" dirty="0">
                <a:solidFill>
                  <a:srgbClr val="FFFFFF"/>
                </a:solidFill>
                <a:latin typeface="Times New Roman"/>
                <a:cs typeface="Times New Roman"/>
              </a:rPr>
              <a:t>of </a:t>
            </a:r>
            <a:r>
              <a:rPr sz="2000" b="1" spc="-5" dirty="0">
                <a:solidFill>
                  <a:srgbClr val="FFFFFF"/>
                </a:solidFill>
                <a:latin typeface="Times New Roman"/>
                <a:cs typeface="Times New Roman"/>
              </a:rPr>
              <a:t>new  cell </a:t>
            </a:r>
            <a:r>
              <a:rPr sz="2000" b="1" dirty="0">
                <a:solidFill>
                  <a:srgbClr val="FFFFFF"/>
                </a:solidFill>
                <a:latin typeface="Times New Roman"/>
                <a:cs typeface="Times New Roman"/>
              </a:rPr>
              <a:t>growth and </a:t>
            </a:r>
            <a:r>
              <a:rPr sz="2000" b="1" spc="-5" dirty="0">
                <a:solidFill>
                  <a:srgbClr val="FFFFFF"/>
                </a:solidFill>
                <a:latin typeface="Times New Roman"/>
                <a:cs typeface="Times New Roman"/>
              </a:rPr>
              <a:t>old cell </a:t>
            </a:r>
            <a:r>
              <a:rPr sz="2000" b="1" dirty="0">
                <a:solidFill>
                  <a:srgbClr val="FFFFFF"/>
                </a:solidFill>
                <a:latin typeface="Times New Roman"/>
                <a:cs typeface="Times New Roman"/>
              </a:rPr>
              <a:t>death are  kept </a:t>
            </a:r>
            <a:r>
              <a:rPr sz="2000" b="1" spc="-5" dirty="0">
                <a:solidFill>
                  <a:srgbClr val="FFFFFF"/>
                </a:solidFill>
                <a:latin typeface="Times New Roman"/>
                <a:cs typeface="Times New Roman"/>
              </a:rPr>
              <a:t>in</a:t>
            </a:r>
            <a:r>
              <a:rPr sz="2000" b="1" spc="5" dirty="0">
                <a:solidFill>
                  <a:srgbClr val="FFFFFF"/>
                </a:solidFill>
                <a:latin typeface="Times New Roman"/>
                <a:cs typeface="Times New Roman"/>
              </a:rPr>
              <a:t> </a:t>
            </a:r>
            <a:r>
              <a:rPr sz="2000" b="1" dirty="0">
                <a:solidFill>
                  <a:srgbClr val="FFFFFF"/>
                </a:solidFill>
                <a:latin typeface="Times New Roman"/>
                <a:cs typeface="Times New Roman"/>
              </a:rPr>
              <a:t>balance</a:t>
            </a:r>
            <a:endParaRPr sz="2000" dirty="0">
              <a:solidFill>
                <a:prstClr val="white"/>
              </a:solidFill>
              <a:latin typeface="Times New Roman"/>
              <a:cs typeface="Times New Roman"/>
            </a:endParaRPr>
          </a:p>
        </p:txBody>
      </p:sp>
      <p:sp>
        <p:nvSpPr>
          <p:cNvPr id="9" name="object 9"/>
          <p:cNvSpPr txBox="1"/>
          <p:nvPr/>
        </p:nvSpPr>
        <p:spPr>
          <a:xfrm>
            <a:off x="1944370" y="4191000"/>
            <a:ext cx="114935" cy="330200"/>
          </a:xfrm>
          <a:prstGeom prst="rect">
            <a:avLst/>
          </a:prstGeom>
        </p:spPr>
        <p:txBody>
          <a:bodyPr vert="horz" wrap="square" lIns="0" tIns="12700" rIns="0" bIns="0" rtlCol="0">
            <a:spAutoFit/>
          </a:bodyPr>
          <a:lstStyle/>
          <a:p>
            <a:pPr marL="12700" defTabSz="457200">
              <a:spcBef>
                <a:spcPts val="100"/>
              </a:spcBef>
            </a:pPr>
            <a:r>
              <a:rPr sz="2000" dirty="0">
                <a:solidFill>
                  <a:srgbClr val="FFFFFF"/>
                </a:solidFill>
                <a:latin typeface="Times New Roman"/>
                <a:cs typeface="Times New Roman"/>
              </a:rPr>
              <a:t>•</a:t>
            </a:r>
            <a:endParaRPr sz="2000">
              <a:solidFill>
                <a:prstClr val="white"/>
              </a:solidFill>
              <a:latin typeface="Times New Roman"/>
              <a:cs typeface="Times New Roman"/>
            </a:endParaRPr>
          </a:p>
        </p:txBody>
      </p:sp>
      <p:sp>
        <p:nvSpPr>
          <p:cNvPr id="10" name="object 10"/>
          <p:cNvSpPr txBox="1"/>
          <p:nvPr/>
        </p:nvSpPr>
        <p:spPr>
          <a:xfrm>
            <a:off x="2227580" y="4207509"/>
            <a:ext cx="6002020" cy="330200"/>
          </a:xfrm>
          <a:prstGeom prst="rect">
            <a:avLst/>
          </a:prstGeom>
        </p:spPr>
        <p:txBody>
          <a:bodyPr vert="horz" wrap="square" lIns="0" tIns="12700" rIns="0" bIns="0" rtlCol="0">
            <a:spAutoFit/>
          </a:bodyPr>
          <a:lstStyle/>
          <a:p>
            <a:pPr marL="12700" defTabSz="457200">
              <a:spcBef>
                <a:spcPts val="100"/>
              </a:spcBef>
            </a:pPr>
            <a:r>
              <a:rPr sz="2000" b="1" spc="-5" dirty="0">
                <a:solidFill>
                  <a:srgbClr val="FFFFFF"/>
                </a:solidFill>
                <a:latin typeface="Times New Roman"/>
                <a:cs typeface="Times New Roman"/>
              </a:rPr>
              <a:t>In </a:t>
            </a:r>
            <a:r>
              <a:rPr sz="2000" b="1" dirty="0">
                <a:solidFill>
                  <a:srgbClr val="FFFFFF"/>
                </a:solidFill>
                <a:latin typeface="Times New Roman"/>
                <a:cs typeface="Times New Roman"/>
              </a:rPr>
              <a:t>cancer, </a:t>
            </a:r>
            <a:r>
              <a:rPr sz="2000" b="1" spc="-5" dirty="0">
                <a:solidFill>
                  <a:srgbClr val="FFFFFF"/>
                </a:solidFill>
                <a:latin typeface="Times New Roman"/>
                <a:cs typeface="Times New Roman"/>
              </a:rPr>
              <a:t>this </a:t>
            </a:r>
            <a:r>
              <a:rPr sz="2000" b="1" dirty="0">
                <a:solidFill>
                  <a:srgbClr val="FFFFFF"/>
                </a:solidFill>
                <a:latin typeface="Times New Roman"/>
                <a:cs typeface="Times New Roman"/>
              </a:rPr>
              <a:t>balance is</a:t>
            </a:r>
            <a:r>
              <a:rPr sz="2000" b="1" spc="-30" dirty="0">
                <a:solidFill>
                  <a:srgbClr val="FFFFFF"/>
                </a:solidFill>
                <a:latin typeface="Times New Roman"/>
                <a:cs typeface="Times New Roman"/>
              </a:rPr>
              <a:t> </a:t>
            </a:r>
            <a:r>
              <a:rPr sz="2000" b="1" spc="-5" dirty="0">
                <a:solidFill>
                  <a:srgbClr val="FFFFFF"/>
                </a:solidFill>
                <a:latin typeface="Times New Roman"/>
                <a:cs typeface="Times New Roman"/>
              </a:rPr>
              <a:t>disrupted</a:t>
            </a:r>
            <a:endParaRPr sz="2000" dirty="0">
              <a:solidFill>
                <a:prstClr val="white"/>
              </a:solidFill>
              <a:latin typeface="Times New Roman"/>
              <a:cs typeface="Times New Roman"/>
            </a:endParaRPr>
          </a:p>
        </p:txBody>
      </p:sp>
      <p:sp>
        <p:nvSpPr>
          <p:cNvPr id="11" name="object 11"/>
          <p:cNvSpPr txBox="1"/>
          <p:nvPr/>
        </p:nvSpPr>
        <p:spPr>
          <a:xfrm>
            <a:off x="1944370" y="4804409"/>
            <a:ext cx="114935" cy="330200"/>
          </a:xfrm>
          <a:prstGeom prst="rect">
            <a:avLst/>
          </a:prstGeom>
        </p:spPr>
        <p:txBody>
          <a:bodyPr vert="horz" wrap="square" lIns="0" tIns="12700" rIns="0" bIns="0" rtlCol="0">
            <a:spAutoFit/>
          </a:bodyPr>
          <a:lstStyle/>
          <a:p>
            <a:pPr marL="12700" defTabSz="457200">
              <a:spcBef>
                <a:spcPts val="100"/>
              </a:spcBef>
            </a:pPr>
            <a:r>
              <a:rPr sz="2000" dirty="0">
                <a:solidFill>
                  <a:srgbClr val="FFFFFF"/>
                </a:solidFill>
                <a:latin typeface="Times New Roman"/>
                <a:cs typeface="Times New Roman"/>
              </a:rPr>
              <a:t>•</a:t>
            </a:r>
            <a:endParaRPr sz="2000">
              <a:solidFill>
                <a:prstClr val="white"/>
              </a:solidFill>
              <a:latin typeface="Times New Roman"/>
              <a:cs typeface="Times New Roman"/>
            </a:endParaRPr>
          </a:p>
        </p:txBody>
      </p:sp>
      <p:sp>
        <p:nvSpPr>
          <p:cNvPr id="12" name="object 12"/>
          <p:cNvSpPr txBox="1"/>
          <p:nvPr/>
        </p:nvSpPr>
        <p:spPr>
          <a:xfrm>
            <a:off x="2227580" y="4820920"/>
            <a:ext cx="6676934" cy="938719"/>
          </a:xfrm>
          <a:prstGeom prst="rect">
            <a:avLst/>
          </a:prstGeom>
        </p:spPr>
        <p:txBody>
          <a:bodyPr vert="horz" wrap="square" lIns="0" tIns="12700" rIns="0" bIns="0" rtlCol="0">
            <a:spAutoFit/>
          </a:bodyPr>
          <a:lstStyle/>
          <a:p>
            <a:pPr marL="12700" defTabSz="457200">
              <a:spcBef>
                <a:spcPts val="100"/>
              </a:spcBef>
            </a:pPr>
            <a:r>
              <a:rPr sz="2000" b="1" spc="-5" dirty="0">
                <a:solidFill>
                  <a:srgbClr val="FFFFFF"/>
                </a:solidFill>
                <a:latin typeface="Times New Roman"/>
                <a:cs typeface="Times New Roman"/>
              </a:rPr>
              <a:t>This disruption </a:t>
            </a:r>
            <a:r>
              <a:rPr sz="2000" b="1" dirty="0">
                <a:solidFill>
                  <a:srgbClr val="FFFFFF"/>
                </a:solidFill>
                <a:latin typeface="Times New Roman"/>
                <a:cs typeface="Times New Roman"/>
              </a:rPr>
              <a:t>can </a:t>
            </a:r>
            <a:r>
              <a:rPr sz="2000" b="1" spc="-5" dirty="0">
                <a:solidFill>
                  <a:srgbClr val="FFFFFF"/>
                </a:solidFill>
                <a:latin typeface="Times New Roman"/>
                <a:cs typeface="Times New Roman"/>
              </a:rPr>
              <a:t>result</a:t>
            </a:r>
            <a:r>
              <a:rPr sz="2000" b="1" spc="10" dirty="0">
                <a:solidFill>
                  <a:srgbClr val="FFFFFF"/>
                </a:solidFill>
                <a:latin typeface="Times New Roman"/>
                <a:cs typeface="Times New Roman"/>
              </a:rPr>
              <a:t> </a:t>
            </a:r>
            <a:r>
              <a:rPr sz="2000" b="1" spc="-5" dirty="0">
                <a:solidFill>
                  <a:srgbClr val="FFFFFF"/>
                </a:solidFill>
                <a:latin typeface="Times New Roman"/>
                <a:cs typeface="Times New Roman"/>
              </a:rPr>
              <a:t>from</a:t>
            </a:r>
            <a:endParaRPr sz="2000" dirty="0">
              <a:solidFill>
                <a:prstClr val="white"/>
              </a:solidFill>
              <a:latin typeface="Times New Roman"/>
              <a:cs typeface="Times New Roman"/>
            </a:endParaRPr>
          </a:p>
          <a:p>
            <a:pPr marL="289560" indent="-277495" defTabSz="457200">
              <a:spcBef>
                <a:spcPts val="20"/>
              </a:spcBef>
              <a:buFontTx/>
              <a:buAutoNum type="arabicParenR"/>
              <a:tabLst>
                <a:tab pos="290195" algn="l"/>
              </a:tabLst>
            </a:pPr>
            <a:r>
              <a:rPr sz="2000" b="1" spc="-5" dirty="0">
                <a:solidFill>
                  <a:srgbClr val="FFFFFF"/>
                </a:solidFill>
                <a:latin typeface="Times New Roman"/>
                <a:cs typeface="Times New Roman"/>
              </a:rPr>
              <a:t>uncontrolled cell </a:t>
            </a:r>
            <a:r>
              <a:rPr sz="2000" b="1" dirty="0">
                <a:solidFill>
                  <a:srgbClr val="FFFFFF"/>
                </a:solidFill>
                <a:latin typeface="Times New Roman"/>
                <a:cs typeface="Times New Roman"/>
              </a:rPr>
              <a:t>growth or</a:t>
            </a:r>
            <a:endParaRPr sz="2000" dirty="0">
              <a:solidFill>
                <a:prstClr val="white"/>
              </a:solidFill>
              <a:latin typeface="Times New Roman"/>
              <a:cs typeface="Times New Roman"/>
            </a:endParaRPr>
          </a:p>
          <a:p>
            <a:pPr marL="12700" marR="5080" defTabSz="457200">
              <a:lnSpc>
                <a:spcPct val="80000"/>
              </a:lnSpc>
              <a:spcBef>
                <a:spcPts val="500"/>
              </a:spcBef>
              <a:buFontTx/>
              <a:buAutoNum type="arabicParenR"/>
              <a:tabLst>
                <a:tab pos="290195" algn="l"/>
              </a:tabLst>
            </a:pPr>
            <a:r>
              <a:rPr sz="2000" b="1" spc="-5" dirty="0">
                <a:solidFill>
                  <a:srgbClr val="FFFFFF"/>
                </a:solidFill>
                <a:latin typeface="Times New Roman"/>
                <a:cs typeface="Times New Roman"/>
              </a:rPr>
              <a:t>loss </a:t>
            </a:r>
            <a:r>
              <a:rPr sz="2000" b="1" dirty="0">
                <a:solidFill>
                  <a:srgbClr val="FFFFFF"/>
                </a:solidFill>
                <a:latin typeface="Times New Roman"/>
                <a:cs typeface="Times New Roman"/>
              </a:rPr>
              <a:t>of a </a:t>
            </a:r>
            <a:r>
              <a:rPr sz="2000" b="1" spc="-5" dirty="0">
                <a:solidFill>
                  <a:srgbClr val="FFFFFF"/>
                </a:solidFill>
                <a:latin typeface="Times New Roman"/>
                <a:cs typeface="Times New Roman"/>
              </a:rPr>
              <a:t>cell's ability </a:t>
            </a:r>
            <a:r>
              <a:rPr sz="2000" b="1" dirty="0">
                <a:solidFill>
                  <a:srgbClr val="FFFFFF"/>
                </a:solidFill>
                <a:latin typeface="Times New Roman"/>
                <a:cs typeface="Times New Roman"/>
              </a:rPr>
              <a:t>to undergo </a:t>
            </a:r>
            <a:r>
              <a:rPr sz="2000" b="1" dirty="0">
                <a:solidFill>
                  <a:srgbClr val="FFE600"/>
                </a:solidFill>
                <a:latin typeface="Times New Roman"/>
                <a:cs typeface="Times New Roman"/>
              </a:rPr>
              <a:t> apoptosis</a:t>
            </a:r>
            <a:endParaRPr sz="2000" dirty="0">
              <a:solidFill>
                <a:prstClr val="white"/>
              </a:solidFill>
              <a:latin typeface="Times New Roman"/>
              <a:cs typeface="Times New Roman"/>
            </a:endParaRPr>
          </a:p>
        </p:txBody>
      </p:sp>
      <p:sp>
        <p:nvSpPr>
          <p:cNvPr id="14" name="object 14"/>
          <p:cNvSpPr txBox="1"/>
          <p:nvPr/>
        </p:nvSpPr>
        <p:spPr>
          <a:xfrm>
            <a:off x="8129270" y="6304568"/>
            <a:ext cx="259715" cy="359073"/>
          </a:xfrm>
          <a:prstGeom prst="rect">
            <a:avLst/>
          </a:prstGeom>
        </p:spPr>
        <p:txBody>
          <a:bodyPr vert="horz" wrap="square" lIns="0" tIns="0" rIns="0" bIns="0" rtlCol="0">
            <a:spAutoFit/>
          </a:bodyPr>
          <a:lstStyle/>
          <a:p>
            <a:pPr marL="38100" defTabSz="457200">
              <a:lnSpc>
                <a:spcPts val="2810"/>
              </a:lnSpc>
            </a:pPr>
            <a:fld id="{81D60167-4931-47E6-BA6A-407CBD079E47}" type="slidenum">
              <a:rPr sz="2400" spc="-5" dirty="0">
                <a:solidFill>
                  <a:srgbClr val="FFFFFF"/>
                </a:solidFill>
                <a:latin typeface="DejaVu Sans Mono"/>
                <a:cs typeface="DejaVu Sans Mono"/>
              </a:rPr>
              <a:pPr marL="38100" defTabSz="457200">
                <a:lnSpc>
                  <a:spcPts val="2810"/>
                </a:lnSpc>
              </a:pPr>
              <a:t>2</a:t>
            </a:fld>
            <a:endParaRPr sz="2400">
              <a:solidFill>
                <a:prstClr val="white"/>
              </a:solidFill>
              <a:latin typeface="DejaVu Sans Mono"/>
              <a:cs typeface="DejaVu Sans Mono"/>
            </a:endParaRPr>
          </a:p>
        </p:txBody>
      </p:sp>
    </p:spTree>
    <p:extLst>
      <p:ext uri="{BB962C8B-B14F-4D97-AF65-F5344CB8AC3E}">
        <p14:creationId xmlns:p14="http://schemas.microsoft.com/office/powerpoint/2010/main" val="1856672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534124" y="823237"/>
            <a:ext cx="11574780" cy="1946174"/>
          </a:xfrm>
          <a:prstGeom prst="rect">
            <a:avLst/>
          </a:prstGeom>
        </p:spPr>
        <p:txBody>
          <a:bodyPr vert="horz" wrap="square" lIns="0" tIns="12700" rIns="0" bIns="0" rtlCol="0" anchor="ctr">
            <a:spAutoFit/>
          </a:bodyPr>
          <a:lstStyle/>
          <a:p>
            <a:pPr marL="2849880" marR="5080" indent="-2837180">
              <a:lnSpc>
                <a:spcPct val="152100"/>
              </a:lnSpc>
              <a:spcBef>
                <a:spcPts val="100"/>
              </a:spcBef>
              <a:tabLst>
                <a:tab pos="1732280" algn="l"/>
                <a:tab pos="7520940" algn="l"/>
              </a:tabLst>
            </a:pPr>
            <a:r>
              <a:rPr dirty="0"/>
              <a:t>C</a:t>
            </a:r>
            <a:r>
              <a:rPr spc="-5" dirty="0"/>
              <a:t>a</a:t>
            </a:r>
            <a:r>
              <a:rPr dirty="0"/>
              <a:t>nc</a:t>
            </a:r>
            <a:r>
              <a:rPr spc="-10" dirty="0"/>
              <a:t>e</a:t>
            </a:r>
            <a:r>
              <a:rPr dirty="0"/>
              <a:t>r	Ce</a:t>
            </a:r>
            <a:r>
              <a:rPr spc="-5" dirty="0"/>
              <a:t>l</a:t>
            </a:r>
            <a:r>
              <a:rPr dirty="0"/>
              <a:t>l</a:t>
            </a:r>
            <a:r>
              <a:rPr spc="5" dirty="0"/>
              <a:t> </a:t>
            </a:r>
            <a:r>
              <a:rPr spc="-5" dirty="0"/>
              <a:t>D</a:t>
            </a:r>
            <a:r>
              <a:rPr dirty="0"/>
              <a:t>o </a:t>
            </a:r>
            <a:r>
              <a:rPr spc="-5" dirty="0"/>
              <a:t>N</a:t>
            </a:r>
            <a:r>
              <a:rPr dirty="0"/>
              <a:t>ot</a:t>
            </a:r>
            <a:r>
              <a:rPr spc="-5" dirty="0"/>
              <a:t> G</a:t>
            </a:r>
            <a:r>
              <a:rPr spc="-10" dirty="0"/>
              <a:t>r</a:t>
            </a:r>
            <a:r>
              <a:rPr dirty="0"/>
              <a:t>ow</a:t>
            </a:r>
            <a:r>
              <a:rPr spc="-5" dirty="0"/>
              <a:t> F</a:t>
            </a:r>
            <a:r>
              <a:rPr dirty="0"/>
              <a:t>a</a:t>
            </a:r>
            <a:r>
              <a:rPr spc="-5" dirty="0"/>
              <a:t>s</a:t>
            </a:r>
            <a:r>
              <a:rPr spc="5" dirty="0"/>
              <a:t>t</a:t>
            </a:r>
            <a:r>
              <a:rPr spc="-10" dirty="0"/>
              <a:t>e</a:t>
            </a:r>
            <a:r>
              <a:rPr dirty="0"/>
              <a:t>r	</a:t>
            </a:r>
            <a:r>
              <a:rPr spc="-5" dirty="0"/>
              <a:t>T</a:t>
            </a:r>
            <a:r>
              <a:rPr dirty="0"/>
              <a:t>h</a:t>
            </a:r>
            <a:r>
              <a:rPr spc="-5" dirty="0"/>
              <a:t>an  Normal</a:t>
            </a:r>
            <a:r>
              <a:rPr spc="-15" dirty="0"/>
              <a:t> </a:t>
            </a:r>
            <a:r>
              <a:rPr dirty="0"/>
              <a:t>Cells</a:t>
            </a:r>
          </a:p>
        </p:txBody>
      </p:sp>
      <p:sp>
        <p:nvSpPr>
          <p:cNvPr id="4" name="object 4"/>
          <p:cNvSpPr txBox="1"/>
          <p:nvPr/>
        </p:nvSpPr>
        <p:spPr>
          <a:xfrm>
            <a:off x="8129270" y="6304568"/>
            <a:ext cx="259715" cy="359073"/>
          </a:xfrm>
          <a:prstGeom prst="rect">
            <a:avLst/>
          </a:prstGeom>
        </p:spPr>
        <p:txBody>
          <a:bodyPr vert="horz" wrap="square" lIns="0" tIns="0" rIns="0" bIns="0" rtlCol="0">
            <a:spAutoFit/>
          </a:bodyPr>
          <a:lstStyle/>
          <a:p>
            <a:pPr marL="38100" defTabSz="457200">
              <a:lnSpc>
                <a:spcPts val="2810"/>
              </a:lnSpc>
            </a:pPr>
            <a:fld id="{81D60167-4931-47E6-BA6A-407CBD079E47}" type="slidenum">
              <a:rPr sz="2400" spc="-5" dirty="0">
                <a:solidFill>
                  <a:srgbClr val="FFFFFF"/>
                </a:solidFill>
                <a:latin typeface="DejaVu Sans Mono"/>
                <a:cs typeface="DejaVu Sans Mono"/>
              </a:rPr>
              <a:pPr marL="38100" defTabSz="457200">
                <a:lnSpc>
                  <a:spcPts val="2810"/>
                </a:lnSpc>
              </a:pPr>
              <a:t>3</a:t>
            </a:fld>
            <a:endParaRPr sz="2400">
              <a:solidFill>
                <a:prstClr val="white"/>
              </a:solidFill>
              <a:latin typeface="DejaVu Sans Mono"/>
              <a:cs typeface="DejaVu Sans Mono"/>
            </a:endParaRPr>
          </a:p>
        </p:txBody>
      </p:sp>
      <p:sp>
        <p:nvSpPr>
          <p:cNvPr id="3" name="object 3"/>
          <p:cNvSpPr txBox="1"/>
          <p:nvPr/>
        </p:nvSpPr>
        <p:spPr>
          <a:xfrm>
            <a:off x="2799080" y="2966720"/>
            <a:ext cx="6438900" cy="1946174"/>
          </a:xfrm>
          <a:prstGeom prst="rect">
            <a:avLst/>
          </a:prstGeom>
        </p:spPr>
        <p:txBody>
          <a:bodyPr vert="horz" wrap="square" lIns="0" tIns="12700" rIns="0" bIns="0" rtlCol="0">
            <a:spAutoFit/>
          </a:bodyPr>
          <a:lstStyle/>
          <a:p>
            <a:pPr marL="1802130" marR="5080" indent="-1789430" defTabSz="457200">
              <a:lnSpc>
                <a:spcPct val="152100"/>
              </a:lnSpc>
              <a:spcBef>
                <a:spcPts val="100"/>
              </a:spcBef>
            </a:pPr>
            <a:r>
              <a:rPr sz="4400" i="1" spc="-5" dirty="0">
                <a:solidFill>
                  <a:srgbClr val="FF1B2A"/>
                </a:solidFill>
                <a:latin typeface="Times New Roman"/>
                <a:cs typeface="Times New Roman"/>
              </a:rPr>
              <a:t>Rather, Their Growth is Just  Uncontrolled</a:t>
            </a:r>
            <a:endParaRPr sz="4400">
              <a:solidFill>
                <a:prstClr val="white"/>
              </a:solidFill>
              <a:latin typeface="Times New Roman"/>
              <a:cs typeface="Times New Roman"/>
            </a:endParaRPr>
          </a:p>
        </p:txBody>
      </p:sp>
    </p:spTree>
    <p:extLst>
      <p:ext uri="{BB962C8B-B14F-4D97-AF65-F5344CB8AC3E}">
        <p14:creationId xmlns:p14="http://schemas.microsoft.com/office/powerpoint/2010/main" val="3340309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71800" y="375920"/>
            <a:ext cx="5770880" cy="695960"/>
          </a:xfrm>
          <a:prstGeom prst="rect">
            <a:avLst/>
          </a:prstGeom>
        </p:spPr>
        <p:txBody>
          <a:bodyPr vert="horz" wrap="square" lIns="0" tIns="12700" rIns="0" bIns="0" rtlCol="0" anchor="ctr">
            <a:spAutoFit/>
          </a:bodyPr>
          <a:lstStyle/>
          <a:p>
            <a:pPr marL="12700">
              <a:lnSpc>
                <a:spcPct val="100000"/>
              </a:lnSpc>
              <a:spcBef>
                <a:spcPts val="100"/>
              </a:spcBef>
            </a:pPr>
            <a:r>
              <a:rPr spc="-5" dirty="0">
                <a:latin typeface="Times New Roman"/>
                <a:cs typeface="Times New Roman"/>
              </a:rPr>
              <a:t>Invasion and</a:t>
            </a:r>
            <a:r>
              <a:rPr spc="-40" dirty="0">
                <a:latin typeface="Times New Roman"/>
                <a:cs typeface="Times New Roman"/>
              </a:rPr>
              <a:t> </a:t>
            </a:r>
            <a:r>
              <a:rPr spc="-5" dirty="0">
                <a:latin typeface="Times New Roman"/>
                <a:cs typeface="Times New Roman"/>
              </a:rPr>
              <a:t>Metastasis</a:t>
            </a:r>
            <a:endParaRPr>
              <a:latin typeface="Times New Roman"/>
              <a:cs typeface="Times New Roman"/>
            </a:endParaRPr>
          </a:p>
        </p:txBody>
      </p:sp>
      <p:sp>
        <p:nvSpPr>
          <p:cNvPr id="3" name="object 3"/>
          <p:cNvSpPr txBox="1"/>
          <p:nvPr/>
        </p:nvSpPr>
        <p:spPr>
          <a:xfrm>
            <a:off x="1632857" y="2059233"/>
            <a:ext cx="8188959" cy="2739533"/>
          </a:xfrm>
          <a:prstGeom prst="rect">
            <a:avLst/>
          </a:prstGeom>
        </p:spPr>
        <p:txBody>
          <a:bodyPr vert="horz" wrap="square" lIns="0" tIns="46990" rIns="0" bIns="0" rtlCol="0">
            <a:spAutoFit/>
          </a:bodyPr>
          <a:lstStyle/>
          <a:p>
            <a:pPr marL="353695" marR="5080" indent="-341630" defTabSz="457200">
              <a:lnSpc>
                <a:spcPts val="2160"/>
              </a:lnSpc>
              <a:spcBef>
                <a:spcPts val="370"/>
              </a:spcBef>
              <a:buFontTx/>
              <a:buChar char="•"/>
              <a:tabLst>
                <a:tab pos="353695" algn="l"/>
                <a:tab pos="354330" algn="l"/>
              </a:tabLst>
            </a:pPr>
            <a:r>
              <a:rPr sz="2800" spc="-5" dirty="0">
                <a:solidFill>
                  <a:srgbClr val="FFFFFF"/>
                </a:solidFill>
                <a:latin typeface="Times New Roman"/>
                <a:cs typeface="Times New Roman"/>
              </a:rPr>
              <a:t>Abnormal cells proliferate  and </a:t>
            </a:r>
            <a:r>
              <a:rPr sz="2800" dirty="0">
                <a:solidFill>
                  <a:srgbClr val="FFFFFF"/>
                </a:solidFill>
                <a:latin typeface="Times New Roman"/>
                <a:cs typeface="Times New Roman"/>
              </a:rPr>
              <a:t>spread </a:t>
            </a:r>
            <a:r>
              <a:rPr sz="2800" spc="-5" dirty="0">
                <a:solidFill>
                  <a:srgbClr val="FFFFFF"/>
                </a:solidFill>
                <a:latin typeface="Times New Roman"/>
                <a:cs typeface="Times New Roman"/>
              </a:rPr>
              <a:t>(metastasize) to  other parts </a:t>
            </a:r>
            <a:r>
              <a:rPr sz="2800" dirty="0">
                <a:solidFill>
                  <a:srgbClr val="FFFFFF"/>
                </a:solidFill>
                <a:latin typeface="Times New Roman"/>
                <a:cs typeface="Times New Roman"/>
              </a:rPr>
              <a:t>of </a:t>
            </a:r>
            <a:r>
              <a:rPr sz="2800" spc="-5" dirty="0">
                <a:solidFill>
                  <a:srgbClr val="FFFFFF"/>
                </a:solidFill>
                <a:latin typeface="Times New Roman"/>
                <a:cs typeface="Times New Roman"/>
              </a:rPr>
              <a:t>the</a:t>
            </a:r>
            <a:r>
              <a:rPr sz="2800" spc="10" dirty="0">
                <a:solidFill>
                  <a:srgbClr val="FFFFFF"/>
                </a:solidFill>
                <a:latin typeface="Times New Roman"/>
                <a:cs typeface="Times New Roman"/>
              </a:rPr>
              <a:t> </a:t>
            </a:r>
            <a:r>
              <a:rPr sz="2800" dirty="0">
                <a:solidFill>
                  <a:srgbClr val="FFFFFF"/>
                </a:solidFill>
                <a:latin typeface="Times New Roman"/>
                <a:cs typeface="Times New Roman"/>
              </a:rPr>
              <a:t>body</a:t>
            </a:r>
            <a:endParaRPr sz="2800" dirty="0">
              <a:solidFill>
                <a:prstClr val="white"/>
              </a:solidFill>
              <a:latin typeface="Times New Roman"/>
              <a:cs typeface="Times New Roman"/>
            </a:endParaRPr>
          </a:p>
          <a:p>
            <a:pPr defTabSz="457200">
              <a:spcBef>
                <a:spcPts val="55"/>
              </a:spcBef>
              <a:buClr>
                <a:srgbClr val="FFFFFF"/>
              </a:buClr>
              <a:buFont typeface="Times New Roman"/>
              <a:buChar char="•"/>
            </a:pPr>
            <a:endParaRPr sz="3200" dirty="0">
              <a:solidFill>
                <a:prstClr val="white"/>
              </a:solidFill>
              <a:latin typeface="Times New Roman"/>
              <a:cs typeface="Times New Roman"/>
            </a:endParaRPr>
          </a:p>
          <a:p>
            <a:pPr marL="353695" marR="676910" indent="-341630" defTabSz="457200">
              <a:lnSpc>
                <a:spcPts val="2160"/>
              </a:lnSpc>
              <a:buFont typeface="Times New Roman"/>
              <a:buChar char="•"/>
              <a:tabLst>
                <a:tab pos="353695" algn="l"/>
                <a:tab pos="354330" algn="l"/>
              </a:tabLst>
            </a:pPr>
            <a:r>
              <a:rPr sz="2800" b="1" spc="-5" dirty="0">
                <a:solidFill>
                  <a:srgbClr val="FFFFFF"/>
                </a:solidFill>
                <a:latin typeface="Times New Roman"/>
                <a:cs typeface="Times New Roman"/>
              </a:rPr>
              <a:t>Invasion </a:t>
            </a:r>
            <a:r>
              <a:rPr sz="2800" b="1" dirty="0">
                <a:solidFill>
                  <a:srgbClr val="FFFFFF"/>
                </a:solidFill>
                <a:latin typeface="Times New Roman"/>
                <a:cs typeface="Times New Roman"/>
              </a:rPr>
              <a:t>- </a:t>
            </a:r>
            <a:r>
              <a:rPr sz="2800" b="1" spc="-5" dirty="0">
                <a:solidFill>
                  <a:srgbClr val="FFFFFF"/>
                </a:solidFill>
                <a:latin typeface="Times New Roman"/>
                <a:cs typeface="Times New Roman"/>
              </a:rPr>
              <a:t>direct  </a:t>
            </a:r>
            <a:r>
              <a:rPr sz="2800" b="1" dirty="0">
                <a:solidFill>
                  <a:srgbClr val="FFFFFF"/>
                </a:solidFill>
                <a:latin typeface="Times New Roman"/>
                <a:cs typeface="Times New Roman"/>
              </a:rPr>
              <a:t>migration and  </a:t>
            </a:r>
            <a:r>
              <a:rPr sz="2800" b="1" spc="-5" dirty="0">
                <a:solidFill>
                  <a:srgbClr val="FFFFFF"/>
                </a:solidFill>
                <a:latin typeface="Times New Roman"/>
                <a:cs typeface="Times New Roman"/>
              </a:rPr>
              <a:t>penetration into  neighboring</a:t>
            </a:r>
            <a:r>
              <a:rPr sz="2800" b="1" spc="-30" dirty="0">
                <a:solidFill>
                  <a:srgbClr val="FFFFFF"/>
                </a:solidFill>
                <a:latin typeface="Times New Roman"/>
                <a:cs typeface="Times New Roman"/>
              </a:rPr>
              <a:t> </a:t>
            </a:r>
            <a:r>
              <a:rPr sz="2800" b="1" spc="-5" dirty="0">
                <a:solidFill>
                  <a:srgbClr val="FFFFFF"/>
                </a:solidFill>
                <a:latin typeface="Times New Roman"/>
                <a:cs typeface="Times New Roman"/>
              </a:rPr>
              <a:t>tissues</a:t>
            </a:r>
            <a:endParaRPr sz="2800" dirty="0">
              <a:solidFill>
                <a:prstClr val="white"/>
              </a:solidFill>
              <a:latin typeface="Times New Roman"/>
              <a:cs typeface="Times New Roman"/>
            </a:endParaRPr>
          </a:p>
          <a:p>
            <a:pPr defTabSz="457200">
              <a:spcBef>
                <a:spcPts val="45"/>
              </a:spcBef>
              <a:buClr>
                <a:srgbClr val="FFFFFF"/>
              </a:buClr>
              <a:buFont typeface="Times New Roman"/>
              <a:buChar char="•"/>
            </a:pPr>
            <a:endParaRPr sz="3200" dirty="0">
              <a:solidFill>
                <a:prstClr val="white"/>
              </a:solidFill>
              <a:latin typeface="Times New Roman"/>
              <a:cs typeface="Times New Roman"/>
            </a:endParaRPr>
          </a:p>
          <a:p>
            <a:pPr marL="353695" marR="85090" indent="-341630" algn="just" defTabSz="457200">
              <a:lnSpc>
                <a:spcPts val="2160"/>
              </a:lnSpc>
              <a:buFont typeface="Times New Roman"/>
              <a:buChar char="•"/>
              <a:tabLst>
                <a:tab pos="354330" algn="l"/>
              </a:tabLst>
            </a:pPr>
            <a:r>
              <a:rPr sz="2800" b="1" spc="-5" dirty="0">
                <a:solidFill>
                  <a:srgbClr val="FFFFFF"/>
                </a:solidFill>
                <a:latin typeface="Times New Roman"/>
                <a:cs typeface="Times New Roman"/>
              </a:rPr>
              <a:t>Metastasis </a:t>
            </a:r>
            <a:r>
              <a:rPr sz="2800" b="1" dirty="0">
                <a:solidFill>
                  <a:srgbClr val="FFFFFF"/>
                </a:solidFill>
                <a:latin typeface="Times New Roman"/>
                <a:cs typeface="Times New Roman"/>
              </a:rPr>
              <a:t>- cancer </a:t>
            </a:r>
            <a:r>
              <a:rPr sz="2800" b="1" spc="-5" dirty="0">
                <a:solidFill>
                  <a:srgbClr val="FFFFFF"/>
                </a:solidFill>
                <a:latin typeface="Times New Roman"/>
                <a:cs typeface="Times New Roman"/>
              </a:rPr>
              <a:t>cells  </a:t>
            </a:r>
            <a:r>
              <a:rPr sz="2800" b="1" dirty="0">
                <a:solidFill>
                  <a:srgbClr val="FFFFFF"/>
                </a:solidFill>
                <a:latin typeface="Times New Roman"/>
                <a:cs typeface="Times New Roman"/>
              </a:rPr>
              <a:t>penetrate </a:t>
            </a:r>
            <a:r>
              <a:rPr sz="2800" b="1" spc="-5" dirty="0">
                <a:solidFill>
                  <a:srgbClr val="FFFFFF"/>
                </a:solidFill>
                <a:latin typeface="Times New Roman"/>
                <a:cs typeface="Times New Roman"/>
              </a:rPr>
              <a:t>into </a:t>
            </a:r>
            <a:r>
              <a:rPr sz="2800" b="1" dirty="0">
                <a:solidFill>
                  <a:srgbClr val="FFFFFF"/>
                </a:solidFill>
                <a:latin typeface="Times New Roman"/>
                <a:cs typeface="Times New Roman"/>
              </a:rPr>
              <a:t>lymphatic  system and </a:t>
            </a:r>
            <a:r>
              <a:rPr sz="2800" b="1" spc="-5" dirty="0">
                <a:solidFill>
                  <a:srgbClr val="FFFFFF"/>
                </a:solidFill>
                <a:latin typeface="Times New Roman"/>
                <a:cs typeface="Times New Roman"/>
              </a:rPr>
              <a:t>blood</a:t>
            </a:r>
            <a:r>
              <a:rPr sz="2800" b="1" spc="-15" dirty="0">
                <a:solidFill>
                  <a:srgbClr val="FFFFFF"/>
                </a:solidFill>
                <a:latin typeface="Times New Roman"/>
                <a:cs typeface="Times New Roman"/>
              </a:rPr>
              <a:t> </a:t>
            </a:r>
            <a:r>
              <a:rPr sz="2800" b="1" spc="-5" dirty="0">
                <a:solidFill>
                  <a:srgbClr val="FFFFFF"/>
                </a:solidFill>
                <a:latin typeface="Times New Roman"/>
                <a:cs typeface="Times New Roman"/>
              </a:rPr>
              <a:t>vessels</a:t>
            </a:r>
            <a:endParaRPr sz="2800" dirty="0">
              <a:solidFill>
                <a:prstClr val="white"/>
              </a:solidFill>
              <a:latin typeface="Times New Roman"/>
              <a:cs typeface="Times New Roman"/>
            </a:endParaRPr>
          </a:p>
        </p:txBody>
      </p:sp>
      <p:sp>
        <p:nvSpPr>
          <p:cNvPr id="5" name="object 5"/>
          <p:cNvSpPr txBox="1"/>
          <p:nvPr/>
        </p:nvSpPr>
        <p:spPr>
          <a:xfrm>
            <a:off x="8129270" y="6304568"/>
            <a:ext cx="259715" cy="359073"/>
          </a:xfrm>
          <a:prstGeom prst="rect">
            <a:avLst/>
          </a:prstGeom>
        </p:spPr>
        <p:txBody>
          <a:bodyPr vert="horz" wrap="square" lIns="0" tIns="0" rIns="0" bIns="0" rtlCol="0">
            <a:spAutoFit/>
          </a:bodyPr>
          <a:lstStyle/>
          <a:p>
            <a:pPr marL="38100" defTabSz="457200">
              <a:lnSpc>
                <a:spcPts val="2810"/>
              </a:lnSpc>
            </a:pPr>
            <a:fld id="{81D60167-4931-47E6-BA6A-407CBD079E47}" type="slidenum">
              <a:rPr sz="2400" spc="-5" dirty="0">
                <a:solidFill>
                  <a:srgbClr val="FFFFFF"/>
                </a:solidFill>
                <a:latin typeface="DejaVu Sans Mono"/>
                <a:cs typeface="DejaVu Sans Mono"/>
              </a:rPr>
              <a:pPr marL="38100" defTabSz="457200">
                <a:lnSpc>
                  <a:spcPts val="2810"/>
                </a:lnSpc>
              </a:pPr>
              <a:t>4</a:t>
            </a:fld>
            <a:endParaRPr sz="2400">
              <a:solidFill>
                <a:prstClr val="white"/>
              </a:solidFill>
              <a:latin typeface="DejaVu Sans Mono"/>
              <a:cs typeface="DejaVu Sans Mono"/>
            </a:endParaRPr>
          </a:p>
        </p:txBody>
      </p:sp>
    </p:spTree>
    <p:extLst>
      <p:ext uri="{BB962C8B-B14F-4D97-AF65-F5344CB8AC3E}">
        <p14:creationId xmlns:p14="http://schemas.microsoft.com/office/powerpoint/2010/main" val="2325792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811019" y="2331175"/>
            <a:ext cx="8100060" cy="1967205"/>
          </a:xfrm>
          <a:prstGeom prst="rect">
            <a:avLst/>
          </a:prstGeom>
        </p:spPr>
        <p:txBody>
          <a:bodyPr vert="horz" wrap="square" lIns="0" tIns="12700" rIns="0" bIns="0" rtlCol="0">
            <a:spAutoFit/>
          </a:bodyPr>
          <a:lstStyle/>
          <a:p>
            <a:pPr marL="241300" marR="5080" indent="-228600" defTabSz="457200">
              <a:spcBef>
                <a:spcPts val="100"/>
              </a:spcBef>
              <a:buClr>
                <a:srgbClr val="FFFFFF"/>
              </a:buClr>
              <a:buFont typeface="Times New Roman"/>
              <a:buChar char="•"/>
              <a:tabLst>
                <a:tab pos="241300" algn="l"/>
              </a:tabLst>
            </a:pPr>
            <a:r>
              <a:rPr sz="2800" spc="-5" dirty="0">
                <a:solidFill>
                  <a:srgbClr val="FFFFFF"/>
                </a:solidFill>
                <a:latin typeface="Times New Roman"/>
                <a:cs typeface="Times New Roman"/>
              </a:rPr>
              <a:t>Benign tumors  generally </a:t>
            </a:r>
            <a:r>
              <a:rPr sz="2800" dirty="0">
                <a:solidFill>
                  <a:srgbClr val="FFFFFF"/>
                </a:solidFill>
                <a:latin typeface="Times New Roman"/>
                <a:cs typeface="Times New Roman"/>
              </a:rPr>
              <a:t>do</a:t>
            </a:r>
            <a:r>
              <a:rPr sz="2800" spc="-45" dirty="0">
                <a:solidFill>
                  <a:srgbClr val="FFFFFF"/>
                </a:solidFill>
                <a:latin typeface="Times New Roman"/>
                <a:cs typeface="Times New Roman"/>
              </a:rPr>
              <a:t> </a:t>
            </a:r>
            <a:r>
              <a:rPr sz="2800" dirty="0">
                <a:solidFill>
                  <a:srgbClr val="FFFFFF"/>
                </a:solidFill>
                <a:latin typeface="Times New Roman"/>
                <a:cs typeface="Times New Roman"/>
              </a:rPr>
              <a:t>not  </a:t>
            </a:r>
            <a:r>
              <a:rPr sz="2800" spc="-5" dirty="0">
                <a:solidFill>
                  <a:srgbClr val="FFFFFF"/>
                </a:solidFill>
                <a:latin typeface="Times New Roman"/>
                <a:cs typeface="Times New Roman"/>
              </a:rPr>
              <a:t>spread </a:t>
            </a:r>
            <a:r>
              <a:rPr sz="2800" dirty="0">
                <a:solidFill>
                  <a:srgbClr val="FFFFFF"/>
                </a:solidFill>
                <a:latin typeface="Times New Roman"/>
                <a:cs typeface="Times New Roman"/>
              </a:rPr>
              <a:t>by  </a:t>
            </a:r>
            <a:r>
              <a:rPr sz="2800" spc="-5" dirty="0">
                <a:solidFill>
                  <a:srgbClr val="FFFFFF"/>
                </a:solidFill>
                <a:latin typeface="Times New Roman"/>
                <a:cs typeface="Times New Roman"/>
              </a:rPr>
              <a:t>invasion </a:t>
            </a:r>
            <a:r>
              <a:rPr sz="2800" dirty="0">
                <a:solidFill>
                  <a:srgbClr val="FFFFFF"/>
                </a:solidFill>
                <a:latin typeface="Times New Roman"/>
                <a:cs typeface="Times New Roman"/>
              </a:rPr>
              <a:t>or  </a:t>
            </a:r>
            <a:r>
              <a:rPr sz="2800" spc="-10" dirty="0">
                <a:solidFill>
                  <a:srgbClr val="FFFFFF"/>
                </a:solidFill>
                <a:latin typeface="Times New Roman"/>
                <a:cs typeface="Times New Roman"/>
              </a:rPr>
              <a:t>metastasis</a:t>
            </a:r>
            <a:endParaRPr sz="2800" dirty="0">
              <a:solidFill>
                <a:prstClr val="white"/>
              </a:solidFill>
              <a:latin typeface="Times New Roman"/>
              <a:cs typeface="Times New Roman"/>
            </a:endParaRPr>
          </a:p>
          <a:p>
            <a:pPr marL="241300" marR="490220" indent="-228600" defTabSz="457200">
              <a:spcBef>
                <a:spcPts val="1750"/>
              </a:spcBef>
              <a:buFontTx/>
              <a:buChar char="•"/>
              <a:tabLst>
                <a:tab pos="241300" algn="l"/>
              </a:tabLst>
            </a:pPr>
            <a:r>
              <a:rPr sz="2800" spc="-5" dirty="0">
                <a:solidFill>
                  <a:srgbClr val="FFFFFF"/>
                </a:solidFill>
                <a:latin typeface="Times New Roman"/>
                <a:cs typeface="Times New Roman"/>
              </a:rPr>
              <a:t>Malignant  tumors are  capable </a:t>
            </a:r>
            <a:r>
              <a:rPr sz="2800" dirty="0">
                <a:solidFill>
                  <a:srgbClr val="FFFFFF"/>
                </a:solidFill>
                <a:latin typeface="Times New Roman"/>
                <a:cs typeface="Times New Roman"/>
              </a:rPr>
              <a:t>of  </a:t>
            </a:r>
            <a:r>
              <a:rPr sz="2800" spc="-5" dirty="0">
                <a:solidFill>
                  <a:srgbClr val="FFFFFF"/>
                </a:solidFill>
                <a:latin typeface="Times New Roman"/>
                <a:cs typeface="Times New Roman"/>
              </a:rPr>
              <a:t>spreading</a:t>
            </a:r>
            <a:r>
              <a:rPr sz="2800" spc="-75" dirty="0">
                <a:solidFill>
                  <a:srgbClr val="FFFFFF"/>
                </a:solidFill>
                <a:latin typeface="Times New Roman"/>
                <a:cs typeface="Times New Roman"/>
              </a:rPr>
              <a:t> </a:t>
            </a:r>
            <a:r>
              <a:rPr sz="2800" dirty="0">
                <a:solidFill>
                  <a:srgbClr val="FFFFFF"/>
                </a:solidFill>
                <a:latin typeface="Times New Roman"/>
                <a:cs typeface="Times New Roman"/>
              </a:rPr>
              <a:t>by  </a:t>
            </a:r>
            <a:r>
              <a:rPr sz="2800" spc="-5" dirty="0">
                <a:solidFill>
                  <a:srgbClr val="FFFFFF"/>
                </a:solidFill>
                <a:latin typeface="Times New Roman"/>
                <a:cs typeface="Times New Roman"/>
              </a:rPr>
              <a:t>invasion and  </a:t>
            </a:r>
            <a:r>
              <a:rPr sz="2800" spc="-10" dirty="0">
                <a:solidFill>
                  <a:srgbClr val="FFFFFF"/>
                </a:solidFill>
                <a:latin typeface="Times New Roman"/>
                <a:cs typeface="Times New Roman"/>
              </a:rPr>
              <a:t>metastasis</a:t>
            </a:r>
            <a:endParaRPr sz="2800" dirty="0">
              <a:solidFill>
                <a:prstClr val="white"/>
              </a:solidFill>
              <a:latin typeface="Times New Roman"/>
              <a:cs typeface="Times New Roman"/>
            </a:endParaRPr>
          </a:p>
        </p:txBody>
      </p:sp>
      <p:sp>
        <p:nvSpPr>
          <p:cNvPr id="4" name="object 4"/>
          <p:cNvSpPr txBox="1">
            <a:spLocks noGrp="1"/>
          </p:cNvSpPr>
          <p:nvPr>
            <p:ph type="title"/>
          </p:nvPr>
        </p:nvSpPr>
        <p:spPr>
          <a:xfrm>
            <a:off x="2795269" y="389890"/>
            <a:ext cx="6131560" cy="574040"/>
          </a:xfrm>
          <a:prstGeom prst="rect">
            <a:avLst/>
          </a:prstGeom>
        </p:spPr>
        <p:txBody>
          <a:bodyPr vert="horz" wrap="square" lIns="0" tIns="12700" rIns="0" bIns="0" rtlCol="0" anchor="ctr">
            <a:spAutoFit/>
          </a:bodyPr>
          <a:lstStyle/>
          <a:p>
            <a:pPr marL="12700">
              <a:lnSpc>
                <a:spcPct val="100000"/>
              </a:lnSpc>
              <a:spcBef>
                <a:spcPts val="100"/>
              </a:spcBef>
            </a:pPr>
            <a:r>
              <a:rPr sz="3600" spc="-5" dirty="0">
                <a:latin typeface="Times New Roman"/>
                <a:cs typeface="Times New Roman"/>
              </a:rPr>
              <a:t>Malignant versus Benign Tumors</a:t>
            </a:r>
            <a:endParaRPr sz="3600">
              <a:latin typeface="Times New Roman"/>
              <a:cs typeface="Times New Roman"/>
            </a:endParaRPr>
          </a:p>
        </p:txBody>
      </p:sp>
      <p:sp>
        <p:nvSpPr>
          <p:cNvPr id="5" name="object 5"/>
          <p:cNvSpPr txBox="1"/>
          <p:nvPr/>
        </p:nvSpPr>
        <p:spPr>
          <a:xfrm>
            <a:off x="8129270" y="6304568"/>
            <a:ext cx="259715" cy="359073"/>
          </a:xfrm>
          <a:prstGeom prst="rect">
            <a:avLst/>
          </a:prstGeom>
        </p:spPr>
        <p:txBody>
          <a:bodyPr vert="horz" wrap="square" lIns="0" tIns="0" rIns="0" bIns="0" rtlCol="0">
            <a:spAutoFit/>
          </a:bodyPr>
          <a:lstStyle/>
          <a:p>
            <a:pPr marL="38100" defTabSz="457200">
              <a:lnSpc>
                <a:spcPts val="2810"/>
              </a:lnSpc>
            </a:pPr>
            <a:fld id="{81D60167-4931-47E6-BA6A-407CBD079E47}" type="slidenum">
              <a:rPr sz="2400" spc="-5" dirty="0">
                <a:solidFill>
                  <a:srgbClr val="FFFFFF"/>
                </a:solidFill>
                <a:latin typeface="DejaVu Sans Mono"/>
                <a:cs typeface="DejaVu Sans Mono"/>
              </a:rPr>
              <a:pPr marL="38100" defTabSz="457200">
                <a:lnSpc>
                  <a:spcPts val="2810"/>
                </a:lnSpc>
              </a:pPr>
              <a:t>5</a:t>
            </a:fld>
            <a:endParaRPr sz="2400">
              <a:solidFill>
                <a:prstClr val="white"/>
              </a:solidFill>
              <a:latin typeface="DejaVu Sans Mono"/>
              <a:cs typeface="DejaVu Sans Mono"/>
            </a:endParaRPr>
          </a:p>
        </p:txBody>
      </p:sp>
    </p:spTree>
    <p:extLst>
      <p:ext uri="{BB962C8B-B14F-4D97-AF65-F5344CB8AC3E}">
        <p14:creationId xmlns:p14="http://schemas.microsoft.com/office/powerpoint/2010/main" val="1872665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074670" y="269240"/>
            <a:ext cx="5478145" cy="756920"/>
          </a:xfrm>
          <a:prstGeom prst="rect">
            <a:avLst/>
          </a:prstGeom>
        </p:spPr>
        <p:txBody>
          <a:bodyPr vert="horz" wrap="square" lIns="0" tIns="12700" rIns="0" bIns="0" rtlCol="0" anchor="ctr">
            <a:spAutoFit/>
          </a:bodyPr>
          <a:lstStyle/>
          <a:p>
            <a:pPr marL="12700">
              <a:lnSpc>
                <a:spcPct val="100000"/>
              </a:lnSpc>
              <a:spcBef>
                <a:spcPts val="100"/>
              </a:spcBef>
              <a:tabLst>
                <a:tab pos="1518285" algn="l"/>
              </a:tabLst>
            </a:pPr>
            <a:r>
              <a:rPr sz="4800" spc="-5" dirty="0"/>
              <a:t>What	causes</a:t>
            </a:r>
            <a:r>
              <a:rPr sz="4800" spc="-50" dirty="0"/>
              <a:t> </a:t>
            </a:r>
            <a:r>
              <a:rPr sz="4800" spc="-5" dirty="0"/>
              <a:t>Cancer?</a:t>
            </a:r>
            <a:endParaRPr sz="4800"/>
          </a:p>
        </p:txBody>
      </p:sp>
      <p:sp>
        <p:nvSpPr>
          <p:cNvPr id="3" name="object 3"/>
          <p:cNvSpPr txBox="1"/>
          <p:nvPr/>
        </p:nvSpPr>
        <p:spPr>
          <a:xfrm>
            <a:off x="2073910" y="1101090"/>
            <a:ext cx="7549061" cy="3181192"/>
          </a:xfrm>
          <a:prstGeom prst="rect">
            <a:avLst/>
          </a:prstGeom>
        </p:spPr>
        <p:txBody>
          <a:bodyPr vert="horz" wrap="square" lIns="0" tIns="12700" rIns="0" bIns="0" rtlCol="0">
            <a:spAutoFit/>
          </a:bodyPr>
          <a:lstStyle/>
          <a:p>
            <a:pPr marL="354330" marR="52705" indent="-341630" defTabSz="457200">
              <a:lnSpc>
                <a:spcPct val="99900"/>
              </a:lnSpc>
              <a:spcBef>
                <a:spcPts val="100"/>
              </a:spcBef>
              <a:buFontTx/>
              <a:buChar char="•"/>
              <a:tabLst>
                <a:tab pos="353695" algn="l"/>
                <a:tab pos="354330" algn="l"/>
              </a:tabLst>
            </a:pPr>
            <a:r>
              <a:rPr sz="2800" spc="-10" dirty="0">
                <a:solidFill>
                  <a:srgbClr val="FFFFFF"/>
                </a:solidFill>
                <a:latin typeface="Times New Roman"/>
                <a:cs typeface="Times New Roman"/>
              </a:rPr>
              <a:t>Cancer </a:t>
            </a:r>
            <a:r>
              <a:rPr sz="2800" dirty="0">
                <a:solidFill>
                  <a:srgbClr val="FFFFFF"/>
                </a:solidFill>
                <a:latin typeface="Times New Roman"/>
                <a:cs typeface="Times New Roman"/>
              </a:rPr>
              <a:t>is </a:t>
            </a:r>
            <a:r>
              <a:rPr sz="2800" spc="-5" dirty="0">
                <a:solidFill>
                  <a:srgbClr val="FFFFFF"/>
                </a:solidFill>
                <a:latin typeface="Times New Roman"/>
                <a:cs typeface="Times New Roman"/>
              </a:rPr>
              <a:t>caused </a:t>
            </a:r>
            <a:r>
              <a:rPr sz="2800" dirty="0">
                <a:solidFill>
                  <a:srgbClr val="FFFFFF"/>
                </a:solidFill>
                <a:latin typeface="Times New Roman"/>
                <a:cs typeface="Times New Roman"/>
              </a:rPr>
              <a:t>by  </a:t>
            </a:r>
            <a:r>
              <a:rPr sz="2800" spc="-5" dirty="0">
                <a:solidFill>
                  <a:srgbClr val="FFFFFF"/>
                </a:solidFill>
                <a:latin typeface="Times New Roman"/>
                <a:cs typeface="Times New Roman"/>
              </a:rPr>
              <a:t>alterations </a:t>
            </a:r>
            <a:r>
              <a:rPr sz="2800" dirty="0">
                <a:solidFill>
                  <a:srgbClr val="FFFFFF"/>
                </a:solidFill>
                <a:latin typeface="Times New Roman"/>
                <a:cs typeface="Times New Roman"/>
              </a:rPr>
              <a:t>or </a:t>
            </a:r>
            <a:r>
              <a:rPr sz="2800" spc="-5" dirty="0">
                <a:solidFill>
                  <a:srgbClr val="FFFFFF"/>
                </a:solidFill>
                <a:latin typeface="Times New Roman"/>
                <a:cs typeface="Times New Roman"/>
              </a:rPr>
              <a:t>mutations</a:t>
            </a:r>
            <a:r>
              <a:rPr sz="2800" spc="-60" dirty="0">
                <a:solidFill>
                  <a:srgbClr val="FFFFFF"/>
                </a:solidFill>
                <a:latin typeface="Times New Roman"/>
                <a:cs typeface="Times New Roman"/>
              </a:rPr>
              <a:t> </a:t>
            </a:r>
            <a:r>
              <a:rPr sz="2800" dirty="0">
                <a:solidFill>
                  <a:srgbClr val="FFFFFF"/>
                </a:solidFill>
                <a:latin typeface="Times New Roman"/>
                <a:cs typeface="Times New Roman"/>
              </a:rPr>
              <a:t>in  the genetic</a:t>
            </a:r>
            <a:r>
              <a:rPr sz="2800" spc="-30" dirty="0">
                <a:solidFill>
                  <a:srgbClr val="FFFFFF"/>
                </a:solidFill>
                <a:latin typeface="Times New Roman"/>
                <a:cs typeface="Times New Roman"/>
              </a:rPr>
              <a:t> </a:t>
            </a:r>
            <a:r>
              <a:rPr sz="2800" spc="-5" dirty="0">
                <a:solidFill>
                  <a:srgbClr val="FFFFFF"/>
                </a:solidFill>
                <a:latin typeface="Times New Roman"/>
                <a:cs typeface="Times New Roman"/>
              </a:rPr>
              <a:t>code</a:t>
            </a:r>
            <a:endParaRPr sz="2800" dirty="0">
              <a:solidFill>
                <a:prstClr val="white"/>
              </a:solidFill>
              <a:latin typeface="Times New Roman"/>
              <a:cs typeface="Times New Roman"/>
            </a:endParaRPr>
          </a:p>
          <a:p>
            <a:pPr marL="354330" marR="5080" indent="-341630" defTabSz="457200">
              <a:spcBef>
                <a:spcPts val="700"/>
              </a:spcBef>
              <a:buFontTx/>
              <a:buChar char="•"/>
              <a:tabLst>
                <a:tab pos="353695" algn="l"/>
                <a:tab pos="354330" algn="l"/>
              </a:tabLst>
            </a:pPr>
            <a:r>
              <a:rPr sz="2800" spc="-5" dirty="0">
                <a:solidFill>
                  <a:srgbClr val="FFFFFF"/>
                </a:solidFill>
                <a:latin typeface="Times New Roman"/>
                <a:cs typeface="Times New Roman"/>
              </a:rPr>
              <a:t>Can </a:t>
            </a:r>
            <a:r>
              <a:rPr sz="2800" dirty="0">
                <a:solidFill>
                  <a:srgbClr val="FFFFFF"/>
                </a:solidFill>
                <a:latin typeface="Times New Roman"/>
                <a:cs typeface="Times New Roman"/>
              </a:rPr>
              <a:t>be induced in</a:t>
            </a:r>
            <a:r>
              <a:rPr sz="2800" spc="-110" dirty="0">
                <a:solidFill>
                  <a:srgbClr val="FFFFFF"/>
                </a:solidFill>
                <a:latin typeface="Times New Roman"/>
                <a:cs typeface="Times New Roman"/>
              </a:rPr>
              <a:t> </a:t>
            </a:r>
            <a:r>
              <a:rPr sz="2800" spc="-5" dirty="0">
                <a:solidFill>
                  <a:srgbClr val="FFFFFF"/>
                </a:solidFill>
                <a:latin typeface="Times New Roman"/>
                <a:cs typeface="Times New Roman"/>
              </a:rPr>
              <a:t>somatic  cells</a:t>
            </a:r>
            <a:r>
              <a:rPr sz="2800" spc="-10" dirty="0">
                <a:solidFill>
                  <a:srgbClr val="FFFFFF"/>
                </a:solidFill>
                <a:latin typeface="Times New Roman"/>
                <a:cs typeface="Times New Roman"/>
              </a:rPr>
              <a:t> </a:t>
            </a:r>
            <a:r>
              <a:rPr sz="2800" spc="5" dirty="0">
                <a:solidFill>
                  <a:srgbClr val="FFFFFF"/>
                </a:solidFill>
                <a:latin typeface="Times New Roman"/>
                <a:cs typeface="Times New Roman"/>
              </a:rPr>
              <a:t>by:</a:t>
            </a:r>
            <a:endParaRPr sz="2800" dirty="0">
              <a:solidFill>
                <a:prstClr val="white"/>
              </a:solidFill>
              <a:latin typeface="Times New Roman"/>
              <a:cs typeface="Times New Roman"/>
            </a:endParaRPr>
          </a:p>
          <a:p>
            <a:pPr marL="878840" marR="1099185" lvl="1" indent="-408940" defTabSz="457200">
              <a:lnSpc>
                <a:spcPct val="120600"/>
              </a:lnSpc>
              <a:spcBef>
                <a:spcPts val="10"/>
              </a:spcBef>
              <a:buFontTx/>
              <a:buChar char="–"/>
              <a:tabLst>
                <a:tab pos="855344" algn="l"/>
                <a:tab pos="855980" algn="l"/>
              </a:tabLst>
            </a:pPr>
            <a:r>
              <a:rPr sz="3200" dirty="0">
                <a:solidFill>
                  <a:srgbClr val="FFFFFF"/>
                </a:solidFill>
                <a:latin typeface="Times New Roman"/>
                <a:cs typeface="Times New Roman"/>
              </a:rPr>
              <a:t>C</a:t>
            </a:r>
            <a:r>
              <a:rPr sz="3200" spc="5" dirty="0">
                <a:solidFill>
                  <a:srgbClr val="FFFFFF"/>
                </a:solidFill>
                <a:latin typeface="Times New Roman"/>
                <a:cs typeface="Times New Roman"/>
              </a:rPr>
              <a:t>a</a:t>
            </a:r>
            <a:r>
              <a:rPr sz="3200" dirty="0">
                <a:solidFill>
                  <a:srgbClr val="FFFFFF"/>
                </a:solidFill>
                <a:latin typeface="Times New Roman"/>
                <a:cs typeface="Times New Roman"/>
              </a:rPr>
              <a:t>r</a:t>
            </a:r>
            <a:r>
              <a:rPr sz="3200" spc="5" dirty="0">
                <a:solidFill>
                  <a:srgbClr val="FFFFFF"/>
                </a:solidFill>
                <a:latin typeface="Times New Roman"/>
                <a:cs typeface="Times New Roman"/>
              </a:rPr>
              <a:t>c</a:t>
            </a:r>
            <a:r>
              <a:rPr sz="3200" spc="-10" dirty="0">
                <a:solidFill>
                  <a:srgbClr val="FFFFFF"/>
                </a:solidFill>
                <a:latin typeface="Times New Roman"/>
                <a:cs typeface="Times New Roman"/>
              </a:rPr>
              <a:t>i</a:t>
            </a:r>
            <a:r>
              <a:rPr sz="3200" spc="5" dirty="0">
                <a:solidFill>
                  <a:srgbClr val="FFFFFF"/>
                </a:solidFill>
                <a:latin typeface="Times New Roman"/>
                <a:cs typeface="Times New Roman"/>
              </a:rPr>
              <a:t>noge</a:t>
            </a:r>
            <a:r>
              <a:rPr sz="3200" dirty="0">
                <a:solidFill>
                  <a:srgbClr val="FFFFFF"/>
                </a:solidFill>
                <a:latin typeface="Times New Roman"/>
                <a:cs typeface="Times New Roman"/>
              </a:rPr>
              <a:t>nic  </a:t>
            </a:r>
            <a:r>
              <a:rPr sz="3200" spc="-5" dirty="0">
                <a:solidFill>
                  <a:srgbClr val="FFFFFF"/>
                </a:solidFill>
                <a:latin typeface="Times New Roman"/>
                <a:cs typeface="Times New Roman"/>
              </a:rPr>
              <a:t>chemicals</a:t>
            </a:r>
            <a:endParaRPr sz="3200" dirty="0">
              <a:solidFill>
                <a:prstClr val="white"/>
              </a:solidFill>
              <a:latin typeface="Times New Roman"/>
              <a:cs typeface="Times New Roman"/>
            </a:endParaRPr>
          </a:p>
          <a:p>
            <a:pPr marL="855980" lvl="1" indent="-386080" defTabSz="457200">
              <a:spcBef>
                <a:spcPts val="800"/>
              </a:spcBef>
              <a:buFontTx/>
              <a:buChar char="–"/>
              <a:tabLst>
                <a:tab pos="855344" algn="l"/>
                <a:tab pos="855980" algn="l"/>
              </a:tabLst>
            </a:pPr>
            <a:r>
              <a:rPr sz="3200" spc="-5" dirty="0">
                <a:solidFill>
                  <a:srgbClr val="FFFFFF"/>
                </a:solidFill>
                <a:latin typeface="Times New Roman"/>
                <a:cs typeface="Times New Roman"/>
              </a:rPr>
              <a:t>Radiation</a:t>
            </a:r>
            <a:endParaRPr sz="3200" dirty="0">
              <a:solidFill>
                <a:prstClr val="white"/>
              </a:solidFill>
              <a:latin typeface="Times New Roman"/>
              <a:cs typeface="Times New Roman"/>
            </a:endParaRPr>
          </a:p>
          <a:p>
            <a:pPr marL="855980" lvl="1" indent="-386080" defTabSz="457200">
              <a:spcBef>
                <a:spcPts val="800"/>
              </a:spcBef>
              <a:buFontTx/>
              <a:buChar char="–"/>
              <a:tabLst>
                <a:tab pos="855344" algn="l"/>
                <a:tab pos="855980" algn="l"/>
              </a:tabLst>
            </a:pPr>
            <a:r>
              <a:rPr sz="3200" spc="-5" dirty="0">
                <a:solidFill>
                  <a:srgbClr val="FFFFFF"/>
                </a:solidFill>
                <a:latin typeface="Times New Roman"/>
                <a:cs typeface="Times New Roman"/>
              </a:rPr>
              <a:t>Some</a:t>
            </a:r>
            <a:r>
              <a:rPr sz="3200" dirty="0">
                <a:solidFill>
                  <a:srgbClr val="FFFFFF"/>
                </a:solidFill>
                <a:latin typeface="Times New Roman"/>
                <a:cs typeface="Times New Roman"/>
              </a:rPr>
              <a:t> viruses</a:t>
            </a:r>
            <a:endParaRPr sz="3200" dirty="0">
              <a:solidFill>
                <a:prstClr val="white"/>
              </a:solidFill>
              <a:latin typeface="Times New Roman"/>
              <a:cs typeface="Times New Roman"/>
            </a:endParaRPr>
          </a:p>
        </p:txBody>
      </p:sp>
      <p:sp>
        <p:nvSpPr>
          <p:cNvPr id="5" name="object 5"/>
          <p:cNvSpPr txBox="1"/>
          <p:nvPr/>
        </p:nvSpPr>
        <p:spPr>
          <a:xfrm>
            <a:off x="2073910" y="4497145"/>
            <a:ext cx="150495" cy="419734"/>
          </a:xfrm>
          <a:prstGeom prst="rect">
            <a:avLst/>
          </a:prstGeom>
        </p:spPr>
        <p:txBody>
          <a:bodyPr vert="horz" wrap="square" lIns="0" tIns="0" rIns="0" bIns="0" rtlCol="0">
            <a:spAutoFit/>
          </a:bodyPr>
          <a:lstStyle/>
          <a:p>
            <a:pPr marL="12700" defTabSz="457200">
              <a:lnSpc>
                <a:spcPts val="3155"/>
              </a:lnSpc>
            </a:pPr>
            <a:r>
              <a:rPr sz="2800" dirty="0">
                <a:solidFill>
                  <a:srgbClr val="FFFFFF"/>
                </a:solidFill>
                <a:latin typeface="Times New Roman"/>
                <a:cs typeface="Times New Roman"/>
              </a:rPr>
              <a:t>•</a:t>
            </a:r>
            <a:endParaRPr sz="2800">
              <a:solidFill>
                <a:prstClr val="white"/>
              </a:solidFill>
              <a:latin typeface="Times New Roman"/>
              <a:cs typeface="Times New Roman"/>
            </a:endParaRPr>
          </a:p>
        </p:txBody>
      </p:sp>
      <p:sp>
        <p:nvSpPr>
          <p:cNvPr id="6" name="object 6"/>
          <p:cNvSpPr txBox="1"/>
          <p:nvPr/>
        </p:nvSpPr>
        <p:spPr>
          <a:xfrm>
            <a:off x="2426426" y="4472395"/>
            <a:ext cx="2038985" cy="419734"/>
          </a:xfrm>
          <a:prstGeom prst="rect">
            <a:avLst/>
          </a:prstGeom>
        </p:spPr>
        <p:txBody>
          <a:bodyPr vert="horz" wrap="square" lIns="0" tIns="0" rIns="0" bIns="0" rtlCol="0">
            <a:spAutoFit/>
          </a:bodyPr>
          <a:lstStyle/>
          <a:p>
            <a:pPr marL="12700" defTabSz="457200">
              <a:lnSpc>
                <a:spcPts val="3155"/>
              </a:lnSpc>
            </a:pPr>
            <a:r>
              <a:rPr sz="2800" spc="-5" dirty="0">
                <a:solidFill>
                  <a:srgbClr val="FFFFFF"/>
                </a:solidFill>
                <a:latin typeface="Times New Roman"/>
                <a:cs typeface="Times New Roman"/>
              </a:rPr>
              <a:t>Heredity </a:t>
            </a:r>
            <a:r>
              <a:rPr sz="2800" dirty="0">
                <a:solidFill>
                  <a:srgbClr val="FFFFFF"/>
                </a:solidFill>
                <a:latin typeface="Times New Roman"/>
                <a:cs typeface="Times New Roman"/>
              </a:rPr>
              <a:t>-</a:t>
            </a:r>
            <a:r>
              <a:rPr sz="2800" spc="-75" dirty="0">
                <a:solidFill>
                  <a:srgbClr val="FFFFFF"/>
                </a:solidFill>
                <a:latin typeface="Times New Roman"/>
                <a:cs typeface="Times New Roman"/>
              </a:rPr>
              <a:t> </a:t>
            </a:r>
            <a:r>
              <a:rPr sz="2800" dirty="0">
                <a:solidFill>
                  <a:srgbClr val="FFFFFF"/>
                </a:solidFill>
                <a:latin typeface="Times New Roman"/>
                <a:cs typeface="Times New Roman"/>
              </a:rPr>
              <a:t>5%</a:t>
            </a:r>
            <a:endParaRPr sz="2800" dirty="0">
              <a:solidFill>
                <a:prstClr val="white"/>
              </a:solidFill>
              <a:latin typeface="Times New Roman"/>
              <a:cs typeface="Times New Roman"/>
            </a:endParaRPr>
          </a:p>
        </p:txBody>
      </p:sp>
      <p:sp>
        <p:nvSpPr>
          <p:cNvPr id="7" name="object 7"/>
          <p:cNvSpPr txBox="1"/>
          <p:nvPr/>
        </p:nvSpPr>
        <p:spPr>
          <a:xfrm>
            <a:off x="8154669" y="6304568"/>
            <a:ext cx="391160" cy="718145"/>
          </a:xfrm>
          <a:prstGeom prst="rect">
            <a:avLst/>
          </a:prstGeom>
        </p:spPr>
        <p:txBody>
          <a:bodyPr vert="horz" wrap="square" lIns="0" tIns="0" rIns="0" bIns="0" rtlCol="0">
            <a:spAutoFit/>
          </a:bodyPr>
          <a:lstStyle/>
          <a:p>
            <a:pPr marL="12700" defTabSz="457200">
              <a:lnSpc>
                <a:spcPts val="2810"/>
              </a:lnSpc>
            </a:pPr>
            <a:r>
              <a:rPr sz="2400" spc="-10" dirty="0">
                <a:solidFill>
                  <a:srgbClr val="FFFFFF"/>
                </a:solidFill>
                <a:latin typeface="DejaVu Sans Mono"/>
                <a:cs typeface="DejaVu Sans Mono"/>
              </a:rPr>
              <a:t>10</a:t>
            </a:r>
            <a:endParaRPr sz="2400">
              <a:solidFill>
                <a:prstClr val="white"/>
              </a:solidFill>
              <a:latin typeface="DejaVu Sans Mono"/>
              <a:cs typeface="DejaVu Sans Mono"/>
            </a:endParaRPr>
          </a:p>
        </p:txBody>
      </p:sp>
    </p:spTree>
    <p:extLst>
      <p:ext uri="{BB962C8B-B14F-4D97-AF65-F5344CB8AC3E}">
        <p14:creationId xmlns:p14="http://schemas.microsoft.com/office/powerpoint/2010/main" val="3338228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hallmarks of cancer ile ilgili görsel sonucu"/>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pPr defTabSz="457200"/>
            <a:endParaRPr lang="tr-TR">
              <a:solidFill>
                <a:prstClr val="white"/>
              </a:solidFill>
              <a:latin typeface="Calibri" panose="020F0502020204030204"/>
            </a:endParaRPr>
          </a:p>
        </p:txBody>
      </p:sp>
      <p:sp>
        <p:nvSpPr>
          <p:cNvPr id="1028" name="AutoShape 4" descr="hallmarks of cancer ile ilgili görsel sonucu"/>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pPr defTabSz="457200"/>
            <a:endParaRPr lang="tr-TR">
              <a:solidFill>
                <a:prstClr val="white"/>
              </a:solidFill>
              <a:latin typeface="Calibri" panose="020F0502020204030204"/>
            </a:endParaRPr>
          </a:p>
        </p:txBody>
      </p:sp>
      <p:sp>
        <p:nvSpPr>
          <p:cNvPr id="1030" name="AutoShape 6" descr="hallmarks of cancer ile ilgili görsel sonucu"/>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pPr defTabSz="457200"/>
            <a:endParaRPr lang="tr-TR">
              <a:solidFill>
                <a:prstClr val="white"/>
              </a:solidFill>
              <a:latin typeface="Calibri" panose="020F0502020204030204"/>
            </a:endParaRPr>
          </a:p>
        </p:txBody>
      </p:sp>
      <p:sp>
        <p:nvSpPr>
          <p:cNvPr id="1032" name="AutoShape 8" descr="hallmarks of cancer ile ilgili görsel sonucu"/>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pPr defTabSz="457200"/>
            <a:endParaRPr lang="tr-TR">
              <a:solidFill>
                <a:prstClr val="white"/>
              </a:solidFill>
              <a:latin typeface="Calibri" panose="020F0502020204030204"/>
            </a:endParaRPr>
          </a:p>
        </p:txBody>
      </p:sp>
      <p:sp>
        <p:nvSpPr>
          <p:cNvPr id="1034" name="AutoShape 10" descr="hallmarks of cancer ile ilgili görsel sonucu"/>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pPr defTabSz="457200"/>
            <a:endParaRPr lang="tr-TR">
              <a:solidFill>
                <a:prstClr val="white"/>
              </a:solidFill>
              <a:latin typeface="Calibri" panose="020F0502020204030204"/>
            </a:endParaRPr>
          </a:p>
        </p:txBody>
      </p:sp>
      <p:pic>
        <p:nvPicPr>
          <p:cNvPr id="1036" name="Picture 12" descr="Figure 3 Therapeutic targeting of the hallmarks of cancer. Drugs have been developed that disrupt or interfere with all eight of the hallmark capabilities, and with the two enabling facilitators (genome instability and tumor-promoting inflammation). Some of these hallmark-targeting drugs are approved for clinical use, while others are being tested in late-stage clinical trials; moreover, there is a pipeline full of new hallmark-targeting drugs in development and preclinical evaluation. Recognizing that eventual adaptive resistance during therapeutic treatment is apparent for virtually all of these hallmark-targeting drugs, a hypothesis has emerged: perhaps, by cotargeting multiple independent hallmarks, it will be possible to limit or even prevent the emergence of simultaneous adaptive resistance to independent hallmark-targeting drugs;30 clinical and preclinical trials are beginning to assess the possibilities."/>
          <p:cNvPicPr>
            <a:picLocks noChangeAspect="1" noChangeArrowheads="1"/>
          </p:cNvPicPr>
          <p:nvPr/>
        </p:nvPicPr>
        <p:blipFill>
          <a:blip r:embed="rId2" cstate="print"/>
          <a:srcRect/>
          <a:stretch>
            <a:fillRect/>
          </a:stretch>
        </p:blipFill>
        <p:spPr bwMode="auto">
          <a:xfrm>
            <a:off x="2209800" y="533400"/>
            <a:ext cx="7772400" cy="5598128"/>
          </a:xfrm>
          <a:prstGeom prst="rect">
            <a:avLst/>
          </a:prstGeom>
          <a:noFill/>
        </p:spPr>
      </p:pic>
      <p:sp>
        <p:nvSpPr>
          <p:cNvPr id="8" name="object 4"/>
          <p:cNvSpPr txBox="1"/>
          <p:nvPr/>
        </p:nvSpPr>
        <p:spPr>
          <a:xfrm>
            <a:off x="1601469" y="6663690"/>
            <a:ext cx="2970531" cy="197490"/>
          </a:xfrm>
          <a:prstGeom prst="rect">
            <a:avLst/>
          </a:prstGeom>
        </p:spPr>
        <p:txBody>
          <a:bodyPr vert="horz" wrap="square" lIns="0" tIns="12700" rIns="0" bIns="0" rtlCol="0">
            <a:spAutoFit/>
          </a:bodyPr>
          <a:lstStyle/>
          <a:p>
            <a:pPr marL="12700" defTabSz="457200">
              <a:spcBef>
                <a:spcPts val="100"/>
              </a:spcBef>
            </a:pPr>
            <a:r>
              <a:rPr sz="1200" spc="-5" dirty="0">
                <a:solidFill>
                  <a:srgbClr val="FFFFFF"/>
                </a:solidFill>
                <a:latin typeface="Times New Roman"/>
                <a:cs typeface="Times New Roman"/>
              </a:rPr>
              <a:t>Hanahan and Weinberg, Cell </a:t>
            </a:r>
            <a:r>
              <a:rPr sz="1200" dirty="0">
                <a:solidFill>
                  <a:srgbClr val="FFFFFF"/>
                </a:solidFill>
                <a:latin typeface="Times New Roman"/>
                <a:cs typeface="Times New Roman"/>
              </a:rPr>
              <a:t>100: 57,</a:t>
            </a:r>
            <a:r>
              <a:rPr sz="1200" spc="-30" dirty="0">
                <a:solidFill>
                  <a:srgbClr val="FFFFFF"/>
                </a:solidFill>
                <a:latin typeface="Times New Roman"/>
                <a:cs typeface="Times New Roman"/>
              </a:rPr>
              <a:t> </a:t>
            </a:r>
            <a:r>
              <a:rPr sz="1200" dirty="0">
                <a:solidFill>
                  <a:srgbClr val="FFFFFF"/>
                </a:solidFill>
                <a:latin typeface="Times New Roman"/>
                <a:cs typeface="Times New Roman"/>
              </a:rPr>
              <a:t>20</a:t>
            </a:r>
            <a:r>
              <a:rPr lang="tr-TR" sz="1200" dirty="0">
                <a:solidFill>
                  <a:srgbClr val="FFFFFF"/>
                </a:solidFill>
                <a:latin typeface="Times New Roman"/>
                <a:cs typeface="Times New Roman"/>
              </a:rPr>
              <a:t>11</a:t>
            </a:r>
            <a:endParaRPr sz="1200" dirty="0">
              <a:solidFill>
                <a:prstClr val="white"/>
              </a:solidFill>
              <a:latin typeface="Times New Roman"/>
              <a:cs typeface="Times New Roman"/>
            </a:endParaRPr>
          </a:p>
        </p:txBody>
      </p:sp>
    </p:spTree>
    <p:extLst>
      <p:ext uri="{BB962C8B-B14F-4D97-AF65-F5344CB8AC3E}">
        <p14:creationId xmlns:p14="http://schemas.microsoft.com/office/powerpoint/2010/main" val="2368625658"/>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otalTime>1</TotalTime>
  <Words>209</Words>
  <Application>Microsoft Macintosh PowerPoint</Application>
  <PresentationFormat>Widescreen</PresentationFormat>
  <Paragraphs>40</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Calibri Light</vt:lpstr>
      <vt:lpstr>DejaVu Sans</vt:lpstr>
      <vt:lpstr>DejaVu Sans Mono</vt:lpstr>
      <vt:lpstr>Times New Roman</vt:lpstr>
      <vt:lpstr>1_Office Theme</vt:lpstr>
      <vt:lpstr>MOLECULAR BASIS OF  CANCER -I</vt:lpstr>
      <vt:lpstr>Cellular Basis of Cancer</vt:lpstr>
      <vt:lpstr>Cancer Cell Do Not Grow Faster Than  Normal Cells</vt:lpstr>
      <vt:lpstr>Invasion and Metastasis</vt:lpstr>
      <vt:lpstr>Malignant versus Benign Tumors</vt:lpstr>
      <vt:lpstr>What causes Cancer?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MOLECULAR BASIS OF  CANCER -I</dc:title>
  <dc:creator>Microsoft Office User</dc:creator>
  <cp:lastModifiedBy>Microsoft Office User</cp:lastModifiedBy>
  <cp:revision>2</cp:revision>
  <dcterms:created xsi:type="dcterms:W3CDTF">2020-03-20T15:33:49Z</dcterms:created>
  <dcterms:modified xsi:type="dcterms:W3CDTF">2020-03-20T16:04:08Z</dcterms:modified>
</cp:coreProperties>
</file>