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8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>
        <p:scale>
          <a:sx n="84" d="100"/>
          <a:sy n="84" d="100"/>
        </p:scale>
        <p:origin x="-144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BBB1C-4497-4233-9285-87677DFB1FEE}" type="datetimeFigureOut">
              <a:rPr lang="en-US" smtClean="0"/>
              <a:t>09-Oct-17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C4F3-6A69-4949-A244-F8547216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4309-AA0F-45D6-AE04-0AA7B0EDA907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129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E9EB-FE1B-41D5-98A5-A7296DE38AC4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24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3852-67D5-45DE-B67B-DFAB34218C3E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24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E899-7BBD-4CB8-95E1-A12427DB636F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526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89DD-682B-4C25-8C51-AED428FA6896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5049-D74B-43DF-97C0-23FACBA75285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168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5B91-3D80-4F75-82BF-016C376B31E4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371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2F01-A7D9-4194-B01B-EF181CB928D9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846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D40B-9B8D-4370-907C-C3BAF04CDAF6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942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CB5F-3956-406B-8159-23BBC802DD68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936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5ED9-7E80-48B9-82C6-2A0FE038D8BB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425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A4F6-4343-450A-99CA-4A58A0D0AB2A}" type="datetime1">
              <a:rPr lang="tr-TR" smtClean="0"/>
              <a:t>9.10.2017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145C-5A21-48AD-B251-B3716A1537D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65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</a:t>
            </a:r>
            <a:r>
              <a:rPr lang="tr-TR" dirty="0" smtClean="0"/>
              <a:t> 3 </a:t>
            </a:r>
            <a:r>
              <a:rPr lang="tr-TR" dirty="0" err="1" smtClean="0"/>
              <a:t>Addressing</a:t>
            </a:r>
            <a:r>
              <a:rPr lang="tr-TR" dirty="0" smtClean="0"/>
              <a:t> </a:t>
            </a:r>
            <a:r>
              <a:rPr lang="tr-TR" dirty="0" err="1" smtClean="0"/>
              <a:t>Modes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Asst</a:t>
            </a:r>
            <a:r>
              <a:rPr lang="tr-TR" dirty="0" smtClean="0"/>
              <a:t>. Prof. Dr. Gazi Erkan BOSTANCI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Slides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mainly</a:t>
            </a:r>
            <a:r>
              <a:rPr lang="tr-TR" dirty="0" smtClean="0"/>
              <a:t> </a:t>
            </a:r>
            <a:r>
              <a:rPr lang="tr-TR" dirty="0" err="1" smtClean="0"/>
              <a:t>based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Intel </a:t>
            </a:r>
            <a:r>
              <a:rPr lang="tr-TR" dirty="0" err="1" smtClean="0"/>
              <a:t>Microprocessors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Barry</a:t>
            </a:r>
            <a:r>
              <a:rPr lang="tr-TR" dirty="0" smtClean="0"/>
              <a:t> B. </a:t>
            </a:r>
            <a:r>
              <a:rPr lang="tr-TR" dirty="0" err="1" smtClean="0"/>
              <a:t>Brey</a:t>
            </a:r>
            <a:r>
              <a:rPr lang="tr-TR" dirty="0" smtClean="0"/>
              <a:t>, 2008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197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b="1" dirty="0"/>
              <a:t>Register indirect </a:t>
            </a:r>
            <a:r>
              <a:rPr lang="en-US" b="1" dirty="0" smtClean="0"/>
              <a:t>addressing</a:t>
            </a:r>
            <a:r>
              <a:rPr lang="tr-TR" b="1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Register </a:t>
            </a:r>
            <a:r>
              <a:rPr lang="en-US" dirty="0"/>
              <a:t>indirect addressing transfers a byte or word between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register </a:t>
            </a:r>
            <a:r>
              <a:rPr lang="en-US" dirty="0"/>
              <a:t>and a memory location addressed by an index or base </a:t>
            </a:r>
            <a:r>
              <a:rPr lang="en-US" dirty="0" smtClean="0"/>
              <a:t>register.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index and base registers are BP, BX, DI, and </a:t>
            </a: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MOV </a:t>
            </a:r>
            <a:r>
              <a:rPr lang="en-US" dirty="0"/>
              <a:t>AX, [BX] instruction copies the word-sized data from the </a:t>
            </a:r>
            <a:r>
              <a:rPr lang="en-US" dirty="0" smtClean="0"/>
              <a:t>data</a:t>
            </a:r>
            <a:r>
              <a:rPr lang="tr-TR" dirty="0" smtClean="0"/>
              <a:t> </a:t>
            </a:r>
            <a:r>
              <a:rPr lang="en-US" dirty="0" smtClean="0"/>
              <a:t>segment </a:t>
            </a:r>
            <a:r>
              <a:rPr lang="en-US" dirty="0"/>
              <a:t>offset address indexed by BX into register AX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8" y="2715768"/>
            <a:ext cx="10879583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b="1" dirty="0"/>
              <a:t>Base-plus-index addressing</a:t>
            </a:r>
            <a:r>
              <a:rPr lang="tr-TR" b="1" dirty="0"/>
              <a:t>:</a:t>
            </a:r>
            <a:r>
              <a:rPr lang="en-US" b="1" dirty="0"/>
              <a:t> </a:t>
            </a:r>
            <a:r>
              <a:rPr lang="en-US" dirty="0"/>
              <a:t>Base-plus-index addressing transfers a byte or word between a</a:t>
            </a:r>
            <a:r>
              <a:rPr lang="tr-TR" dirty="0"/>
              <a:t> </a:t>
            </a:r>
            <a:r>
              <a:rPr lang="en-US" dirty="0"/>
              <a:t>register and the memory location addressed by a base register (BP or</a:t>
            </a:r>
            <a:r>
              <a:rPr lang="tr-TR" dirty="0"/>
              <a:t> </a:t>
            </a:r>
            <a:r>
              <a:rPr lang="en-US" dirty="0"/>
              <a:t>BX) plus an index register (DI or SI). </a:t>
            </a:r>
            <a:endParaRPr lang="tr-TR" dirty="0"/>
          </a:p>
          <a:p>
            <a:pPr lvl="1"/>
            <a:r>
              <a:rPr lang="en-US" dirty="0"/>
              <a:t>Example: The MOV [</a:t>
            </a:r>
            <a:r>
              <a:rPr lang="tr-TR" dirty="0"/>
              <a:t>BX+DI</a:t>
            </a:r>
            <a:r>
              <a:rPr lang="en-US" dirty="0"/>
              <a:t>],</a:t>
            </a:r>
            <a:r>
              <a:rPr lang="tr-TR" dirty="0"/>
              <a:t> </a:t>
            </a:r>
            <a:r>
              <a:rPr lang="en-US" dirty="0"/>
              <a:t>CL instruction copies the byte-sized contents of register CL into the</a:t>
            </a:r>
            <a:r>
              <a:rPr lang="tr-TR" dirty="0"/>
              <a:t> </a:t>
            </a:r>
            <a:r>
              <a:rPr lang="en-US" dirty="0"/>
              <a:t>data segment memory location addressed by BX plus DI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7658"/>
          <a:stretch/>
        </p:blipFill>
        <p:spPr>
          <a:xfrm>
            <a:off x="409199" y="2578608"/>
            <a:ext cx="11373602" cy="25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1094720" cy="5811838"/>
          </a:xfrm>
        </p:spPr>
        <p:txBody>
          <a:bodyPr>
            <a:normAutofit/>
          </a:bodyPr>
          <a:lstStyle/>
          <a:p>
            <a:r>
              <a:rPr lang="en-US" b="1" dirty="0"/>
              <a:t>Register </a:t>
            </a:r>
            <a:r>
              <a:rPr lang="en-US" b="1" dirty="0" smtClean="0"/>
              <a:t>relative</a:t>
            </a:r>
            <a:r>
              <a:rPr lang="tr-TR" b="1" dirty="0" smtClean="0"/>
              <a:t> </a:t>
            </a:r>
            <a:r>
              <a:rPr lang="en-US" b="1" dirty="0" smtClean="0"/>
              <a:t>addressing</a:t>
            </a:r>
            <a:r>
              <a:rPr lang="tr-TR" b="1" dirty="0" smtClean="0"/>
              <a:t>:</a:t>
            </a:r>
            <a:r>
              <a:rPr lang="en-US" b="1" dirty="0" smtClean="0"/>
              <a:t> </a:t>
            </a:r>
            <a:r>
              <a:rPr lang="en-US" dirty="0"/>
              <a:t>Register relative addressing moves a byte or word between a </a:t>
            </a:r>
            <a:r>
              <a:rPr lang="en-US" dirty="0" smtClean="0"/>
              <a:t>register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 memory location addressed by an index or base register plus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displacement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: MOV AX</a:t>
            </a:r>
            <a:r>
              <a:rPr lang="en-US" dirty="0" smtClean="0"/>
              <a:t>,[</a:t>
            </a:r>
            <a:r>
              <a:rPr lang="tr-TR" dirty="0" smtClean="0"/>
              <a:t>BX+4</a:t>
            </a:r>
            <a:r>
              <a:rPr lang="en-US" dirty="0" smtClean="0"/>
              <a:t>] </a:t>
            </a:r>
            <a:r>
              <a:rPr lang="en-US" dirty="0"/>
              <a:t>or MOV AX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ARRAY[BX</a:t>
            </a:r>
            <a:r>
              <a:rPr lang="en-US" dirty="0"/>
              <a:t>].</a:t>
            </a:r>
          </a:p>
          <a:p>
            <a:pPr lvl="1"/>
            <a:r>
              <a:rPr lang="en-US" dirty="0"/>
              <a:t>The first instruction loads AX from the data segment address formed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BX </a:t>
            </a:r>
            <a:r>
              <a:rPr lang="en-US" dirty="0"/>
              <a:t>plus 4. The second instruction loads AX from the data </a:t>
            </a:r>
            <a:r>
              <a:rPr lang="en-US" dirty="0" smtClean="0"/>
              <a:t>segment</a:t>
            </a:r>
            <a:r>
              <a:rPr lang="tr-TR" dirty="0" smtClean="0"/>
              <a:t> </a:t>
            </a:r>
            <a:r>
              <a:rPr lang="en-US" dirty="0" smtClean="0"/>
              <a:t>memory </a:t>
            </a:r>
            <a:r>
              <a:rPr lang="en-US" dirty="0"/>
              <a:t>location in ARRAY plus the contents of BX</a:t>
            </a:r>
            <a:r>
              <a:rPr lang="en-US" dirty="0" smtClean="0"/>
              <a:t>.</a:t>
            </a: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9073"/>
          <a:stretch/>
        </p:blipFill>
        <p:spPr>
          <a:xfrm>
            <a:off x="289560" y="3033364"/>
            <a:ext cx="11789664" cy="23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1076432" cy="5811838"/>
          </a:xfrm>
        </p:spPr>
        <p:txBody>
          <a:bodyPr/>
          <a:lstStyle/>
          <a:p>
            <a:r>
              <a:rPr lang="en-US" b="1" dirty="0"/>
              <a:t>Base relative-plus-index addressing </a:t>
            </a:r>
            <a:r>
              <a:rPr lang="en-US" dirty="0"/>
              <a:t>Base relative-plus-index addressing transfers a byte or word between a</a:t>
            </a:r>
            <a:r>
              <a:rPr lang="tr-TR" dirty="0"/>
              <a:t> </a:t>
            </a:r>
            <a:r>
              <a:rPr lang="en-US" dirty="0"/>
              <a:t>register and the memory location addressed by a base and an index</a:t>
            </a:r>
            <a:r>
              <a:rPr lang="tr-TR" dirty="0"/>
              <a:t> </a:t>
            </a:r>
            <a:r>
              <a:rPr lang="en-US" dirty="0"/>
              <a:t>register plus a displacement. </a:t>
            </a:r>
            <a:endParaRPr lang="tr-TR" dirty="0"/>
          </a:p>
          <a:p>
            <a:pPr lvl="1"/>
            <a:r>
              <a:rPr lang="en-US" dirty="0"/>
              <a:t>Example: MOV AX, ARRAY[</a:t>
            </a:r>
            <a:r>
              <a:rPr lang="tr-TR" dirty="0"/>
              <a:t>BX+DI</a:t>
            </a:r>
            <a:r>
              <a:rPr lang="en-US" dirty="0"/>
              <a:t>]</a:t>
            </a:r>
            <a:r>
              <a:rPr lang="tr-TR" dirty="0"/>
              <a:t> </a:t>
            </a:r>
            <a:r>
              <a:rPr lang="en-US" dirty="0"/>
              <a:t>or MOV AX, [</a:t>
            </a:r>
            <a:r>
              <a:rPr lang="tr-TR" dirty="0"/>
              <a:t>BX+DI+4</a:t>
            </a:r>
            <a:r>
              <a:rPr lang="en-US" dirty="0"/>
              <a:t>]. </a:t>
            </a:r>
            <a:endParaRPr lang="tr-TR" dirty="0"/>
          </a:p>
          <a:p>
            <a:pPr lvl="1"/>
            <a:r>
              <a:rPr lang="en-US" dirty="0"/>
              <a:t>These instructions load AX from a data</a:t>
            </a:r>
            <a:r>
              <a:rPr lang="tr-TR" dirty="0"/>
              <a:t> </a:t>
            </a:r>
            <a:r>
              <a:rPr lang="en-US" dirty="0"/>
              <a:t>segment memory location. The first instruction uses an address formed</a:t>
            </a:r>
            <a:r>
              <a:rPr lang="tr-TR" dirty="0"/>
              <a:t> </a:t>
            </a:r>
            <a:r>
              <a:rPr lang="en-US" dirty="0"/>
              <a:t>by adding ARRAY, BX, and DI and the second by adding BX, DI, and</a:t>
            </a:r>
            <a:r>
              <a:rPr lang="tr-TR" dirty="0"/>
              <a:t> </a:t>
            </a:r>
            <a:r>
              <a:rPr lang="en-US" dirty="0"/>
              <a:t>4.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460"/>
          <a:stretch/>
        </p:blipFill>
        <p:spPr>
          <a:xfrm>
            <a:off x="734568" y="3035810"/>
            <a:ext cx="11283696" cy="30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 Memory </a:t>
            </a:r>
            <a:r>
              <a:rPr lang="tr-TR" dirty="0" err="1" smtClean="0"/>
              <a:t>Addressing</a:t>
            </a:r>
            <a:r>
              <a:rPr lang="tr-TR" dirty="0" smtClean="0"/>
              <a:t> </a:t>
            </a:r>
            <a:r>
              <a:rPr lang="tr-TR" dirty="0" err="1" smtClean="0"/>
              <a:t>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memory-addressing modes, used with the JMP (jump) and CALL instructions, </a:t>
            </a:r>
            <a:r>
              <a:rPr lang="en-US" dirty="0" smtClean="0"/>
              <a:t>consist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three distinct forms: </a:t>
            </a:r>
            <a:endParaRPr lang="tr-TR" dirty="0" smtClean="0"/>
          </a:p>
          <a:p>
            <a:pPr lvl="1"/>
            <a:r>
              <a:rPr lang="en-US" dirty="0" smtClean="0"/>
              <a:t>direct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relative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indirect. 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section introduces these three </a:t>
            </a:r>
            <a:r>
              <a:rPr lang="en-US" dirty="0" smtClean="0"/>
              <a:t>addressing</a:t>
            </a:r>
            <a:r>
              <a:rPr lang="tr-TR" dirty="0" smtClean="0"/>
              <a:t> </a:t>
            </a:r>
            <a:r>
              <a:rPr lang="en-US" dirty="0" smtClean="0"/>
              <a:t>forms</a:t>
            </a:r>
            <a:r>
              <a:rPr lang="en-US" dirty="0"/>
              <a:t>, using the JMP instruction to illustrate their operation.</a:t>
            </a:r>
          </a:p>
        </p:txBody>
      </p:sp>
    </p:spTree>
    <p:extLst>
      <p:ext uri="{BB962C8B-B14F-4D97-AF65-F5344CB8AC3E}">
        <p14:creationId xmlns:p14="http://schemas.microsoft.com/office/powerpoint/2010/main" val="35148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Program Memory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448"/>
            <a:ext cx="10994136" cy="4878515"/>
          </a:xfrm>
        </p:spPr>
        <p:txBody>
          <a:bodyPr>
            <a:normAutofit/>
          </a:bodyPr>
          <a:lstStyle/>
          <a:p>
            <a:r>
              <a:rPr lang="en-US" dirty="0"/>
              <a:t>Direct program memory addressing is what many early microprocessors used for all jumps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calls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Direct </a:t>
            </a:r>
            <a:r>
              <a:rPr lang="en-US" dirty="0"/>
              <a:t>program memory addressing is also used in high-level languages, such as </a:t>
            </a:r>
            <a:r>
              <a:rPr lang="en-US" dirty="0" smtClean="0"/>
              <a:t>the</a:t>
            </a:r>
            <a:r>
              <a:rPr lang="tr-TR" dirty="0" smtClean="0"/>
              <a:t> G</a:t>
            </a:r>
            <a:r>
              <a:rPr lang="en-US" dirty="0" smtClean="0"/>
              <a:t>OTO instruction.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microprocessor uses this form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addressing</a:t>
            </a:r>
            <a:r>
              <a:rPr lang="en-US" dirty="0"/>
              <a:t>, but not as often as relative and indirect program memory addressing are used</a:t>
            </a:r>
            <a:r>
              <a:rPr lang="en-US" dirty="0" smtClean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97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10984992" cy="6300851"/>
          </a:xfrm>
        </p:spPr>
        <p:txBody>
          <a:bodyPr>
            <a:normAutofit/>
          </a:bodyPr>
          <a:lstStyle/>
          <a:p>
            <a:r>
              <a:rPr lang="en-US" dirty="0"/>
              <a:t>The instructions for direct program memory addressing store the address with the opcode.</a:t>
            </a:r>
            <a:r>
              <a:rPr lang="tr-TR" dirty="0"/>
              <a:t> </a:t>
            </a:r>
            <a:r>
              <a:rPr lang="en-US" dirty="0"/>
              <a:t>For example, if a program jumps to memory location 10000H for the next instruction, the address</a:t>
            </a:r>
            <a:r>
              <a:rPr lang="tr-TR" dirty="0"/>
              <a:t> </a:t>
            </a:r>
            <a:r>
              <a:rPr lang="en-US" dirty="0"/>
              <a:t>(10000H) is stored following the opcode in the memory. </a:t>
            </a:r>
            <a:endParaRPr lang="tr-TR" dirty="0"/>
          </a:p>
          <a:p>
            <a:pPr lvl="1"/>
            <a:r>
              <a:rPr lang="en-US" dirty="0"/>
              <a:t>Figure shows the direct intersegment</a:t>
            </a:r>
            <a:r>
              <a:rPr lang="tr-TR" dirty="0"/>
              <a:t> </a:t>
            </a:r>
            <a:r>
              <a:rPr lang="en-US" dirty="0"/>
              <a:t>JMP instruction and the 4 bytes required to store the address 10000H. </a:t>
            </a:r>
            <a:endParaRPr lang="tr-TR" dirty="0"/>
          </a:p>
          <a:p>
            <a:pPr lvl="1"/>
            <a:r>
              <a:rPr lang="en-US" dirty="0"/>
              <a:t>This JMP instruction loads</a:t>
            </a:r>
            <a:r>
              <a:rPr lang="tr-TR" dirty="0"/>
              <a:t> </a:t>
            </a:r>
            <a:r>
              <a:rPr lang="en-US" dirty="0"/>
              <a:t>CS with 1000H and IP with 0000H to jump to memory location 10000H for the next instruction.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 smtClean="0"/>
              <a:t>An </a:t>
            </a:r>
            <a:r>
              <a:rPr lang="en-US" b="1" dirty="0"/>
              <a:t>intersegment jump </a:t>
            </a:r>
            <a:r>
              <a:rPr lang="en-US" dirty="0"/>
              <a:t>is a jump to any memory location within the entire memory system.)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direct </a:t>
            </a:r>
            <a:r>
              <a:rPr lang="en-US" dirty="0"/>
              <a:t>jump is often called a </a:t>
            </a:r>
            <a:r>
              <a:rPr lang="en-US" i="1" dirty="0"/>
              <a:t>far jump </a:t>
            </a:r>
            <a:r>
              <a:rPr lang="en-US" dirty="0"/>
              <a:t>because it can </a:t>
            </a:r>
            <a:r>
              <a:rPr lang="en-US" dirty="0" smtClean="0"/>
              <a:t>jump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any memory location for the </a:t>
            </a:r>
            <a:r>
              <a:rPr lang="en-US" dirty="0" smtClean="0"/>
              <a:t>next</a:t>
            </a:r>
            <a:r>
              <a:rPr lang="tr-TR" dirty="0" smtClean="0"/>
              <a:t> </a:t>
            </a:r>
            <a:r>
              <a:rPr lang="en-US" dirty="0"/>
              <a:t>instruction.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12" y="3506405"/>
            <a:ext cx="898717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Program Memory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program memory addressing is not available in all early microprocessors, but it is </a:t>
            </a:r>
            <a:r>
              <a:rPr lang="en-US" dirty="0" smtClean="0"/>
              <a:t>available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this family of microprocessors. The term </a:t>
            </a:r>
            <a:r>
              <a:rPr lang="en-US" i="1" dirty="0"/>
              <a:t>relative </a:t>
            </a:r>
            <a:r>
              <a:rPr lang="en-US" dirty="0"/>
              <a:t>means “relative to the </a:t>
            </a:r>
            <a:r>
              <a:rPr lang="en-US" dirty="0" smtClean="0"/>
              <a:t>instruction</a:t>
            </a:r>
            <a:r>
              <a:rPr lang="tr-TR" dirty="0" smtClean="0"/>
              <a:t> </a:t>
            </a:r>
            <a:r>
              <a:rPr lang="en-US" dirty="0" smtClean="0"/>
              <a:t>pointer </a:t>
            </a:r>
            <a:r>
              <a:rPr lang="en-US" dirty="0"/>
              <a:t>(IP</a:t>
            </a:r>
            <a:r>
              <a:rPr lang="en-US" dirty="0" smtClean="0"/>
              <a:t>)”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a JMP instruction skips the next 2 bytes of memory, the address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relation </a:t>
            </a:r>
            <a:r>
              <a:rPr lang="en-US" dirty="0"/>
              <a:t>to the instruction pointer is a 2 that adds to the instruction pointer. This develops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address </a:t>
            </a:r>
            <a:r>
              <a:rPr lang="en-US" dirty="0"/>
              <a:t>of the next program instruction.</a:t>
            </a:r>
          </a:p>
        </p:txBody>
      </p:sp>
    </p:spTree>
    <p:extLst>
      <p:ext uri="{BB962C8B-B14F-4D97-AF65-F5344CB8AC3E}">
        <p14:creationId xmlns:p14="http://schemas.microsoft.com/office/powerpoint/2010/main" val="198697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dirty="0"/>
              <a:t>An example of the relative JMP instruction is shown </a:t>
            </a:r>
            <a:r>
              <a:rPr lang="tr-TR" dirty="0" smtClean="0"/>
              <a:t>below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dirty="0" smtClean="0"/>
              <a:t>Note </a:t>
            </a:r>
            <a:r>
              <a:rPr lang="en-US" dirty="0"/>
              <a:t>that the JMP instruction is a 1-byte instruction, with a 1-byte or a 2-byte </a:t>
            </a:r>
            <a:r>
              <a:rPr lang="en-US" dirty="0" smtClean="0"/>
              <a:t>displacement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adds to the instruction pointer. A 1-byte displacement is used in </a:t>
            </a:r>
            <a:r>
              <a:rPr lang="en-US" b="1" dirty="0"/>
              <a:t>short </a:t>
            </a:r>
            <a:r>
              <a:rPr lang="en-US" dirty="0"/>
              <a:t>jumps,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2-byte displacement is used with </a:t>
            </a:r>
            <a:r>
              <a:rPr lang="en-US" b="1" dirty="0"/>
              <a:t>near </a:t>
            </a:r>
            <a:r>
              <a:rPr lang="en-US" dirty="0"/>
              <a:t>jumps and calls. Both types are considered to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err="1" smtClean="0"/>
              <a:t>intrasegment</a:t>
            </a:r>
            <a:r>
              <a:rPr lang="en-US" dirty="0" smtClean="0"/>
              <a:t> </a:t>
            </a:r>
            <a:r>
              <a:rPr lang="en-US" dirty="0"/>
              <a:t>jumps. </a:t>
            </a:r>
            <a:endParaRPr lang="tr-TR" dirty="0" smtClean="0"/>
          </a:p>
          <a:p>
            <a:r>
              <a:rPr lang="en-US" dirty="0" smtClean="0"/>
              <a:t>An </a:t>
            </a:r>
            <a:r>
              <a:rPr lang="en-US" b="1" dirty="0" err="1"/>
              <a:t>intrasegment</a:t>
            </a:r>
            <a:r>
              <a:rPr lang="en-US" b="1" dirty="0"/>
              <a:t> jump </a:t>
            </a:r>
            <a:r>
              <a:rPr lang="en-US" dirty="0"/>
              <a:t>is a jump anywhere within the current code segment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031" y="746506"/>
            <a:ext cx="3249601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Program Memory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microprocessor allows several forms of program indirect memory addressing for the </a:t>
            </a:r>
            <a:r>
              <a:rPr lang="en-US" dirty="0" smtClean="0"/>
              <a:t>JMP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CALL instructions.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579"/>
          <a:stretch/>
        </p:blipFill>
        <p:spPr>
          <a:xfrm>
            <a:off x="0" y="2863544"/>
            <a:ext cx="12192000" cy="34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3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Efficient</a:t>
            </a:r>
            <a:r>
              <a:rPr lang="tr-TR" dirty="0" smtClean="0"/>
              <a:t> software </a:t>
            </a:r>
            <a:r>
              <a:rPr lang="tr-TR" dirty="0" err="1" smtClean="0"/>
              <a:t>development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MP </a:t>
            </a:r>
            <a:r>
              <a:rPr lang="tr-TR" dirty="0" err="1" smtClean="0"/>
              <a:t>requires</a:t>
            </a:r>
            <a:r>
              <a:rPr lang="tr-TR" dirty="0" smtClean="0"/>
              <a:t> a </a:t>
            </a:r>
            <a:r>
              <a:rPr lang="tr-TR" dirty="0" err="1" smtClean="0"/>
              <a:t>complete</a:t>
            </a:r>
            <a:r>
              <a:rPr lang="tr-TR" dirty="0" smtClean="0"/>
              <a:t> </a:t>
            </a:r>
            <a:r>
              <a:rPr lang="tr-TR" dirty="0" err="1" smtClean="0"/>
              <a:t>familiarity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addressing</a:t>
            </a:r>
            <a:r>
              <a:rPr lang="tr-TR" dirty="0" smtClean="0"/>
              <a:t> </a:t>
            </a:r>
            <a:r>
              <a:rPr lang="tr-TR" dirty="0" err="1" smtClean="0"/>
              <a:t>modes</a:t>
            </a:r>
            <a:r>
              <a:rPr lang="tr-TR" dirty="0" smtClean="0"/>
              <a:t> </a:t>
            </a:r>
            <a:r>
              <a:rPr lang="tr-TR" dirty="0" err="1" smtClean="0"/>
              <a:t>employed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instruction</a:t>
            </a:r>
            <a:r>
              <a:rPr lang="tr-TR" dirty="0" smtClean="0"/>
              <a:t>.</a:t>
            </a:r>
          </a:p>
          <a:p>
            <a:r>
              <a:rPr lang="tr-TR" dirty="0" smtClean="0"/>
              <a:t>MOV (</a:t>
            </a:r>
            <a:r>
              <a:rPr lang="tr-TR" dirty="0" err="1" smtClean="0"/>
              <a:t>move</a:t>
            </a:r>
            <a:r>
              <a:rPr lang="tr-TR" dirty="0" smtClean="0"/>
              <a:t> data) </a:t>
            </a:r>
            <a:r>
              <a:rPr lang="tr-TR" dirty="0" err="1" smtClean="0"/>
              <a:t>instruction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describe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data </a:t>
            </a:r>
            <a:r>
              <a:rPr lang="tr-TR" dirty="0" err="1" smtClean="0"/>
              <a:t>addressing</a:t>
            </a:r>
            <a:r>
              <a:rPr lang="tr-TR" dirty="0" smtClean="0"/>
              <a:t> </a:t>
            </a:r>
            <a:r>
              <a:rPr lang="tr-TR" dirty="0" err="1" smtClean="0"/>
              <a:t>modes</a:t>
            </a:r>
            <a:r>
              <a:rPr lang="tr-TR" dirty="0" smtClean="0"/>
              <a:t>.</a:t>
            </a:r>
          </a:p>
          <a:p>
            <a:r>
              <a:rPr lang="tr-TR" dirty="0" smtClean="0"/>
              <a:t>CALL </a:t>
            </a:r>
            <a:r>
              <a:rPr lang="tr-TR" dirty="0" err="1" smtClean="0"/>
              <a:t>and</a:t>
            </a:r>
            <a:r>
              <a:rPr lang="tr-TR" dirty="0" smtClean="0"/>
              <a:t> JUMP </a:t>
            </a:r>
            <a:r>
              <a:rPr lang="tr-TR" dirty="0" err="1" smtClean="0"/>
              <a:t>instructions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describe</a:t>
            </a:r>
            <a:r>
              <a:rPr lang="tr-TR" dirty="0" smtClean="0"/>
              <a:t> program </a:t>
            </a:r>
            <a:r>
              <a:rPr lang="tr-TR" dirty="0" err="1" smtClean="0"/>
              <a:t>memory</a:t>
            </a:r>
            <a:r>
              <a:rPr lang="tr-TR" dirty="0" smtClean="0"/>
              <a:t> </a:t>
            </a:r>
            <a:r>
              <a:rPr lang="tr-TR" dirty="0" err="1" smtClean="0"/>
              <a:t>addressing</a:t>
            </a:r>
            <a:r>
              <a:rPr lang="tr-TR" dirty="0" smtClean="0"/>
              <a:t> </a:t>
            </a:r>
            <a:r>
              <a:rPr lang="tr-TR" dirty="0" err="1" smtClean="0"/>
              <a:t>modes</a:t>
            </a:r>
            <a:r>
              <a:rPr lang="tr-TR" dirty="0" smtClean="0"/>
              <a:t>.</a:t>
            </a:r>
          </a:p>
          <a:p>
            <a:r>
              <a:rPr lang="tr-TR" dirty="0" smtClean="0"/>
              <a:t>PUSH </a:t>
            </a:r>
            <a:r>
              <a:rPr lang="tr-TR" dirty="0" err="1" smtClean="0"/>
              <a:t>and</a:t>
            </a:r>
            <a:r>
              <a:rPr lang="tr-TR" dirty="0" smtClean="0"/>
              <a:t> POP </a:t>
            </a:r>
            <a:r>
              <a:rPr lang="tr-TR" dirty="0" err="1" smtClean="0"/>
              <a:t>instructions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describe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operation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stack</a:t>
            </a:r>
            <a:r>
              <a:rPr lang="tr-TR" dirty="0" smtClean="0"/>
              <a:t> </a:t>
            </a:r>
            <a:r>
              <a:rPr lang="tr-TR" dirty="0" err="1" smtClean="0"/>
              <a:t>memory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31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Stack</a:t>
            </a:r>
            <a:r>
              <a:rPr lang="tr-TR" dirty="0" smtClean="0"/>
              <a:t> Memory </a:t>
            </a:r>
            <a:r>
              <a:rPr lang="tr-TR" dirty="0" err="1" smtClean="0"/>
              <a:t>Addressing</a:t>
            </a:r>
            <a:r>
              <a:rPr lang="tr-TR" dirty="0" smtClean="0"/>
              <a:t> </a:t>
            </a:r>
            <a:r>
              <a:rPr lang="tr-TR" dirty="0" err="1" smtClean="0"/>
              <a:t>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31296" cy="4803775"/>
          </a:xfrm>
        </p:spPr>
        <p:txBody>
          <a:bodyPr>
            <a:normAutofit/>
          </a:bodyPr>
          <a:lstStyle/>
          <a:p>
            <a:r>
              <a:rPr lang="en-US" dirty="0"/>
              <a:t>The stack plays an important role in all microprocessors. It holds data temporarily and stores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return </a:t>
            </a:r>
            <a:r>
              <a:rPr lang="en-US" dirty="0"/>
              <a:t>addresses used by procedures. The stack memory is an LIFO (</a:t>
            </a:r>
            <a:r>
              <a:rPr lang="en-US" b="1" dirty="0"/>
              <a:t>last-in, first-out</a:t>
            </a:r>
            <a:r>
              <a:rPr lang="en-US" dirty="0"/>
              <a:t>) </a:t>
            </a:r>
            <a:r>
              <a:rPr lang="en-US" dirty="0" smtClean="0"/>
              <a:t>memory,</a:t>
            </a:r>
            <a:r>
              <a:rPr lang="tr-TR" dirty="0" smtClean="0"/>
              <a:t> </a:t>
            </a:r>
            <a:r>
              <a:rPr lang="en-US" dirty="0" smtClean="0"/>
              <a:t>which </a:t>
            </a:r>
            <a:r>
              <a:rPr lang="en-US" dirty="0"/>
              <a:t>describes the way that data are stored and removed from the stack. </a:t>
            </a:r>
            <a:endParaRPr lang="tr-TR" dirty="0" smtClean="0"/>
          </a:p>
          <a:p>
            <a:r>
              <a:rPr lang="en-US" dirty="0" smtClean="0"/>
              <a:t>Data </a:t>
            </a:r>
            <a:r>
              <a:rPr lang="en-US" dirty="0"/>
              <a:t>are placed </a:t>
            </a:r>
            <a:r>
              <a:rPr lang="en-US" dirty="0" smtClean="0"/>
              <a:t>onto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stack with a </a:t>
            </a:r>
            <a:r>
              <a:rPr lang="en-US" b="1" dirty="0"/>
              <a:t>PUSH instruction </a:t>
            </a:r>
            <a:r>
              <a:rPr lang="en-US" dirty="0"/>
              <a:t>and removed with a </a:t>
            </a:r>
            <a:r>
              <a:rPr lang="en-US" b="1" dirty="0"/>
              <a:t>POP instruction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CALL </a:t>
            </a:r>
            <a:r>
              <a:rPr lang="en-US" dirty="0" smtClean="0"/>
              <a:t>instruction</a:t>
            </a:r>
            <a:r>
              <a:rPr lang="tr-TR" dirty="0" smtClean="0"/>
              <a:t> </a:t>
            </a:r>
            <a:r>
              <a:rPr lang="en-US" dirty="0" smtClean="0"/>
              <a:t>also </a:t>
            </a:r>
            <a:r>
              <a:rPr lang="en-US" dirty="0"/>
              <a:t>uses the stack to hold the return address for procedures and a RET (return) instruction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remove </a:t>
            </a:r>
            <a:r>
              <a:rPr lang="en-US" dirty="0"/>
              <a:t>the return address from the stack.</a:t>
            </a:r>
          </a:p>
        </p:txBody>
      </p:sp>
    </p:spTree>
    <p:extLst>
      <p:ext uri="{BB962C8B-B14F-4D97-AF65-F5344CB8AC3E}">
        <p14:creationId xmlns:p14="http://schemas.microsoft.com/office/powerpoint/2010/main" val="324647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11113008" cy="6492875"/>
          </a:xfrm>
        </p:spPr>
        <p:txBody>
          <a:bodyPr>
            <a:normAutofit/>
          </a:bodyPr>
          <a:lstStyle/>
          <a:p>
            <a:r>
              <a:rPr lang="en-US" dirty="0"/>
              <a:t>The stack memory is maintained by two registers: the stack pointer (</a:t>
            </a:r>
            <a:r>
              <a:rPr lang="en-US" dirty="0" smtClean="0"/>
              <a:t>SP) </a:t>
            </a:r>
            <a:r>
              <a:rPr lang="en-US" dirty="0"/>
              <a:t>and the </a:t>
            </a:r>
            <a:r>
              <a:rPr lang="en-US" dirty="0" smtClean="0"/>
              <a:t>stack</a:t>
            </a:r>
            <a:r>
              <a:rPr lang="tr-TR" dirty="0" smtClean="0"/>
              <a:t> </a:t>
            </a:r>
            <a:r>
              <a:rPr lang="en-US" dirty="0" smtClean="0"/>
              <a:t>segment </a:t>
            </a:r>
            <a:r>
              <a:rPr lang="en-US" dirty="0"/>
              <a:t>register (SS). </a:t>
            </a:r>
            <a:r>
              <a:rPr lang="en-US" dirty="0" smtClean="0"/>
              <a:t>Whenever </a:t>
            </a:r>
            <a:r>
              <a:rPr lang="en-US" dirty="0"/>
              <a:t>a word of data is pushed onto the </a:t>
            </a:r>
            <a:r>
              <a:rPr lang="en-US" dirty="0" smtClean="0"/>
              <a:t>stack</a:t>
            </a:r>
            <a:r>
              <a:rPr lang="tr-TR" dirty="0"/>
              <a:t>,</a:t>
            </a:r>
            <a:r>
              <a:rPr lang="tr-TR" dirty="0" smtClean="0"/>
              <a:t> </a:t>
            </a:r>
            <a:r>
              <a:rPr lang="en-US" dirty="0"/>
              <a:t>the high-order 8 bits are placed in the location addressed by SP – 1. The low-order 8 bits are </a:t>
            </a:r>
            <a:r>
              <a:rPr lang="en-US" dirty="0" smtClean="0"/>
              <a:t>placed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location addressed by SP – 2. The SP is then decremented by 2 so that the next word of </a:t>
            </a:r>
            <a:r>
              <a:rPr lang="en-US" dirty="0" smtClean="0"/>
              <a:t>data</a:t>
            </a:r>
            <a:r>
              <a:rPr lang="tr-TR" dirty="0" smtClean="0"/>
              <a:t> </a:t>
            </a:r>
            <a:r>
              <a:rPr lang="en-US" dirty="0"/>
              <a:t>is stored in the next available stack memory location.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SP </a:t>
            </a:r>
            <a:r>
              <a:rPr lang="en-US" dirty="0"/>
              <a:t>register always points to an </a:t>
            </a:r>
            <a:r>
              <a:rPr lang="en-US" dirty="0" smtClean="0"/>
              <a:t>area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memory located within the stack segment. The </a:t>
            </a:r>
            <a:r>
              <a:rPr lang="en-US" dirty="0" smtClean="0"/>
              <a:t>SP </a:t>
            </a:r>
            <a:r>
              <a:rPr lang="en-US" dirty="0"/>
              <a:t>register adds </a:t>
            </a:r>
            <a:r>
              <a:rPr lang="tr-TR" dirty="0" err="1" smtClean="0"/>
              <a:t>to</a:t>
            </a:r>
            <a:r>
              <a:rPr lang="tr-TR" dirty="0" smtClean="0"/>
              <a:t> SS x 10h </a:t>
            </a:r>
            <a:r>
              <a:rPr lang="en-US" dirty="0" smtClean="0"/>
              <a:t>to form the</a:t>
            </a:r>
            <a:r>
              <a:rPr lang="tr-TR" dirty="0" smtClean="0"/>
              <a:t> </a:t>
            </a:r>
            <a:r>
              <a:rPr lang="en-US" dirty="0" smtClean="0"/>
              <a:t>stack </a:t>
            </a:r>
            <a:r>
              <a:rPr lang="en-US" dirty="0"/>
              <a:t>memory address in the real mode.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44" y="2628138"/>
            <a:ext cx="5657319" cy="22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70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264275"/>
          </a:xfrm>
        </p:spPr>
        <p:txBody>
          <a:bodyPr>
            <a:normAutofit/>
          </a:bodyPr>
          <a:lstStyle/>
          <a:p>
            <a:r>
              <a:rPr lang="en-US" dirty="0"/>
              <a:t>Whenever data are popped from the </a:t>
            </a:r>
            <a:r>
              <a:rPr lang="en-US" dirty="0" smtClean="0"/>
              <a:t>stack, </a:t>
            </a:r>
            <a:r>
              <a:rPr lang="en-US" dirty="0"/>
              <a:t>the low-order 8 bits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removed </a:t>
            </a:r>
            <a:r>
              <a:rPr lang="en-US" dirty="0"/>
              <a:t>from the location addressed by SP. The high-order 8 bits are removed from the </a:t>
            </a:r>
            <a:r>
              <a:rPr lang="en-US" dirty="0" smtClean="0"/>
              <a:t>location</a:t>
            </a:r>
            <a:r>
              <a:rPr lang="tr-TR" dirty="0" smtClean="0"/>
              <a:t> </a:t>
            </a:r>
            <a:r>
              <a:rPr lang="en-US" dirty="0" smtClean="0"/>
              <a:t>addressed </a:t>
            </a:r>
            <a:r>
              <a:rPr lang="en-US" dirty="0"/>
              <a:t>by </a:t>
            </a:r>
            <a:r>
              <a:rPr lang="tr-TR" dirty="0" smtClean="0"/>
              <a:t>SP+1</a:t>
            </a:r>
            <a:r>
              <a:rPr lang="en-US" dirty="0" smtClean="0"/>
              <a:t>. </a:t>
            </a:r>
            <a:r>
              <a:rPr lang="en-US" dirty="0"/>
              <a:t>The SP register is then incremented by 2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dirty="0"/>
              <a:t>Note that </a:t>
            </a:r>
            <a:r>
              <a:rPr lang="en-US" b="1" dirty="0"/>
              <a:t>PUSH</a:t>
            </a:r>
            <a:r>
              <a:rPr lang="en-US" dirty="0"/>
              <a:t> and </a:t>
            </a:r>
            <a:r>
              <a:rPr lang="en-US" b="1" dirty="0"/>
              <a:t>POP</a:t>
            </a:r>
            <a:r>
              <a:rPr lang="en-US" dirty="0"/>
              <a:t> store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retrieve </a:t>
            </a:r>
            <a:r>
              <a:rPr lang="en-US" b="1" dirty="0"/>
              <a:t>words of data</a:t>
            </a:r>
            <a:r>
              <a:rPr lang="en-US" dirty="0"/>
              <a:t>—never bytes—in the 8086 </a:t>
            </a:r>
            <a:r>
              <a:rPr lang="en-US" dirty="0" smtClean="0"/>
              <a:t>microprocessors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36" y="2009648"/>
            <a:ext cx="6586728" cy="30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9105"/>
          <a:stretch/>
        </p:blipFill>
        <p:spPr>
          <a:xfrm>
            <a:off x="2142657" y="1146412"/>
            <a:ext cx="8070455" cy="4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0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may be popped off the stack into any register or any </a:t>
            </a:r>
            <a:r>
              <a:rPr lang="en-US" dirty="0" smtClean="0"/>
              <a:t>segment</a:t>
            </a:r>
            <a:r>
              <a:rPr lang="tr-TR" dirty="0" smtClean="0"/>
              <a:t> </a:t>
            </a:r>
            <a:r>
              <a:rPr lang="en-US" dirty="0" smtClean="0"/>
              <a:t>register </a:t>
            </a:r>
            <a:r>
              <a:rPr lang="en-US" dirty="0"/>
              <a:t>except CS. The reason that data may not be popped from the stack into CS is that this </a:t>
            </a:r>
            <a:r>
              <a:rPr lang="en-US" dirty="0" smtClean="0"/>
              <a:t>only</a:t>
            </a:r>
            <a:r>
              <a:rPr lang="tr-TR" dirty="0" smtClean="0"/>
              <a:t> </a:t>
            </a:r>
            <a:r>
              <a:rPr lang="en-US" dirty="0"/>
              <a:t>changes part of the address of the next instruction.</a:t>
            </a:r>
          </a:p>
        </p:txBody>
      </p:sp>
    </p:spTree>
    <p:extLst>
      <p:ext uri="{BB962C8B-B14F-4D97-AF65-F5344CB8AC3E}">
        <p14:creationId xmlns:p14="http://schemas.microsoft.com/office/powerpoint/2010/main" val="1751885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Swap </a:t>
            </a:r>
            <a:r>
              <a:rPr lang="tr-TR" dirty="0" err="1" smtClean="0"/>
              <a:t>operation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stack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1000h</a:t>
            </a:r>
          </a:p>
          <a:p>
            <a:pPr marL="0" indent="0">
              <a:buNone/>
            </a:pP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2000h</a:t>
            </a:r>
          </a:p>
          <a:p>
            <a:pPr marL="0" indent="0">
              <a:buNone/>
            </a:pP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1000h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tr-T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2000h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tr-T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2000h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endParaRPr lang="tr-T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1000h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tr-T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1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</a:t>
            </a:r>
            <a:r>
              <a:rPr lang="tr-TR" dirty="0" err="1" smtClean="0"/>
              <a:t>Addressing</a:t>
            </a:r>
            <a:r>
              <a:rPr lang="tr-TR" dirty="0" smtClean="0"/>
              <a:t> </a:t>
            </a:r>
            <a:r>
              <a:rPr lang="tr-TR" dirty="0" err="1" smtClean="0"/>
              <a:t>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the MOV instruction is a very common and flexible instruction, it provides a basis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explanation of the data-addressing modes. </a:t>
            </a:r>
            <a:endParaRPr lang="tr-TR" dirty="0" smtClean="0"/>
          </a:p>
          <a:p>
            <a:r>
              <a:rPr lang="en-US" dirty="0" smtClean="0"/>
              <a:t>Figure </a:t>
            </a:r>
            <a:r>
              <a:rPr lang="tr-TR" dirty="0" smtClean="0"/>
              <a:t>below </a:t>
            </a:r>
            <a:r>
              <a:rPr lang="en-US" dirty="0" smtClean="0"/>
              <a:t>illustrates </a:t>
            </a:r>
            <a:r>
              <a:rPr lang="en-US" dirty="0"/>
              <a:t>the MOV instruction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defines </a:t>
            </a:r>
            <a:r>
              <a:rPr lang="en-US" dirty="0"/>
              <a:t>the direction of data flow.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69" y="3954463"/>
            <a:ext cx="2995725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source </a:t>
            </a:r>
            <a:r>
              <a:rPr lang="en-US" dirty="0"/>
              <a:t>is to the right and the </a:t>
            </a:r>
            <a:r>
              <a:rPr lang="en-US" b="1" dirty="0"/>
              <a:t>destination </a:t>
            </a:r>
            <a:r>
              <a:rPr lang="en-US" dirty="0"/>
              <a:t>is to the left, next</a:t>
            </a:r>
            <a:r>
              <a:rPr lang="tr-TR" dirty="0"/>
              <a:t> </a:t>
            </a:r>
            <a:r>
              <a:rPr lang="en-US" dirty="0"/>
              <a:t>to the opcode MOV. (An </a:t>
            </a:r>
            <a:r>
              <a:rPr lang="en-US" b="1" dirty="0"/>
              <a:t>opcode</a:t>
            </a:r>
            <a:r>
              <a:rPr lang="en-US" dirty="0"/>
              <a:t>, or operation code, tells the microprocessor which operation to</a:t>
            </a:r>
            <a:r>
              <a:rPr lang="tr-TR" dirty="0"/>
              <a:t> </a:t>
            </a:r>
            <a:r>
              <a:rPr lang="en-US" dirty="0"/>
              <a:t>perform.) 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direction of flow, which is applied to all instructions, is awkward at first. </a:t>
            </a:r>
            <a:endParaRPr lang="tr-TR" dirty="0"/>
          </a:p>
          <a:p>
            <a:pPr lvl="1"/>
            <a:r>
              <a:rPr lang="en-US" dirty="0"/>
              <a:t>We naturally</a:t>
            </a:r>
            <a:r>
              <a:rPr lang="tr-TR" dirty="0"/>
              <a:t> </a:t>
            </a:r>
            <a:r>
              <a:rPr lang="en-US" dirty="0"/>
              <a:t>assume that things move from left to right, whereas here they move from right to left.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55130"/>
          </a:xfrm>
        </p:spPr>
        <p:txBody>
          <a:bodyPr>
            <a:norm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MOV AX, BX instruction transfers the word contents of the source </a:t>
            </a:r>
            <a:r>
              <a:rPr lang="en-US" dirty="0" smtClean="0"/>
              <a:t>register</a:t>
            </a:r>
            <a:r>
              <a:rPr lang="tr-TR" dirty="0" smtClean="0"/>
              <a:t> </a:t>
            </a:r>
            <a:r>
              <a:rPr lang="en-US" dirty="0" smtClean="0"/>
              <a:t>(BX</a:t>
            </a:r>
            <a:r>
              <a:rPr lang="en-US" dirty="0"/>
              <a:t>) into the destination register (AX). The source never changes, but the </a:t>
            </a:r>
            <a:r>
              <a:rPr lang="en-US" dirty="0" smtClean="0"/>
              <a:t>destination</a:t>
            </a:r>
            <a:r>
              <a:rPr lang="tr-TR" dirty="0" smtClean="0"/>
              <a:t> </a:t>
            </a:r>
            <a:r>
              <a:rPr lang="en-US" dirty="0" smtClean="0"/>
              <a:t>always </a:t>
            </a:r>
            <a:r>
              <a:rPr lang="en-US" dirty="0"/>
              <a:t>changes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It is crucial to remember that a MOV instruction always </a:t>
            </a:r>
            <a:r>
              <a:rPr lang="en-US" i="1" dirty="0"/>
              <a:t>copies </a:t>
            </a:r>
            <a:r>
              <a:rPr lang="en-US" dirty="0"/>
              <a:t>the source </a:t>
            </a:r>
            <a:r>
              <a:rPr lang="en-US" dirty="0" smtClean="0"/>
              <a:t>data</a:t>
            </a:r>
            <a:r>
              <a:rPr lang="tr-TR" dirty="0" smtClean="0"/>
              <a:t> </a:t>
            </a:r>
            <a:r>
              <a:rPr lang="en-US" dirty="0" smtClean="0"/>
              <a:t>into </a:t>
            </a:r>
            <a:r>
              <a:rPr lang="en-US" dirty="0"/>
              <a:t>the destination. The MOV never actually picks up the data and moves it. </a:t>
            </a:r>
            <a:endParaRPr lang="tr-TR" dirty="0" smtClean="0"/>
          </a:p>
          <a:p>
            <a:r>
              <a:rPr lang="en-US" dirty="0" smtClean="0"/>
              <a:t>Also</a:t>
            </a:r>
            <a:r>
              <a:rPr lang="en-US" dirty="0"/>
              <a:t>, note the </a:t>
            </a:r>
            <a:r>
              <a:rPr lang="en-US" dirty="0" smtClean="0"/>
              <a:t>flag</a:t>
            </a:r>
            <a:r>
              <a:rPr lang="tr-TR" dirty="0" smtClean="0"/>
              <a:t> </a:t>
            </a:r>
            <a:r>
              <a:rPr lang="en-US" dirty="0" smtClean="0"/>
              <a:t>register </a:t>
            </a:r>
            <a:r>
              <a:rPr lang="en-US" dirty="0"/>
              <a:t>remains unaffected by most data transfer instructions. The source and destination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often </a:t>
            </a:r>
            <a:r>
              <a:rPr lang="en-US" dirty="0"/>
              <a:t>called </a:t>
            </a:r>
            <a:r>
              <a:rPr lang="en-US" b="1" dirty="0"/>
              <a:t>operands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err="1" smtClean="0"/>
              <a:t>Figure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tr-TR" dirty="0" smtClean="0"/>
              <a:t> </a:t>
            </a:r>
            <a:r>
              <a:rPr lang="en-US" dirty="0" smtClean="0"/>
              <a:t>shows </a:t>
            </a:r>
            <a:r>
              <a:rPr lang="en-US" dirty="0"/>
              <a:t>all possible variations of the data-addressing modes using the </a:t>
            </a:r>
            <a:r>
              <a:rPr lang="en-US" dirty="0" smtClean="0"/>
              <a:t>MOV</a:t>
            </a:r>
            <a:r>
              <a:rPr lang="tr-TR" dirty="0" smtClean="0"/>
              <a:t> </a:t>
            </a:r>
            <a:r>
              <a:rPr lang="en-US" dirty="0" smtClean="0"/>
              <a:t>instruction</a:t>
            </a:r>
            <a:r>
              <a:rPr lang="en-US" dirty="0"/>
              <a:t>. This illustration helps to show how each data-addressing mode is formulated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MOV instruction and also serves as a reference on data-addressing modes.</a:t>
            </a:r>
          </a:p>
        </p:txBody>
      </p:sp>
    </p:spTree>
    <p:extLst>
      <p:ext uri="{BB962C8B-B14F-4D97-AF65-F5344CB8AC3E}">
        <p14:creationId xmlns:p14="http://schemas.microsoft.com/office/powerpoint/2010/main" val="2282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291707"/>
          </a:xfrm>
        </p:spPr>
        <p:txBody>
          <a:bodyPr>
            <a:normAutofit/>
          </a:bodyPr>
          <a:lstStyle/>
          <a:p>
            <a:r>
              <a:rPr lang="en-US" b="1" dirty="0" smtClean="0"/>
              <a:t>Register addressing</a:t>
            </a:r>
            <a:r>
              <a:rPr lang="tr-TR" b="1" dirty="0" smtClean="0"/>
              <a:t>: </a:t>
            </a:r>
            <a:r>
              <a:rPr lang="en-US" dirty="0" smtClean="0"/>
              <a:t>Register </a:t>
            </a:r>
            <a:r>
              <a:rPr lang="en-US" dirty="0"/>
              <a:t>addressing transfers a copy of a byte or word from the </a:t>
            </a:r>
            <a:r>
              <a:rPr lang="en-US" dirty="0" smtClean="0"/>
              <a:t>source</a:t>
            </a:r>
            <a:r>
              <a:rPr lang="tr-TR" dirty="0" smtClean="0"/>
              <a:t> </a:t>
            </a:r>
            <a:r>
              <a:rPr lang="en-US" dirty="0" smtClean="0"/>
              <a:t>register </a:t>
            </a:r>
            <a:r>
              <a:rPr lang="en-US" dirty="0"/>
              <a:t>or contents of a memory location to the destination register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memory </a:t>
            </a:r>
            <a:r>
              <a:rPr lang="en-US" dirty="0"/>
              <a:t>location. </a:t>
            </a:r>
            <a:endParaRPr lang="tr-TR" dirty="0" smtClean="0"/>
          </a:p>
          <a:p>
            <a:pPr lvl="1"/>
            <a:r>
              <a:rPr lang="en-US" dirty="0" smtClean="0"/>
              <a:t>Example: </a:t>
            </a:r>
            <a:r>
              <a:rPr lang="en-US" dirty="0"/>
              <a:t>The MOV CX, DX instruction copies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word-sized contents of register DX into register CX.</a:t>
            </a: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56" y="2276856"/>
            <a:ext cx="8399888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b="1" dirty="0"/>
              <a:t>Immediate</a:t>
            </a:r>
            <a:r>
              <a:rPr lang="tr-TR" b="1" dirty="0"/>
              <a:t> </a:t>
            </a:r>
            <a:r>
              <a:rPr lang="en-US" b="1" dirty="0"/>
              <a:t>addressing</a:t>
            </a:r>
            <a:r>
              <a:rPr lang="tr-TR" b="1" dirty="0"/>
              <a:t>:</a:t>
            </a:r>
            <a:r>
              <a:rPr lang="en-US" b="1" dirty="0"/>
              <a:t> </a:t>
            </a:r>
            <a:r>
              <a:rPr lang="en-US" dirty="0"/>
              <a:t>Immediate addressing transfers the source, an immediate byte, word,</a:t>
            </a:r>
            <a:r>
              <a:rPr lang="tr-TR" dirty="0"/>
              <a:t> </a:t>
            </a:r>
            <a:r>
              <a:rPr lang="en-US" dirty="0" err="1"/>
              <a:t>doubleword</a:t>
            </a:r>
            <a:r>
              <a:rPr lang="en-US" dirty="0"/>
              <a:t>, or </a:t>
            </a:r>
            <a:r>
              <a:rPr lang="en-US" dirty="0" err="1"/>
              <a:t>quadword</a:t>
            </a:r>
            <a:r>
              <a:rPr lang="en-US" dirty="0"/>
              <a:t> of data, into the destination register or</a:t>
            </a:r>
            <a:r>
              <a:rPr lang="tr-TR" dirty="0"/>
              <a:t> </a:t>
            </a:r>
            <a:r>
              <a:rPr lang="en-US" dirty="0"/>
              <a:t>memory location. </a:t>
            </a:r>
            <a:endParaRPr lang="tr-TR" dirty="0"/>
          </a:p>
          <a:p>
            <a:pPr lvl="1"/>
            <a:r>
              <a:rPr lang="en-US" dirty="0"/>
              <a:t>Example: The MOV AL, 22H instruction copies a</a:t>
            </a:r>
            <a:r>
              <a:rPr lang="tr-TR" dirty="0"/>
              <a:t> </a:t>
            </a:r>
            <a:r>
              <a:rPr lang="en-US" dirty="0"/>
              <a:t>byte-sized 22H into register AL</a:t>
            </a:r>
            <a:endParaRPr lang="tr-T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3" y="2276856"/>
            <a:ext cx="11298833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b="1" dirty="0"/>
              <a:t>Direct addressing</a:t>
            </a:r>
            <a:r>
              <a:rPr lang="tr-TR" b="1" dirty="0"/>
              <a:t>:</a:t>
            </a:r>
            <a:r>
              <a:rPr lang="en-US" b="1" dirty="0"/>
              <a:t> </a:t>
            </a:r>
            <a:r>
              <a:rPr lang="en-US" dirty="0"/>
              <a:t>Direct addressing moves a byte or word between a memory location</a:t>
            </a:r>
            <a:r>
              <a:rPr lang="tr-TR" dirty="0"/>
              <a:t> </a:t>
            </a:r>
            <a:r>
              <a:rPr lang="en-US" dirty="0"/>
              <a:t>and a register. The instruction set does not support a memory-to</a:t>
            </a:r>
            <a:r>
              <a:rPr lang="tr-TR" dirty="0"/>
              <a:t> </a:t>
            </a:r>
            <a:r>
              <a:rPr lang="en-US" dirty="0"/>
              <a:t>memory</a:t>
            </a:r>
            <a:r>
              <a:rPr lang="tr-TR" dirty="0"/>
              <a:t> </a:t>
            </a:r>
            <a:r>
              <a:rPr lang="en-US" dirty="0"/>
              <a:t>transfer, except with the MOVS instruction. </a:t>
            </a:r>
            <a:endParaRPr lang="tr-TR" dirty="0"/>
          </a:p>
          <a:p>
            <a:pPr lvl="1"/>
            <a:r>
              <a:rPr lang="en-US" dirty="0"/>
              <a:t>Example: The</a:t>
            </a:r>
            <a:r>
              <a:rPr lang="tr-TR" dirty="0"/>
              <a:t> </a:t>
            </a:r>
            <a:r>
              <a:rPr lang="en-US" dirty="0"/>
              <a:t>MOV CX, LIST instruction copies the word-sized contents of</a:t>
            </a:r>
            <a:r>
              <a:rPr lang="tr-TR" dirty="0"/>
              <a:t> </a:t>
            </a:r>
            <a:r>
              <a:rPr lang="en-US" dirty="0"/>
              <a:t>memory location LIST into register CX.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932"/>
          <a:stretch/>
        </p:blipFill>
        <p:spPr>
          <a:xfrm>
            <a:off x="1230694" y="2322576"/>
            <a:ext cx="9730612" cy="33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1559</Words>
  <Application>Microsoft Office PowerPoint</Application>
  <PresentationFormat>Custom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3 Addressing Modes</vt:lpstr>
      <vt:lpstr>PowerPoint Presentation</vt:lpstr>
      <vt:lpstr>Data Addressing Modes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Memory Addressing Modes</vt:lpstr>
      <vt:lpstr>Direct Program Memory Addressing</vt:lpstr>
      <vt:lpstr>PowerPoint Presentation</vt:lpstr>
      <vt:lpstr>Relative Program Memory Addressing</vt:lpstr>
      <vt:lpstr>PowerPoint Presentation</vt:lpstr>
      <vt:lpstr>Indirect Program Memory Addressing</vt:lpstr>
      <vt:lpstr>Stack Memory Addressing Modes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Microprocessor and the Computer</dc:title>
  <dc:creator>Erkan</dc:creator>
  <cp:lastModifiedBy>Erkan</cp:lastModifiedBy>
  <cp:revision>157</cp:revision>
  <dcterms:created xsi:type="dcterms:W3CDTF">2017-09-26T05:10:26Z</dcterms:created>
  <dcterms:modified xsi:type="dcterms:W3CDTF">2017-10-09T08:05:18Z</dcterms:modified>
</cp:coreProperties>
</file>