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8" r:id="rId9"/>
    <p:sldId id="269" r:id="rId10"/>
    <p:sldId id="270" r:id="rId11"/>
    <p:sldId id="271" r:id="rId12"/>
    <p:sldId id="272" r:id="rId13"/>
    <p:sldId id="263" r:id="rId14"/>
    <p:sldId id="264" r:id="rId15"/>
    <p:sldId id="265" r:id="rId16"/>
    <p:sldId id="266"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4/24/2018</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23A1CC3-2375-41D4-9E03-427CAF2A4C1A}" type="datetimeFigureOut">
              <a:rPr lang="en-US" dirty="0"/>
              <a:t>4/24/2018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F16868-8199-4C2C-A5B1-63AEE139F88E}" type="datetimeFigureOut">
              <a:rPr lang="en-US" dirty="0"/>
              <a:t>4/24/2018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AD9FF7F-6988-44CC-821B-644E70CD2F73}" type="datetimeFigureOut">
              <a:rPr lang="en-US" dirty="0"/>
              <a:t>4/24/2018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12C299-16B2-4475-990D-751901EACC14}" type="datetimeFigureOut">
              <a:rPr lang="en-US" dirty="0"/>
              <a:t>4/24/2018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4/24/2018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4/24/2018</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4/24/2018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4/24/2018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4/24/2018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34E6425-0181-43F2-84FC-787E803FD2F8}" type="datetimeFigureOut">
              <a:rPr lang="en-US" dirty="0"/>
              <a:t>4/24/2018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4/24/2018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4/24/2018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4/24/2018</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4/24/2018</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6E86A4C-8E40-4F87-A4F0-01A0687C5742}" type="datetimeFigureOut">
              <a:rPr lang="en-US" dirty="0"/>
              <a:t>4/24/2018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5E72C73-2D91-4E12-BA25-F0AA0C03599B}" type="datetimeFigureOut">
              <a:rPr lang="en-US" dirty="0"/>
              <a:t>4/24/2018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4/24/2018</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Erken Çocuklukta Bilişsel Gelişim</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770858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Planlama: 2-7 yaş arasında çocuklar zamanından önce eylemlerin sıralarını düşünme ve bir hedefe ulaşmak için dikkatini ayırma yani planlama becerilerinde, eğer görev karmaşık değilse,  ilerlerler. Ancak bunun için bir yetişkinin rehberliği çocuğun içsel bir model oluşturması açısından önemlidir </a:t>
            </a:r>
            <a:endParaRPr lang="tr-TR" dirty="0"/>
          </a:p>
        </p:txBody>
      </p:sp>
    </p:spTree>
    <p:extLst>
      <p:ext uri="{BB962C8B-B14F-4D97-AF65-F5344CB8AC3E}">
        <p14:creationId xmlns:p14="http://schemas.microsoft.com/office/powerpoint/2010/main" val="2083649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2000" dirty="0" smtClean="0"/>
              <a:t>Bellek: Bellek ile ilgili tanıma (aynısı var mıydı) ve hatırlama (ne vardı?) görevleri ile yürütülen araştırmaların sonuçlarına göre erken çocukluk dönemi sonunda tanıma belleği neredeyse mükemmel bir hale gelir. Olmayan uyaranın zihinsel görüntüsünü yaratma yani hatırlama görevi ise tanımaya göre daha zayıftır. 2 yaşında bir çocuk bir ya da iki öğe, 4 yaşında 3 veya 4 öğeyi hatırlamaktadır. </a:t>
            </a:r>
            <a:endParaRPr lang="tr-TR" sz="2000" dirty="0"/>
          </a:p>
        </p:txBody>
      </p:sp>
    </p:spTree>
    <p:extLst>
      <p:ext uri="{BB962C8B-B14F-4D97-AF65-F5344CB8AC3E}">
        <p14:creationId xmlns:p14="http://schemas.microsoft.com/office/powerpoint/2010/main" val="1976099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Erken çocuklukta hatırlama kapasitesinin düşüklüğü bellek stratejilerin kullanmadaki sınırlılıklarıdır. Erken çocuklukta en sık kullanılan bellek stratejisi tekrar etmek olsa da bu strateji bile sınırlı çalışan belleği doldurmaktadır. 2,5 yaş çocuğunun bellekte tutabildiği hane sayısı 2 iken 7 yaşında 5 haneye çıkabilmektedir. </a:t>
            </a:r>
          </a:p>
          <a:p>
            <a:pPr marL="0" indent="0">
              <a:buNone/>
            </a:pPr>
            <a:r>
              <a:rPr lang="tr-TR" dirty="0" smtClean="0"/>
              <a:t>Bununla birlikte erken çocukluk boyunca gündelik yaşam deneyimlerin içeren bellek kapasiteleri artar </a:t>
            </a:r>
            <a:r>
              <a:rPr lang="tr-TR" smtClean="0"/>
              <a:t>ve karmaşıklaşır. </a:t>
            </a: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4263448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Çocuklarda çizimlerin gelişimsel dönemleri</a:t>
            </a:r>
            <a:endParaRPr lang="tr-TR" dirty="0"/>
          </a:p>
        </p:txBody>
      </p:sp>
      <p:sp>
        <p:nvSpPr>
          <p:cNvPr id="3" name="İçerik Yer Tutucusu 2"/>
          <p:cNvSpPr>
            <a:spLocks noGrp="1"/>
          </p:cNvSpPr>
          <p:nvPr>
            <p:ph idx="1"/>
          </p:nvPr>
        </p:nvSpPr>
        <p:spPr/>
        <p:txBody>
          <a:bodyPr>
            <a:normAutofit lnSpcReduction="10000"/>
          </a:bodyPr>
          <a:lstStyle/>
          <a:p>
            <a:r>
              <a:rPr lang="tr-TR" dirty="0"/>
              <a:t>Karalama Dönemi: 2-4 yaşları arasında gözlemlenmektedir</a:t>
            </a:r>
            <a:r>
              <a:rPr lang="tr-TR" dirty="0" smtClean="0"/>
              <a:t>.</a:t>
            </a:r>
          </a:p>
          <a:p>
            <a:pPr lvl="2"/>
            <a:r>
              <a:rPr lang="tr-TR" dirty="0"/>
              <a:t>Düzensiz karalama donemi; ilk dönemlerde çizilen gelişigüzel karalamalardan oluşur.</a:t>
            </a:r>
          </a:p>
          <a:p>
            <a:pPr lvl="2"/>
            <a:r>
              <a:rPr lang="tr-TR" dirty="0"/>
              <a:t>Karalamanın bilindiği dönem; çizim giderek daha anlamlı bir şekil alır.</a:t>
            </a:r>
          </a:p>
          <a:p>
            <a:pPr lvl="2"/>
            <a:r>
              <a:rPr lang="tr-TR" dirty="0"/>
              <a:t>Sembolik karalama dönemi; artık çocuk yaptığı çizimler hakkında bilgi verebilir.</a:t>
            </a:r>
          </a:p>
          <a:p>
            <a:r>
              <a:rPr lang="tr-TR" dirty="0"/>
              <a:t>Şema Öncesi </a:t>
            </a:r>
            <a:r>
              <a:rPr lang="tr-TR" dirty="0" smtClean="0"/>
              <a:t>Dönem (Çöp adam evresi): </a:t>
            </a:r>
            <a:r>
              <a:rPr lang="tr-TR" dirty="0"/>
              <a:t>4- 7 yaşları arasında gözlemlenmektedir.</a:t>
            </a:r>
          </a:p>
          <a:p>
            <a:r>
              <a:rPr lang="tr-TR" dirty="0"/>
              <a:t>Şematik </a:t>
            </a:r>
            <a:r>
              <a:rPr lang="tr-TR" dirty="0" smtClean="0"/>
              <a:t>Dönem </a:t>
            </a:r>
            <a:r>
              <a:rPr lang="tr-TR" dirty="0"/>
              <a:t>(sadeleştirme-basitleştirme dönemi) </a:t>
            </a:r>
            <a:r>
              <a:rPr lang="tr-TR" dirty="0" smtClean="0"/>
              <a:t>: </a:t>
            </a:r>
            <a:r>
              <a:rPr lang="tr-TR" dirty="0"/>
              <a:t>7-9 yaşları arasında </a:t>
            </a:r>
            <a:r>
              <a:rPr lang="tr-TR" dirty="0" smtClean="0"/>
              <a:t>gözlemlenmektedir</a:t>
            </a:r>
            <a:r>
              <a:rPr lang="tr-TR" dirty="0"/>
              <a:t>.</a:t>
            </a:r>
          </a:p>
          <a:p>
            <a:r>
              <a:rPr lang="tr-TR" dirty="0"/>
              <a:t>Gerçekçilik Dönemi: 9-12 yaşlarında gözlemlenmektedir.</a:t>
            </a:r>
          </a:p>
          <a:p>
            <a:r>
              <a:rPr lang="tr-TR" dirty="0"/>
              <a:t>Görünürde Doğalcılık Dönemi: 12-14 yaşlarında gözlemlenir.</a:t>
            </a:r>
          </a:p>
        </p:txBody>
      </p:sp>
    </p:spTree>
    <p:extLst>
      <p:ext uri="{BB962C8B-B14F-4D97-AF65-F5344CB8AC3E}">
        <p14:creationId xmlns:p14="http://schemas.microsoft.com/office/powerpoint/2010/main" val="2667187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fontAlgn="base"/>
            <a:r>
              <a:rPr lang="tr-TR" b="1" dirty="0"/>
              <a:t>Çocuk Çiziminin Gelişme Evreleri</a:t>
            </a:r>
          </a:p>
          <a:p>
            <a:pPr fontAlgn="base"/>
            <a:r>
              <a:rPr lang="tr-TR" b="1" dirty="0"/>
              <a:t>14 ay civarı:</a:t>
            </a:r>
            <a:r>
              <a:rPr lang="tr-TR" dirty="0"/>
              <a:t> Bu dönemde organize olmayan, dalgayı andıran yatay çizimler gözlemlenir. Çocuklara sorduğumuzda bize karalama gibi gelen bu çizimler, onlar için içerisinde birçok şey barındırdığını anlatabilirler.</a:t>
            </a:r>
          </a:p>
          <a:p>
            <a:pPr fontAlgn="base"/>
            <a:r>
              <a:rPr lang="tr-TR" b="1" dirty="0"/>
              <a:t>18 ay civarı:</a:t>
            </a:r>
            <a:r>
              <a:rPr lang="tr-TR" dirty="0"/>
              <a:t> El, kol, kas gelişiminin ve kontrolünün </a:t>
            </a:r>
            <a:r>
              <a:rPr lang="tr-TR" dirty="0" smtClean="0"/>
              <a:t>arttığı </a:t>
            </a:r>
            <a:r>
              <a:rPr lang="tr-TR" dirty="0"/>
              <a:t>bu dönemde, yatay çizgiler artık dairesel şekillere dönüşmeye başlar.</a:t>
            </a:r>
          </a:p>
          <a:p>
            <a:pPr fontAlgn="base"/>
            <a:r>
              <a:rPr lang="tr-TR" b="1" dirty="0"/>
              <a:t>2 yaş dönemi:</a:t>
            </a:r>
            <a:r>
              <a:rPr lang="tr-TR" dirty="0"/>
              <a:t> Bu dönemde el ve kol kaslarının gelişiminin yanında, bilek ve parmak kasları da kullanılmaya </a:t>
            </a:r>
            <a:r>
              <a:rPr lang="tr-TR" dirty="0" smtClean="0"/>
              <a:t>başlanır. </a:t>
            </a:r>
            <a:r>
              <a:rPr lang="tr-TR" dirty="0"/>
              <a:t>Yatay-dikey çizgilerin yoğunlaştığı bu dönemde el göz koordinasyonunun da gelişmesiyle karalamalarda azalma gözlemlenir. Sadelik içeren, genellikle farklı anlamlar taşıyan </a:t>
            </a:r>
            <a:r>
              <a:rPr lang="tr-TR" dirty="0" smtClean="0"/>
              <a:t>(çocuğun </a:t>
            </a:r>
            <a:r>
              <a:rPr lang="tr-TR" dirty="0"/>
              <a:t>adlandırmasına göre) </a:t>
            </a:r>
            <a:r>
              <a:rPr lang="tr-TR" dirty="0" smtClean="0"/>
              <a:t>çiçek, </a:t>
            </a:r>
            <a:r>
              <a:rPr lang="tr-TR" dirty="0"/>
              <a:t>şeker, ağaç gibi çizimler sıklıkla tekrarlanır. Bununla beraber basit insan </a:t>
            </a:r>
            <a:r>
              <a:rPr lang="tr-TR" dirty="0" smtClean="0"/>
              <a:t>çizimi </a:t>
            </a:r>
            <a:r>
              <a:rPr lang="tr-TR" dirty="0"/>
              <a:t>de, “kocabaş” olarak adlandırılan kocaman kafanın, ince bir vücudun olduğu ya da hiç vücut çizilmeyen şekilde resmedilmeye </a:t>
            </a:r>
            <a:r>
              <a:rPr lang="tr-TR" dirty="0" smtClean="0"/>
              <a:t>başlanır.</a:t>
            </a:r>
            <a:endParaRPr lang="tr-TR" dirty="0"/>
          </a:p>
          <a:p>
            <a:endParaRPr lang="tr-TR" dirty="0"/>
          </a:p>
        </p:txBody>
      </p:sp>
    </p:spTree>
    <p:extLst>
      <p:ext uri="{BB962C8B-B14F-4D97-AF65-F5344CB8AC3E}">
        <p14:creationId xmlns:p14="http://schemas.microsoft.com/office/powerpoint/2010/main" val="3195923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4-5 yaş dönemi: Bu dönemde daha çok insan figürleriyle uğraşan çocuklar, cinsiyet ayrımının oluşumunu tam </a:t>
            </a:r>
            <a:r>
              <a:rPr lang="tr-TR" dirty="0" smtClean="0"/>
              <a:t>gerçekleştiremedikleri </a:t>
            </a:r>
            <a:r>
              <a:rPr lang="tr-TR" dirty="0"/>
              <a:t>için kadın-erkek figürlerini çok benzer şekilde resmedebilirler. Basit şekillerin, kompozisyon olmaksızın çizildiği bu dönemde, çocuklar sıklıkla </a:t>
            </a:r>
            <a:r>
              <a:rPr lang="tr-TR" dirty="0" smtClean="0"/>
              <a:t>ağaç </a:t>
            </a:r>
            <a:r>
              <a:rPr lang="tr-TR" dirty="0"/>
              <a:t>resmini yapmayı da tercih ederler. Genelde bir yuvarlak ve iki çizgiden oluşan bu ağaç resimleri, </a:t>
            </a:r>
            <a:r>
              <a:rPr lang="tr-TR" dirty="0" smtClean="0"/>
              <a:t>çocukların </a:t>
            </a:r>
            <a:r>
              <a:rPr lang="tr-TR" dirty="0"/>
              <a:t>çizimlerinin vazgeçilmezlerindendir denilebilir. Bu dönemde 2 yaş dönemine nazaran insan çizimlerinde kol, bacak gibi vücut bölümleri de doğru olarak yerleştirilmeye başlanır. Fakat yine de kol ve bacaklar şekilsel açıdan daire şeklinde olabilmektedir.</a:t>
            </a:r>
          </a:p>
          <a:p>
            <a:endParaRPr lang="tr-TR" dirty="0"/>
          </a:p>
        </p:txBody>
      </p:sp>
    </p:spTree>
    <p:extLst>
      <p:ext uri="{BB962C8B-B14F-4D97-AF65-F5344CB8AC3E}">
        <p14:creationId xmlns:p14="http://schemas.microsoft.com/office/powerpoint/2010/main" val="2966780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7-9 yaş dönemi: Ayrıntı dönemi olarak adlandırabileceğimiz bu dönemde çocuklar artık el ve parmaklara kadar çizmeye başlarlar, buna kıyafetler hatta kıyafetlerin düğmeleri, süsleri de eklenebilir. Bu dönem daha çok geometrik izler (yuvarlak kafa, kare </a:t>
            </a:r>
            <a:r>
              <a:rPr lang="tr-TR" dirty="0" smtClean="0"/>
              <a:t>vücut </a:t>
            </a:r>
            <a:r>
              <a:rPr lang="tr-TR" dirty="0" err="1"/>
              <a:t>vs</a:t>
            </a:r>
            <a:r>
              <a:rPr lang="tr-TR" dirty="0"/>
              <a:t>)taşır.</a:t>
            </a:r>
          </a:p>
          <a:p>
            <a:r>
              <a:rPr lang="tr-TR" dirty="0"/>
              <a:t>Bu dönemde düşünce ve duyguların rahatça yansıtıldığını, çizimlere eklenen ağaç yaprak gibi detayların artmasından ve ağız, el, kol gibi ayrıntıların oranlarındaki değişikliklerden görebiliriz. Çocuklar kağıdın zeminini taban olarak kullanırlar. Perspektif oluşumuyla beraber eşya çiziminde de artış gözlemlenir. Artık çocuklar bu dönem itibarıyla </a:t>
            </a:r>
            <a:r>
              <a:rPr lang="tr-TR" dirty="0" smtClean="0"/>
              <a:t>resmi </a:t>
            </a:r>
            <a:r>
              <a:rPr lang="tr-TR" dirty="0"/>
              <a:t>bir iletişim aracı olarak kullanmaya başlarlar</a:t>
            </a:r>
            <a:r>
              <a:rPr lang="tr-TR" dirty="0" smtClean="0"/>
              <a:t>.</a:t>
            </a:r>
            <a:endParaRPr lang="tr-TR" dirty="0"/>
          </a:p>
        </p:txBody>
      </p:sp>
    </p:spTree>
    <p:extLst>
      <p:ext uri="{BB962C8B-B14F-4D97-AF65-F5344CB8AC3E}">
        <p14:creationId xmlns:p14="http://schemas.microsoft.com/office/powerpoint/2010/main" val="3081753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9-11 yaş dönemi: Bu dönemin en önemli özelliği realizmin gözle görülür şekilde artmasıdır. Kız, erkek, genç, yaşlı çizimleri, cinsiyet ayrımı, taban ve ufuk çizgileri netleşir. Renk uyumu, estetik kaygısı kendini gösterir.</a:t>
            </a:r>
          </a:p>
          <a:p>
            <a:endParaRPr lang="tr-TR" dirty="0"/>
          </a:p>
          <a:p>
            <a:endParaRPr lang="tr-TR" dirty="0"/>
          </a:p>
        </p:txBody>
      </p:sp>
    </p:spTree>
    <p:extLst>
      <p:ext uri="{BB962C8B-B14F-4D97-AF65-F5344CB8AC3E}">
        <p14:creationId xmlns:p14="http://schemas.microsoft.com/office/powerpoint/2010/main" val="4182980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Piaget’nin</a:t>
            </a:r>
            <a:r>
              <a:rPr lang="tr-TR" dirty="0" smtClean="0"/>
              <a:t> Bilişsel Gelişim Kuramı</a:t>
            </a:r>
            <a:br>
              <a:rPr lang="tr-TR" dirty="0" smtClean="0"/>
            </a:br>
            <a:r>
              <a:rPr lang="tr-TR" dirty="0" smtClean="0"/>
              <a:t>İşlem Öncesi Dönem</a:t>
            </a:r>
            <a:endParaRPr lang="tr-TR" dirty="0"/>
          </a:p>
        </p:txBody>
      </p:sp>
      <p:sp>
        <p:nvSpPr>
          <p:cNvPr id="3" name="İçerik Yer Tutucusu 2"/>
          <p:cNvSpPr>
            <a:spLocks noGrp="1"/>
          </p:cNvSpPr>
          <p:nvPr>
            <p:ph idx="1"/>
          </p:nvPr>
        </p:nvSpPr>
        <p:spPr/>
        <p:txBody>
          <a:bodyPr/>
          <a:lstStyle/>
          <a:p>
            <a:r>
              <a:rPr lang="tr-TR" dirty="0" smtClean="0"/>
              <a:t>2-7 yaş arası işlem öncesi dönem zihinsel temsillerde ve sembolik etkinliklerde artışın yoğun olarak görüldüğü bir dönemdir. </a:t>
            </a:r>
          </a:p>
          <a:p>
            <a:pPr lvl="1"/>
            <a:r>
              <a:rPr lang="tr-TR" dirty="0" smtClean="0"/>
              <a:t>Zihinsel temsiller ile çocuklar sözcükler ile düşünebilmeye başlar. </a:t>
            </a:r>
          </a:p>
          <a:p>
            <a:pPr lvl="1"/>
            <a:r>
              <a:rPr lang="tr-TR" dirty="0" err="1" smtClean="0"/>
              <a:t>Mış</a:t>
            </a:r>
            <a:r>
              <a:rPr lang="tr-TR" dirty="0" smtClean="0"/>
              <a:t> gibi oyunlar oynanır</a:t>
            </a:r>
            <a:endParaRPr lang="tr-TR" dirty="0"/>
          </a:p>
        </p:txBody>
      </p:sp>
    </p:spTree>
    <p:extLst>
      <p:ext uri="{BB962C8B-B14F-4D97-AF65-F5344CB8AC3E}">
        <p14:creationId xmlns:p14="http://schemas.microsoft.com/office/powerpoint/2010/main" val="4249745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Mış</a:t>
            </a:r>
            <a:r>
              <a:rPr lang="tr-TR" dirty="0" smtClean="0"/>
              <a:t> gibi oyunların gelişimi</a:t>
            </a:r>
            <a:endParaRPr lang="tr-TR" dirty="0"/>
          </a:p>
        </p:txBody>
      </p:sp>
      <p:sp>
        <p:nvSpPr>
          <p:cNvPr id="3" name="İçerik Yer Tutucusu 2"/>
          <p:cNvSpPr>
            <a:spLocks noGrp="1"/>
          </p:cNvSpPr>
          <p:nvPr>
            <p:ph idx="1"/>
          </p:nvPr>
        </p:nvSpPr>
        <p:spPr/>
        <p:txBody>
          <a:bodyPr/>
          <a:lstStyle/>
          <a:p>
            <a:r>
              <a:rPr lang="tr-TR" i="1" dirty="0" smtClean="0"/>
              <a:t>Oyun gerçek yaşam koşullarını yansıtır, yetişkini taklide dayanır: </a:t>
            </a:r>
            <a:r>
              <a:rPr lang="tr-TR" dirty="0" smtClean="0"/>
              <a:t>2 yaşta bardak bardaktır, şapka da şapka</a:t>
            </a:r>
          </a:p>
          <a:p>
            <a:r>
              <a:rPr lang="tr-TR" dirty="0" smtClean="0"/>
              <a:t>2 yaştan sonra oyuncağın gerçekçiliği azalır: nesne ve olaylar esnek bir şekilde hayal edilir</a:t>
            </a:r>
          </a:p>
          <a:p>
            <a:r>
              <a:rPr lang="tr-TR" dirty="0" smtClean="0"/>
              <a:t>Eylemler çocuğun kendinden objelere doğru yönelmeye başlar (animizm) </a:t>
            </a:r>
          </a:p>
          <a:p>
            <a:r>
              <a:rPr lang="tr-TR" dirty="0" smtClean="0"/>
              <a:t>Oyun daha karmaşık şema kombinasyonları içerir: (önce sen öyle yapmışsın sonra böyle olmuş ama o sırada da bu olmuş) </a:t>
            </a:r>
            <a:endParaRPr lang="tr-TR" dirty="0"/>
          </a:p>
        </p:txBody>
      </p:sp>
    </p:spTree>
    <p:extLst>
      <p:ext uri="{BB962C8B-B14F-4D97-AF65-F5344CB8AC3E}">
        <p14:creationId xmlns:p14="http://schemas.microsoft.com/office/powerpoint/2010/main" val="379003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Mış</a:t>
            </a:r>
            <a:r>
              <a:rPr lang="tr-TR" dirty="0" smtClean="0"/>
              <a:t> gibi oyununun yararları	</a:t>
            </a:r>
            <a:endParaRPr lang="tr-TR" dirty="0"/>
          </a:p>
        </p:txBody>
      </p:sp>
      <p:sp>
        <p:nvSpPr>
          <p:cNvPr id="3" name="İçerik Yer Tutucusu 2"/>
          <p:cNvSpPr>
            <a:spLocks noGrp="1"/>
          </p:cNvSpPr>
          <p:nvPr>
            <p:ph idx="1"/>
          </p:nvPr>
        </p:nvSpPr>
        <p:spPr/>
        <p:txBody>
          <a:bodyPr/>
          <a:lstStyle/>
          <a:p>
            <a:r>
              <a:rPr lang="tr-TR" dirty="0" err="1" smtClean="0"/>
              <a:t>Piaget’ye</a:t>
            </a:r>
            <a:r>
              <a:rPr lang="tr-TR" dirty="0" smtClean="0"/>
              <a:t> göre </a:t>
            </a:r>
            <a:r>
              <a:rPr lang="tr-TR" dirty="0" err="1" smtClean="0"/>
              <a:t>mış</a:t>
            </a:r>
            <a:r>
              <a:rPr lang="tr-TR" dirty="0" smtClean="0"/>
              <a:t> gibi oyunlar zihinsel temsilleri içeren şemaların özümsenme alanıdır. </a:t>
            </a:r>
          </a:p>
          <a:p>
            <a:r>
              <a:rPr lang="tr-TR" dirty="0" smtClean="0"/>
              <a:t>Buna ek olarak </a:t>
            </a:r>
            <a:r>
              <a:rPr lang="tr-TR" dirty="0" err="1" smtClean="0"/>
              <a:t>mış</a:t>
            </a:r>
            <a:r>
              <a:rPr lang="tr-TR" dirty="0" smtClean="0"/>
              <a:t> gibi oyunlar ayrıca</a:t>
            </a:r>
          </a:p>
          <a:p>
            <a:pPr lvl="2"/>
            <a:r>
              <a:rPr lang="tr-TR" dirty="0" smtClean="0"/>
              <a:t>Çocukların sosyal </a:t>
            </a:r>
            <a:r>
              <a:rPr lang="tr-TR" dirty="0" err="1" smtClean="0"/>
              <a:t>becerilerilerine</a:t>
            </a:r>
            <a:endParaRPr lang="tr-TR" dirty="0" smtClean="0"/>
          </a:p>
          <a:p>
            <a:pPr lvl="2"/>
            <a:r>
              <a:rPr lang="tr-TR" dirty="0" smtClean="0"/>
              <a:t>Bilişsel becerilerine katkı sağlayan ve dikkat bellek, mantık, dil </a:t>
            </a:r>
            <a:r>
              <a:rPr lang="tr-TR" dirty="0" err="1" smtClean="0"/>
              <a:t>hayalgücü</a:t>
            </a:r>
            <a:r>
              <a:rPr lang="tr-TR" dirty="0" smtClean="0"/>
              <a:t> ve yaratıcılık becerilerini geliştiren </a:t>
            </a:r>
          </a:p>
          <a:p>
            <a:pPr lvl="2"/>
            <a:r>
              <a:rPr lang="tr-TR" dirty="0" smtClean="0"/>
              <a:t>katılım ve işbirliği için zengin içeriğe sahip oyunlardır</a:t>
            </a:r>
          </a:p>
          <a:p>
            <a:pPr lvl="2"/>
            <a:endParaRPr lang="tr-TR" dirty="0"/>
          </a:p>
        </p:txBody>
      </p:sp>
    </p:spTree>
    <p:extLst>
      <p:ext uri="{BB962C8B-B14F-4D97-AF65-F5344CB8AC3E}">
        <p14:creationId xmlns:p14="http://schemas.microsoft.com/office/powerpoint/2010/main" val="677585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a:t>Mış</a:t>
            </a:r>
            <a:r>
              <a:rPr lang="tr-TR" dirty="0"/>
              <a:t> gibi oyunların bir parçası olarak hayali arkadaşa sahip olan çocukların, </a:t>
            </a:r>
            <a:r>
              <a:rPr lang="tr-TR" dirty="0" smtClean="0"/>
              <a:t>yaratıcılık, sosyal ve empati becerileri açısından akranlarına göre daha ileri düzeydedirler. </a:t>
            </a:r>
            <a:endParaRPr lang="tr-TR" dirty="0"/>
          </a:p>
        </p:txBody>
      </p:sp>
    </p:spTree>
    <p:extLst>
      <p:ext uri="{BB962C8B-B14F-4D97-AF65-F5344CB8AC3E}">
        <p14:creationId xmlns:p14="http://schemas.microsoft.com/office/powerpoint/2010/main" val="1489267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Erken Çocuklukta </a:t>
            </a:r>
            <a:r>
              <a:rPr lang="tr-TR" dirty="0" err="1" smtClean="0"/>
              <a:t>Mış</a:t>
            </a:r>
            <a:r>
              <a:rPr lang="tr-TR" dirty="0" smtClean="0"/>
              <a:t> Gibi Oyunu Destekleme</a:t>
            </a:r>
            <a:endParaRPr lang="tr-TR" dirty="0"/>
          </a:p>
        </p:txBody>
      </p:sp>
      <p:sp>
        <p:nvSpPr>
          <p:cNvPr id="3" name="İçerik Yer Tutucusu 2"/>
          <p:cNvSpPr>
            <a:spLocks noGrp="1"/>
          </p:cNvSpPr>
          <p:nvPr>
            <p:ph idx="1"/>
          </p:nvPr>
        </p:nvSpPr>
        <p:spPr/>
        <p:txBody>
          <a:bodyPr/>
          <a:lstStyle/>
          <a:p>
            <a:pPr>
              <a:buFont typeface="+mj-lt"/>
              <a:buAutoNum type="arabicPeriod"/>
            </a:pPr>
            <a:r>
              <a:rPr lang="tr-TR" dirty="0" smtClean="0"/>
              <a:t> yeterli alan ve oyun materyali sağlama</a:t>
            </a:r>
          </a:p>
          <a:p>
            <a:pPr>
              <a:buFont typeface="+mj-lt"/>
              <a:buAutoNum type="arabicPeriod"/>
            </a:pPr>
            <a:r>
              <a:rPr lang="tr-TR" dirty="0" smtClean="0"/>
              <a:t>oyunu kontrol etmeden destekleme</a:t>
            </a:r>
          </a:p>
          <a:p>
            <a:pPr>
              <a:buFont typeface="+mj-lt"/>
              <a:buAutoNum type="arabicPeriod"/>
            </a:pPr>
            <a:r>
              <a:rPr lang="tr-TR" dirty="0" smtClean="0"/>
              <a:t>Hem gerçek hem de açık uçlu yani net işlevi olmayan materyaller sunma</a:t>
            </a:r>
          </a:p>
          <a:p>
            <a:pPr>
              <a:buFont typeface="+mj-lt"/>
              <a:buAutoNum type="arabicPeriod"/>
            </a:pPr>
            <a:r>
              <a:rPr lang="tr-TR" dirty="0" smtClean="0"/>
              <a:t>Yetişkinlerle birlikte gerçek yaşam etkinliklerine katılmaları ve toplumsal rolleri gözlemleme fırsatı sağlama</a:t>
            </a:r>
          </a:p>
          <a:p>
            <a:pPr>
              <a:buFont typeface="+mj-lt"/>
              <a:buAutoNum type="arabicPeriod"/>
            </a:pPr>
            <a:r>
              <a:rPr lang="tr-TR" dirty="0" smtClean="0"/>
              <a:t>İşbirliği ile çatışma çözme desteği sağlama</a:t>
            </a:r>
          </a:p>
          <a:p>
            <a:pPr>
              <a:buFont typeface="+mj-lt"/>
              <a:buAutoNum type="arabicPeriod"/>
            </a:pPr>
            <a:endParaRPr lang="tr-TR" dirty="0"/>
          </a:p>
        </p:txBody>
      </p:sp>
    </p:spTree>
    <p:extLst>
      <p:ext uri="{BB962C8B-B14F-4D97-AF65-F5344CB8AC3E}">
        <p14:creationId xmlns:p14="http://schemas.microsoft.com/office/powerpoint/2010/main" val="1688052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Sembol – gerçek ilişkisi</a:t>
            </a:r>
            <a:endParaRPr lang="tr-TR" dirty="0"/>
          </a:p>
        </p:txBody>
      </p:sp>
      <p:sp>
        <p:nvSpPr>
          <p:cNvPr id="3" name="İçerik Yer Tutucusu 2"/>
          <p:cNvSpPr>
            <a:spLocks noGrp="1"/>
          </p:cNvSpPr>
          <p:nvPr>
            <p:ph idx="1"/>
          </p:nvPr>
        </p:nvSpPr>
        <p:spPr/>
        <p:txBody>
          <a:bodyPr/>
          <a:lstStyle/>
          <a:p>
            <a:r>
              <a:rPr lang="tr-TR" dirty="0"/>
              <a:t>Ölçekli </a:t>
            </a:r>
            <a:r>
              <a:rPr lang="tr-TR" dirty="0" smtClean="0"/>
              <a:t>modellerin (</a:t>
            </a:r>
            <a:r>
              <a:rPr lang="tr-TR" dirty="0" err="1" smtClean="0"/>
              <a:t>Örn</a:t>
            </a:r>
            <a:r>
              <a:rPr lang="tr-TR" dirty="0" smtClean="0"/>
              <a:t>; resimlerin, fotoğrafların, haritaların, çizimlerin) gerçek </a:t>
            </a:r>
            <a:r>
              <a:rPr lang="tr-TR" dirty="0"/>
              <a:t>alanların sembolü olduğunu anlama 3 yaş civarı ortaya çıkar</a:t>
            </a:r>
          </a:p>
        </p:txBody>
      </p:sp>
    </p:spTree>
    <p:extLst>
      <p:ext uri="{BB962C8B-B14F-4D97-AF65-F5344CB8AC3E}">
        <p14:creationId xmlns:p14="http://schemas.microsoft.com/office/powerpoint/2010/main" val="3421244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İşlem öncesi dönemin sınırlılıkları</a:t>
            </a:r>
            <a:br>
              <a:rPr lang="tr-TR" dirty="0" smtClean="0"/>
            </a:br>
            <a:endParaRPr lang="tr-TR" dirty="0"/>
          </a:p>
        </p:txBody>
      </p:sp>
      <p:sp>
        <p:nvSpPr>
          <p:cNvPr id="3" name="İçerik Yer Tutucusu 2"/>
          <p:cNvSpPr>
            <a:spLocks noGrp="1"/>
          </p:cNvSpPr>
          <p:nvPr>
            <p:ph idx="1"/>
          </p:nvPr>
        </p:nvSpPr>
        <p:spPr/>
        <p:txBody>
          <a:bodyPr/>
          <a:lstStyle/>
          <a:p>
            <a:r>
              <a:rPr lang="tr-TR" dirty="0" smtClean="0"/>
              <a:t>Benmerkezcilik</a:t>
            </a:r>
          </a:p>
          <a:p>
            <a:r>
              <a:rPr lang="tr-TR" dirty="0" smtClean="0"/>
              <a:t>Korunumda yetersizlik</a:t>
            </a:r>
          </a:p>
          <a:p>
            <a:r>
              <a:rPr lang="tr-TR" dirty="0" smtClean="0"/>
              <a:t>Tersine </a:t>
            </a:r>
            <a:r>
              <a:rPr lang="tr-TR" dirty="0" err="1" smtClean="0"/>
              <a:t>çevrilemezlik</a:t>
            </a:r>
            <a:endParaRPr lang="tr-TR" dirty="0" smtClean="0"/>
          </a:p>
          <a:p>
            <a:r>
              <a:rPr lang="tr-TR" dirty="0" smtClean="0"/>
              <a:t>Hiyerarşik sınıflamada yetersizlik</a:t>
            </a:r>
          </a:p>
          <a:p>
            <a:r>
              <a:rPr lang="tr-TR" dirty="0" smtClean="0"/>
              <a:t>Özelden özele akıl yürütme</a:t>
            </a:r>
            <a:endParaRPr lang="tr-TR" dirty="0"/>
          </a:p>
        </p:txBody>
      </p:sp>
    </p:spTree>
    <p:extLst>
      <p:ext uri="{BB962C8B-B14F-4D97-AF65-F5344CB8AC3E}">
        <p14:creationId xmlns:p14="http://schemas.microsoft.com/office/powerpoint/2010/main" val="1766602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Erken çocuklukta bilgi </a:t>
            </a:r>
            <a:r>
              <a:rPr lang="tr-TR" dirty="0" err="1" smtClean="0"/>
              <a:t>işlemleme</a:t>
            </a:r>
            <a:endParaRPr lang="tr-TR" dirty="0"/>
          </a:p>
        </p:txBody>
      </p:sp>
      <p:sp>
        <p:nvSpPr>
          <p:cNvPr id="3" name="İçerik Yer Tutucusu 2"/>
          <p:cNvSpPr>
            <a:spLocks noGrp="1"/>
          </p:cNvSpPr>
          <p:nvPr>
            <p:ph idx="1"/>
          </p:nvPr>
        </p:nvSpPr>
        <p:spPr/>
        <p:txBody>
          <a:bodyPr/>
          <a:lstStyle/>
          <a:p>
            <a:r>
              <a:rPr lang="tr-TR" dirty="0" smtClean="0"/>
              <a:t>Dikkat: dikkati canlı tutma becerisi 2 yaş civarı gelişir. Bu gelişim çocukların «dürtü engelleme-dikkati çeken baskın uyarıcıya direnebilme yeteneklerindeki artış ile ilişkilidir. Örneğin deve-cüce oyununda hata oranı yaş ile birlikte düşer. Dikkati çeken baskın uyarıcıya direnebilme becerisi 3-5 yaş civarı görülür ve yaş ile birlikte artması beklenir. </a:t>
            </a:r>
          </a:p>
          <a:p>
            <a:r>
              <a:rPr lang="tr-TR" dirty="0" smtClean="0"/>
              <a:t>Dürtü engelleme becerisi sosyal olgunluk ve akademik başarının </a:t>
            </a:r>
            <a:r>
              <a:rPr lang="tr-TR" dirty="0" err="1" smtClean="0"/>
              <a:t>yordayıcısıdır</a:t>
            </a:r>
            <a:r>
              <a:rPr lang="tr-TR" dirty="0" smtClean="0"/>
              <a:t>. </a:t>
            </a:r>
          </a:p>
          <a:p>
            <a:r>
              <a:rPr lang="tr-TR" dirty="0" smtClean="0"/>
              <a:t>Karmaşık oyun amaçları oluşturma kapasitesi ve yetişkin rehberliği dikkatin gelişimine katkı sağlar. </a:t>
            </a:r>
            <a:endParaRPr lang="tr-TR" dirty="0"/>
          </a:p>
        </p:txBody>
      </p:sp>
    </p:spTree>
    <p:extLst>
      <p:ext uri="{BB962C8B-B14F-4D97-AF65-F5344CB8AC3E}">
        <p14:creationId xmlns:p14="http://schemas.microsoft.com/office/powerpoint/2010/main" val="2064017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122</TotalTime>
  <Words>629</Words>
  <Application>Microsoft Office PowerPoint</Application>
  <PresentationFormat>Geniş ekran</PresentationFormat>
  <Paragraphs>56</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Century Gothic</vt:lpstr>
      <vt:lpstr>Wingdings 3</vt:lpstr>
      <vt:lpstr>İyon Toplantı Odası</vt:lpstr>
      <vt:lpstr>Erken Çocuklukta Bilişsel Gelişim</vt:lpstr>
      <vt:lpstr>Piaget’nin Bilişsel Gelişim Kuramı İşlem Öncesi Dönem</vt:lpstr>
      <vt:lpstr>Mış gibi oyunların gelişimi</vt:lpstr>
      <vt:lpstr>Mış gibi oyununun yararları </vt:lpstr>
      <vt:lpstr>PowerPoint Sunusu</vt:lpstr>
      <vt:lpstr>Erken Çocuklukta Mış Gibi Oyunu Destekleme</vt:lpstr>
      <vt:lpstr>Sembol – gerçek ilişkisi</vt:lpstr>
      <vt:lpstr>İşlem öncesi dönemin sınırlılıkları </vt:lpstr>
      <vt:lpstr>Erken çocuklukta bilgi işlemleme</vt:lpstr>
      <vt:lpstr>PowerPoint Sunusu</vt:lpstr>
      <vt:lpstr>PowerPoint Sunusu</vt:lpstr>
      <vt:lpstr>PowerPoint Sunusu</vt:lpstr>
      <vt:lpstr>Çocuklarda çizimlerin gelişimsel dönemleri</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Çocuklukta Bilişsel Gelişim</dc:title>
  <dc:creator>EYLEMTURK</dc:creator>
  <cp:lastModifiedBy>EYLEMTURK</cp:lastModifiedBy>
  <cp:revision>12</cp:revision>
  <dcterms:created xsi:type="dcterms:W3CDTF">2018-04-24T12:30:48Z</dcterms:created>
  <dcterms:modified xsi:type="dcterms:W3CDTF">2018-04-24T14:33:47Z</dcterms:modified>
</cp:coreProperties>
</file>