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theme/theme1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 id="2147483708" r:id="rId4"/>
    <p:sldMasterId id="2147483720" r:id="rId5"/>
    <p:sldMasterId id="2147483732" r:id="rId6"/>
    <p:sldMasterId id="2147483744" r:id="rId7"/>
    <p:sldMasterId id="2147483756" r:id="rId8"/>
    <p:sldMasterId id="2147483768" r:id="rId9"/>
    <p:sldMasterId id="2147483780" r:id="rId10"/>
    <p:sldMasterId id="2147483792" r:id="rId11"/>
    <p:sldMasterId id="2147483804" r:id="rId12"/>
    <p:sldMasterId id="2147483816" r:id="rId13"/>
    <p:sldMasterId id="2147483828" r:id="rId14"/>
    <p:sldMasterId id="2147483840" r:id="rId15"/>
    <p:sldMasterId id="2147483852" r:id="rId16"/>
  </p:sldMasterIdLst>
  <p:notesMasterIdLst>
    <p:notesMasterId r:id="rId33"/>
  </p:notesMasterIdLst>
  <p:sldIdLst>
    <p:sldId id="258" r:id="rId17"/>
    <p:sldId id="260" r:id="rId18"/>
    <p:sldId id="261" r:id="rId19"/>
    <p:sldId id="262" r:id="rId20"/>
    <p:sldId id="263" r:id="rId21"/>
    <p:sldId id="264" r:id="rId22"/>
    <p:sldId id="265" r:id="rId23"/>
    <p:sldId id="266" r:id="rId24"/>
    <p:sldId id="267" r:id="rId25"/>
    <p:sldId id="268" r:id="rId26"/>
    <p:sldId id="269" r:id="rId27"/>
    <p:sldId id="270" r:id="rId28"/>
    <p:sldId id="271" r:id="rId29"/>
    <p:sldId id="272" r:id="rId30"/>
    <p:sldId id="273" r:id="rId31"/>
    <p:sldId id="274" r:id="rId3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2.xml"/><Relationship Id="rId26" Type="http://schemas.openxmlformats.org/officeDocument/2006/relationships/slide" Target="slides/slide10.xml"/><Relationship Id="rId21" Type="http://schemas.openxmlformats.org/officeDocument/2006/relationships/slide" Target="slides/slide5.xml"/><Relationship Id="rId34"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1.xml"/><Relationship Id="rId25" Type="http://schemas.openxmlformats.org/officeDocument/2006/relationships/slide" Target="slides/slide9.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4.xml"/><Relationship Id="rId29" Type="http://schemas.openxmlformats.org/officeDocument/2006/relationships/slide" Target="slides/slide1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8.xml"/><Relationship Id="rId32" Type="http://schemas.openxmlformats.org/officeDocument/2006/relationships/slide" Target="slides/slide16.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7.xml"/><Relationship Id="rId28" Type="http://schemas.openxmlformats.org/officeDocument/2006/relationships/slide" Target="slides/slide12.xml"/><Relationship Id="rId36"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3.xml"/><Relationship Id="rId31"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6.xml"/><Relationship Id="rId27" Type="http://schemas.openxmlformats.org/officeDocument/2006/relationships/slide" Target="slides/slide11.xml"/><Relationship Id="rId30" Type="http://schemas.openxmlformats.org/officeDocument/2006/relationships/slide" Target="slides/slide14.xml"/><Relationship Id="rId35" Type="http://schemas.openxmlformats.org/officeDocument/2006/relationships/viewProps" Target="viewProps.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3A2245-8603-4C04-BB81-35D3C0E23BB7}" type="datetimeFigureOut">
              <a:rPr lang="tr-TR" smtClean="0"/>
              <a:t>28.12.2017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075C2B-6EAD-4FEF-84B2-840BFC6C5086}" type="slidenum">
              <a:rPr lang="tr-TR" smtClean="0"/>
              <a:t>‹#›</a:t>
            </a:fld>
            <a:endParaRPr lang="tr-TR"/>
          </a:p>
        </p:txBody>
      </p:sp>
    </p:spTree>
    <p:extLst>
      <p:ext uri="{BB962C8B-B14F-4D97-AF65-F5344CB8AC3E}">
        <p14:creationId xmlns:p14="http://schemas.microsoft.com/office/powerpoint/2010/main" val="266332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fontAlgn="base">
              <a:spcBef>
                <a:spcPct val="0"/>
              </a:spcBef>
              <a:spcAft>
                <a:spcPct val="0"/>
              </a:spcAft>
              <a:defRPr>
                <a:solidFill>
                  <a:schemeClr val="tx1"/>
                </a:solidFill>
                <a:latin typeface="Times New Roman" pitchFamily="18" charset="0"/>
              </a:defRPr>
            </a:lvl6pPr>
            <a:lvl7pPr marL="2971800" indent="-228600" fontAlgn="base">
              <a:spcBef>
                <a:spcPct val="0"/>
              </a:spcBef>
              <a:spcAft>
                <a:spcPct val="0"/>
              </a:spcAft>
              <a:defRPr>
                <a:solidFill>
                  <a:schemeClr val="tx1"/>
                </a:solidFill>
                <a:latin typeface="Times New Roman" pitchFamily="18" charset="0"/>
              </a:defRPr>
            </a:lvl7pPr>
            <a:lvl8pPr marL="3429000" indent="-228600" fontAlgn="base">
              <a:spcBef>
                <a:spcPct val="0"/>
              </a:spcBef>
              <a:spcAft>
                <a:spcPct val="0"/>
              </a:spcAft>
              <a:defRPr>
                <a:solidFill>
                  <a:schemeClr val="tx1"/>
                </a:solidFill>
                <a:latin typeface="Times New Roman" pitchFamily="18" charset="0"/>
              </a:defRPr>
            </a:lvl8pPr>
            <a:lvl9pPr marL="3886200" indent="-228600" fontAlgn="base">
              <a:spcBef>
                <a:spcPct val="0"/>
              </a:spcBef>
              <a:spcAft>
                <a:spcPct val="0"/>
              </a:spcAft>
              <a:defRPr>
                <a:solidFill>
                  <a:schemeClr val="tx1"/>
                </a:solidFill>
                <a:latin typeface="Times New Roman" pitchFamily="18"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76DB0F0B-80D6-43EA-B4DD-90F5A08A4950}" type="slidenum">
              <a:rPr kumimoji="0" lang="tr-TR"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tr-TR" sz="1200" b="0" i="0" u="none" strike="noStrike" kern="1200" cap="none" spc="0" normalizeH="0" baseline="0" noProof="0" smtClean="0">
              <a:ln>
                <a:noFill/>
              </a:ln>
              <a:solidFill>
                <a:prstClr val="black"/>
              </a:solidFill>
              <a:effectLst/>
              <a:uLnTx/>
              <a:uFillTx/>
              <a:latin typeface="Times New Roman" pitchFamily="18" charset="0"/>
              <a:ea typeface="+mn-ea"/>
              <a:cs typeface="+mn-cs"/>
            </a:endParaRPr>
          </a:p>
        </p:txBody>
      </p:sp>
      <p:sp>
        <p:nvSpPr>
          <p:cNvPr id="53250" name="Rectangle 2"/>
          <p:cNvSpPr>
            <a:spLocks noGrp="1" noRot="1" noChangeAspect="1" noChangeArrowheads="1" noTextEdit="1"/>
          </p:cNvSpPr>
          <p:nvPr>
            <p:ph type="sldImg"/>
          </p:nvPr>
        </p:nvSpPr>
        <p:spPr>
          <a:solidFill>
            <a:srgbClr val="FFFFFF"/>
          </a:solidFill>
          <a:ln/>
        </p:spPr>
      </p:sp>
      <p:sp>
        <p:nvSpPr>
          <p:cNvPr id="53251" name="Rectangle 3"/>
          <p:cNvSpPr>
            <a:spLocks noGrp="1" noChangeArrowheads="1"/>
          </p:cNvSpPr>
          <p:nvPr>
            <p:ph type="body" idx="1"/>
          </p:nvPr>
        </p:nvSpPr>
        <p:spPr>
          <a:solidFill>
            <a:srgbClr val="FFFFFF"/>
          </a:solidFill>
          <a:ln>
            <a:solidFill>
              <a:srgbClr val="000000"/>
            </a:solidFill>
          </a:ln>
        </p:spPr>
        <p:txBody>
          <a:bodyPr/>
          <a:lstStyle/>
          <a:p>
            <a:pPr eaLnBrk="1" hangingPunct="1">
              <a:spcBef>
                <a:spcPct val="0"/>
              </a:spcBef>
            </a:pPr>
            <a:endParaRPr lang="tr-TR" sz="2400" smtClean="0"/>
          </a:p>
        </p:txBody>
      </p:sp>
    </p:spTree>
    <p:extLst>
      <p:ext uri="{BB962C8B-B14F-4D97-AF65-F5344CB8AC3E}">
        <p14:creationId xmlns:p14="http://schemas.microsoft.com/office/powerpoint/2010/main" val="3068522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fontAlgn="base">
              <a:spcBef>
                <a:spcPct val="0"/>
              </a:spcBef>
              <a:spcAft>
                <a:spcPct val="0"/>
              </a:spcAft>
              <a:defRPr>
                <a:solidFill>
                  <a:schemeClr val="tx1"/>
                </a:solidFill>
                <a:latin typeface="Times New Roman" pitchFamily="18" charset="0"/>
              </a:defRPr>
            </a:lvl6pPr>
            <a:lvl7pPr marL="2971800" indent="-228600" fontAlgn="base">
              <a:spcBef>
                <a:spcPct val="0"/>
              </a:spcBef>
              <a:spcAft>
                <a:spcPct val="0"/>
              </a:spcAft>
              <a:defRPr>
                <a:solidFill>
                  <a:schemeClr val="tx1"/>
                </a:solidFill>
                <a:latin typeface="Times New Roman" pitchFamily="18" charset="0"/>
              </a:defRPr>
            </a:lvl7pPr>
            <a:lvl8pPr marL="3429000" indent="-228600" fontAlgn="base">
              <a:spcBef>
                <a:spcPct val="0"/>
              </a:spcBef>
              <a:spcAft>
                <a:spcPct val="0"/>
              </a:spcAft>
              <a:defRPr>
                <a:solidFill>
                  <a:schemeClr val="tx1"/>
                </a:solidFill>
                <a:latin typeface="Times New Roman" pitchFamily="18" charset="0"/>
              </a:defRPr>
            </a:lvl8pPr>
            <a:lvl9pPr marL="3886200" indent="-228600" fontAlgn="base">
              <a:spcBef>
                <a:spcPct val="0"/>
              </a:spcBef>
              <a:spcAft>
                <a:spcPct val="0"/>
              </a:spcAft>
              <a:defRPr>
                <a:solidFill>
                  <a:schemeClr val="tx1"/>
                </a:solidFill>
                <a:latin typeface="Times New Roman" pitchFamily="18"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E6E37DC0-6191-42D5-94F2-98366D1F2D79}" type="slidenum">
              <a:rPr kumimoji="0" lang="tr-TR"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tr-TR" sz="1200" b="0" i="0" u="none" strike="noStrike" kern="1200" cap="none" spc="0" normalizeH="0" baseline="0" noProof="0" smtClean="0">
              <a:ln>
                <a:noFill/>
              </a:ln>
              <a:solidFill>
                <a:prstClr val="black"/>
              </a:solidFill>
              <a:effectLst/>
              <a:uLnTx/>
              <a:uFillTx/>
              <a:latin typeface="Times New Roman" pitchFamily="18" charset="0"/>
              <a:ea typeface="+mn-ea"/>
              <a:cs typeface="+mn-cs"/>
            </a:endParaRPr>
          </a:p>
        </p:txBody>
      </p:sp>
      <p:sp>
        <p:nvSpPr>
          <p:cNvPr id="55298" name="Rectangle 2"/>
          <p:cNvSpPr>
            <a:spLocks noGrp="1" noRot="1" noChangeAspect="1" noChangeArrowheads="1" noTextEdit="1"/>
          </p:cNvSpPr>
          <p:nvPr>
            <p:ph type="sldImg"/>
          </p:nvPr>
        </p:nvSpPr>
        <p:spPr>
          <a:solidFill>
            <a:srgbClr val="FFFFFF"/>
          </a:solidFill>
          <a:ln/>
        </p:spPr>
      </p:sp>
      <p:sp>
        <p:nvSpPr>
          <p:cNvPr id="55299" name="Rectangle 3"/>
          <p:cNvSpPr>
            <a:spLocks noGrp="1" noChangeArrowheads="1"/>
          </p:cNvSpPr>
          <p:nvPr>
            <p:ph type="body" idx="1"/>
          </p:nvPr>
        </p:nvSpPr>
        <p:spPr>
          <a:solidFill>
            <a:srgbClr val="FFFFFF"/>
          </a:solidFill>
          <a:ln>
            <a:solidFill>
              <a:srgbClr val="000000"/>
            </a:solidFill>
          </a:ln>
        </p:spPr>
        <p:txBody>
          <a:bodyPr/>
          <a:lstStyle/>
          <a:p>
            <a:pPr eaLnBrk="1" hangingPunct="1">
              <a:spcBef>
                <a:spcPct val="0"/>
              </a:spcBef>
            </a:pPr>
            <a:endParaRPr lang="tr-TR" sz="2400" smtClean="0"/>
          </a:p>
        </p:txBody>
      </p:sp>
    </p:spTree>
    <p:extLst>
      <p:ext uri="{BB962C8B-B14F-4D97-AF65-F5344CB8AC3E}">
        <p14:creationId xmlns:p14="http://schemas.microsoft.com/office/powerpoint/2010/main" val="3758275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fontAlgn="base">
              <a:spcBef>
                <a:spcPct val="0"/>
              </a:spcBef>
              <a:spcAft>
                <a:spcPct val="0"/>
              </a:spcAft>
              <a:defRPr>
                <a:solidFill>
                  <a:schemeClr val="tx1"/>
                </a:solidFill>
                <a:latin typeface="Times New Roman" pitchFamily="18" charset="0"/>
              </a:defRPr>
            </a:lvl6pPr>
            <a:lvl7pPr marL="2971800" indent="-228600" fontAlgn="base">
              <a:spcBef>
                <a:spcPct val="0"/>
              </a:spcBef>
              <a:spcAft>
                <a:spcPct val="0"/>
              </a:spcAft>
              <a:defRPr>
                <a:solidFill>
                  <a:schemeClr val="tx1"/>
                </a:solidFill>
                <a:latin typeface="Times New Roman" pitchFamily="18" charset="0"/>
              </a:defRPr>
            </a:lvl7pPr>
            <a:lvl8pPr marL="3429000" indent="-228600" fontAlgn="base">
              <a:spcBef>
                <a:spcPct val="0"/>
              </a:spcBef>
              <a:spcAft>
                <a:spcPct val="0"/>
              </a:spcAft>
              <a:defRPr>
                <a:solidFill>
                  <a:schemeClr val="tx1"/>
                </a:solidFill>
                <a:latin typeface="Times New Roman" pitchFamily="18" charset="0"/>
              </a:defRPr>
            </a:lvl8pPr>
            <a:lvl9pPr marL="3886200" indent="-228600" fontAlgn="base">
              <a:spcBef>
                <a:spcPct val="0"/>
              </a:spcBef>
              <a:spcAft>
                <a:spcPct val="0"/>
              </a:spcAft>
              <a:defRPr>
                <a:solidFill>
                  <a:schemeClr val="tx1"/>
                </a:solidFill>
                <a:latin typeface="Times New Roman" pitchFamily="18"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C228C923-3246-4002-99BD-91DC555F5E82}" type="slidenum">
              <a:rPr kumimoji="0" lang="tr-TR"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tr-TR" sz="1200" b="0" i="0" u="none" strike="noStrike" kern="1200" cap="none" spc="0" normalizeH="0" baseline="0" noProof="0" smtClean="0">
              <a:ln>
                <a:noFill/>
              </a:ln>
              <a:solidFill>
                <a:prstClr val="black"/>
              </a:solidFill>
              <a:effectLst/>
              <a:uLnTx/>
              <a:uFillTx/>
              <a:latin typeface="Times New Roman" pitchFamily="18" charset="0"/>
              <a:ea typeface="+mn-ea"/>
              <a:cs typeface="+mn-cs"/>
            </a:endParaRPr>
          </a:p>
        </p:txBody>
      </p:sp>
      <p:sp>
        <p:nvSpPr>
          <p:cNvPr id="57346" name="Rectangle 2"/>
          <p:cNvSpPr>
            <a:spLocks noGrp="1" noRot="1" noChangeAspect="1" noChangeArrowheads="1" noTextEdit="1"/>
          </p:cNvSpPr>
          <p:nvPr>
            <p:ph type="sldImg"/>
          </p:nvPr>
        </p:nvSpPr>
        <p:spPr>
          <a:solidFill>
            <a:srgbClr val="FFFFFF"/>
          </a:solidFill>
          <a:ln/>
        </p:spPr>
      </p:sp>
      <p:sp>
        <p:nvSpPr>
          <p:cNvPr id="57347" name="Rectangle 3"/>
          <p:cNvSpPr>
            <a:spLocks noGrp="1" noChangeArrowheads="1"/>
          </p:cNvSpPr>
          <p:nvPr>
            <p:ph type="body" idx="1"/>
          </p:nvPr>
        </p:nvSpPr>
        <p:spPr>
          <a:solidFill>
            <a:srgbClr val="FFFFFF"/>
          </a:solidFill>
          <a:ln>
            <a:solidFill>
              <a:srgbClr val="000000"/>
            </a:solidFill>
          </a:ln>
        </p:spPr>
        <p:txBody>
          <a:bodyPr/>
          <a:lstStyle/>
          <a:p>
            <a:pPr eaLnBrk="1" hangingPunct="1">
              <a:spcBef>
                <a:spcPct val="0"/>
              </a:spcBef>
            </a:pPr>
            <a:endParaRPr lang="tr-TR" sz="2400" smtClean="0"/>
          </a:p>
        </p:txBody>
      </p:sp>
    </p:spTree>
    <p:extLst>
      <p:ext uri="{BB962C8B-B14F-4D97-AF65-F5344CB8AC3E}">
        <p14:creationId xmlns:p14="http://schemas.microsoft.com/office/powerpoint/2010/main" val="367467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fontAlgn="base">
              <a:spcBef>
                <a:spcPct val="0"/>
              </a:spcBef>
              <a:spcAft>
                <a:spcPct val="0"/>
              </a:spcAft>
              <a:defRPr>
                <a:solidFill>
                  <a:schemeClr val="tx1"/>
                </a:solidFill>
                <a:latin typeface="Times New Roman" pitchFamily="18" charset="0"/>
              </a:defRPr>
            </a:lvl6pPr>
            <a:lvl7pPr marL="2971800" indent="-228600" fontAlgn="base">
              <a:spcBef>
                <a:spcPct val="0"/>
              </a:spcBef>
              <a:spcAft>
                <a:spcPct val="0"/>
              </a:spcAft>
              <a:defRPr>
                <a:solidFill>
                  <a:schemeClr val="tx1"/>
                </a:solidFill>
                <a:latin typeface="Times New Roman" pitchFamily="18" charset="0"/>
              </a:defRPr>
            </a:lvl7pPr>
            <a:lvl8pPr marL="3429000" indent="-228600" fontAlgn="base">
              <a:spcBef>
                <a:spcPct val="0"/>
              </a:spcBef>
              <a:spcAft>
                <a:spcPct val="0"/>
              </a:spcAft>
              <a:defRPr>
                <a:solidFill>
                  <a:schemeClr val="tx1"/>
                </a:solidFill>
                <a:latin typeface="Times New Roman" pitchFamily="18" charset="0"/>
              </a:defRPr>
            </a:lvl8pPr>
            <a:lvl9pPr marL="3886200" indent="-228600" fontAlgn="base">
              <a:spcBef>
                <a:spcPct val="0"/>
              </a:spcBef>
              <a:spcAft>
                <a:spcPct val="0"/>
              </a:spcAft>
              <a:defRPr>
                <a:solidFill>
                  <a:schemeClr val="tx1"/>
                </a:solidFill>
                <a:latin typeface="Times New Roman" pitchFamily="18"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1D5F6AF3-A914-44DF-904E-406483152CB9}" type="slidenum">
              <a:rPr kumimoji="0" lang="tr-TR"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tr-TR" sz="1200" b="0" i="0" u="none" strike="noStrike" kern="1200" cap="none" spc="0" normalizeH="0" baseline="0" noProof="0" smtClean="0">
              <a:ln>
                <a:noFill/>
              </a:ln>
              <a:solidFill>
                <a:prstClr val="black"/>
              </a:solidFill>
              <a:effectLst/>
              <a:uLnTx/>
              <a:uFillTx/>
              <a:latin typeface="Times New Roman" pitchFamily="18" charset="0"/>
              <a:ea typeface="+mn-ea"/>
              <a:cs typeface="+mn-cs"/>
            </a:endParaRPr>
          </a:p>
        </p:txBody>
      </p:sp>
      <p:sp>
        <p:nvSpPr>
          <p:cNvPr id="59394" name="Rectangle 2"/>
          <p:cNvSpPr>
            <a:spLocks noGrp="1" noRot="1" noChangeAspect="1" noChangeArrowheads="1" noTextEdit="1"/>
          </p:cNvSpPr>
          <p:nvPr>
            <p:ph type="sldImg"/>
          </p:nvPr>
        </p:nvSpPr>
        <p:spPr>
          <a:solidFill>
            <a:srgbClr val="FFFFFF"/>
          </a:solidFill>
          <a:ln/>
        </p:spPr>
      </p:sp>
      <p:sp>
        <p:nvSpPr>
          <p:cNvPr id="59395" name="Rectangle 3"/>
          <p:cNvSpPr>
            <a:spLocks noGrp="1" noChangeArrowheads="1"/>
          </p:cNvSpPr>
          <p:nvPr>
            <p:ph type="body" idx="1"/>
          </p:nvPr>
        </p:nvSpPr>
        <p:spPr>
          <a:solidFill>
            <a:srgbClr val="FFFFFF"/>
          </a:solidFill>
          <a:ln>
            <a:solidFill>
              <a:srgbClr val="000000"/>
            </a:solidFill>
          </a:ln>
        </p:spPr>
        <p:txBody>
          <a:bodyPr/>
          <a:lstStyle/>
          <a:p>
            <a:pPr eaLnBrk="1" hangingPunct="1">
              <a:spcBef>
                <a:spcPct val="0"/>
              </a:spcBef>
            </a:pPr>
            <a:endParaRPr lang="tr-TR" sz="2400" smtClean="0"/>
          </a:p>
        </p:txBody>
      </p:sp>
    </p:spTree>
    <p:extLst>
      <p:ext uri="{BB962C8B-B14F-4D97-AF65-F5344CB8AC3E}">
        <p14:creationId xmlns:p14="http://schemas.microsoft.com/office/powerpoint/2010/main" val="168469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fontAlgn="base">
              <a:spcBef>
                <a:spcPct val="0"/>
              </a:spcBef>
              <a:spcAft>
                <a:spcPct val="0"/>
              </a:spcAft>
              <a:defRPr>
                <a:solidFill>
                  <a:schemeClr val="tx1"/>
                </a:solidFill>
                <a:latin typeface="Times New Roman" pitchFamily="18" charset="0"/>
              </a:defRPr>
            </a:lvl6pPr>
            <a:lvl7pPr marL="2971800" indent="-228600" fontAlgn="base">
              <a:spcBef>
                <a:spcPct val="0"/>
              </a:spcBef>
              <a:spcAft>
                <a:spcPct val="0"/>
              </a:spcAft>
              <a:defRPr>
                <a:solidFill>
                  <a:schemeClr val="tx1"/>
                </a:solidFill>
                <a:latin typeface="Times New Roman" pitchFamily="18" charset="0"/>
              </a:defRPr>
            </a:lvl7pPr>
            <a:lvl8pPr marL="3429000" indent="-228600" fontAlgn="base">
              <a:spcBef>
                <a:spcPct val="0"/>
              </a:spcBef>
              <a:spcAft>
                <a:spcPct val="0"/>
              </a:spcAft>
              <a:defRPr>
                <a:solidFill>
                  <a:schemeClr val="tx1"/>
                </a:solidFill>
                <a:latin typeface="Times New Roman" pitchFamily="18" charset="0"/>
              </a:defRPr>
            </a:lvl8pPr>
            <a:lvl9pPr marL="3886200" indent="-228600" fontAlgn="base">
              <a:spcBef>
                <a:spcPct val="0"/>
              </a:spcBef>
              <a:spcAft>
                <a:spcPct val="0"/>
              </a:spcAft>
              <a:defRPr>
                <a:solidFill>
                  <a:schemeClr val="tx1"/>
                </a:solidFill>
                <a:latin typeface="Times New Roman" pitchFamily="18"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3E85530C-FB55-4C52-911B-BA791336A8FB}" type="slidenum">
              <a:rPr kumimoji="0" lang="tr-TR" sz="1200" b="0" i="0"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tr-TR" sz="1200" b="0" i="0" u="none" strike="noStrike" kern="1200" cap="none" spc="0" normalizeH="0" baseline="0" noProof="0" smtClean="0">
              <a:ln>
                <a:noFill/>
              </a:ln>
              <a:solidFill>
                <a:prstClr val="black"/>
              </a:solidFill>
              <a:effectLst/>
              <a:uLnTx/>
              <a:uFillTx/>
              <a:latin typeface="Times New Roman" pitchFamily="18" charset="0"/>
              <a:ea typeface="+mn-ea"/>
              <a:cs typeface="+mn-cs"/>
            </a:endParaRPr>
          </a:p>
        </p:txBody>
      </p:sp>
      <p:sp>
        <p:nvSpPr>
          <p:cNvPr id="61442" name="Rectangle 2"/>
          <p:cNvSpPr>
            <a:spLocks noGrp="1" noRot="1" noChangeAspect="1" noChangeArrowheads="1" noTextEdit="1"/>
          </p:cNvSpPr>
          <p:nvPr>
            <p:ph type="sldImg"/>
          </p:nvPr>
        </p:nvSpPr>
        <p:spPr>
          <a:solidFill>
            <a:srgbClr val="FFFFFF"/>
          </a:solidFill>
          <a:ln/>
        </p:spPr>
      </p:sp>
      <p:sp>
        <p:nvSpPr>
          <p:cNvPr id="61443" name="Rectangle 3"/>
          <p:cNvSpPr>
            <a:spLocks noGrp="1" noChangeArrowheads="1"/>
          </p:cNvSpPr>
          <p:nvPr>
            <p:ph type="body" idx="1"/>
          </p:nvPr>
        </p:nvSpPr>
        <p:spPr>
          <a:solidFill>
            <a:srgbClr val="FFFFFF"/>
          </a:solidFill>
          <a:ln>
            <a:solidFill>
              <a:srgbClr val="000000"/>
            </a:solidFill>
          </a:ln>
        </p:spPr>
        <p:txBody>
          <a:bodyPr/>
          <a:lstStyle/>
          <a:p>
            <a:pPr eaLnBrk="1" hangingPunct="1">
              <a:spcBef>
                <a:spcPct val="0"/>
              </a:spcBef>
            </a:pPr>
            <a:endParaRPr lang="tr-TR" sz="2400" smtClean="0"/>
          </a:p>
        </p:txBody>
      </p:sp>
    </p:spTree>
    <p:extLst>
      <p:ext uri="{BB962C8B-B14F-4D97-AF65-F5344CB8AC3E}">
        <p14:creationId xmlns:p14="http://schemas.microsoft.com/office/powerpoint/2010/main" val="2949233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54192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0185650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4308120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54521164"/>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6850867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5574070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57527429"/>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28373706"/>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9474566"/>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7477332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7353808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17570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33270723"/>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03580542"/>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9004595"/>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39022663"/>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83957101"/>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77562843"/>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56577409"/>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01466348"/>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2084208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74898770"/>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25986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4072949"/>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01708365"/>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59125392"/>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1541726"/>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5587051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71000643"/>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49713123"/>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8474508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6160498"/>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4221271"/>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23462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52414238"/>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23160211"/>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68709476"/>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69597111"/>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85845091"/>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53347855"/>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97030800"/>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49647417"/>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0922305"/>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64324023"/>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936192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82160701"/>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37073011"/>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76102734"/>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85473772"/>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68583197"/>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96501700"/>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52782879"/>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15299550"/>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62879708"/>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40590395"/>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62170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592079"/>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36037628"/>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57092544"/>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00139397"/>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99816900"/>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61780326"/>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3196188"/>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12820072"/>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60451608"/>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27166264"/>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824048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31280886"/>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64485566"/>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72731484"/>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38453849"/>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30893262"/>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30471437"/>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16055569"/>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12774113"/>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52743145"/>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89453114"/>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501462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38548586"/>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45780729"/>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19172694"/>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96354680"/>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78624379"/>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69117799"/>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49190784"/>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314958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141623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39567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618278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42236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136590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827624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276011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674968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54005198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8163291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90077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588763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41960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185414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9704563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976992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6537465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3099833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8019647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003895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9485036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1912905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501189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55381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94302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900548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5073789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4892216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1948375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1474748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3431286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8350169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3765919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6121259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27982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7724870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8106168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7961700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0811444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4371978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47435828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0930398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37158690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8394975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2408894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26371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8576646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6259071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8388715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87213195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3078209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6670235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4287707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15551909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4417025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95032624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0594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469316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8322080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0917277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8142386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6031432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1241440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0731200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2546145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30104493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2468905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2962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60808463"/>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8593581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4336729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92565130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3388150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6345949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9750306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1241776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2941283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1259245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152401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45948908"/>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66769243"/>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54237012"/>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88323173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1209457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54889990"/>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2569182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985109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4928483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38262803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87497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557369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76320666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65638044"/>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445411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043444365"/>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596996460"/>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65807493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41269222"/>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07757334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12093463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9235027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1606570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908871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70794230"/>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5317227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783AE-76BE-4D8C-9A01-82BC90D08BAB}" type="datetimeFigureOut">
              <a:rPr lang="tr-TR" smtClean="0">
                <a:solidFill>
                  <a:prstClr val="black">
                    <a:tint val="75000"/>
                  </a:prstClr>
                </a:solidFill>
              </a:rPr>
              <a:pPr/>
              <a:t>28.12.2017</a:t>
            </a:fld>
            <a:endParaRPr lang="tr-TR">
              <a:solidFill>
                <a:prstClr val="black">
                  <a:tint val="75000"/>
                </a:prstClr>
              </a:solidFill>
            </a:endParaRPr>
          </a:p>
        </p:txBody>
      </p:sp>
      <p:sp>
        <p:nvSpPr>
          <p:cNvPr id="5" name="Altbilgi Yer Tutucusu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CDCEE-C371-4BF9-84EE-4D1C69E3A500}"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43813139"/>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28.xml"/></Relationships>
</file>

<file path=ppt/slides/_rels/slide1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xml"/><Relationship Id="rId1" Type="http://schemas.openxmlformats.org/officeDocument/2006/relationships/slideLayout" Target="../slideLayouts/slideLayout139.xml"/></Relationships>
</file>

<file path=ppt/slides/_rels/slide1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3.xml"/><Relationship Id="rId1" Type="http://schemas.openxmlformats.org/officeDocument/2006/relationships/slideLayout" Target="../slideLayouts/slideLayout150.xml"/></Relationships>
</file>

<file path=ppt/slides/_rels/slide1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4.xml"/><Relationship Id="rId1" Type="http://schemas.openxmlformats.org/officeDocument/2006/relationships/slideLayout" Target="../slideLayouts/slideLayout161.xml"/></Relationships>
</file>

<file path=ppt/slides/_rels/slide1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5.xml"/><Relationship Id="rId1" Type="http://schemas.openxmlformats.org/officeDocument/2006/relationships/slideLayout" Target="../slideLayouts/slideLayout17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5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03512" y="260649"/>
            <a:ext cx="8420100" cy="6297563"/>
          </a:xfrm>
        </p:spPr>
        <p:txBody>
          <a:bodyPr>
            <a:normAutofit lnSpcReduction="10000"/>
          </a:bodyPr>
          <a:lstStyle/>
          <a:p>
            <a:pPr marL="0" indent="0" algn="just">
              <a:buNone/>
            </a:pPr>
            <a:r>
              <a:rPr lang="tr-TR" sz="2400" b="1" dirty="0">
                <a:latin typeface="Arial" pitchFamily="34" charset="0"/>
                <a:cs typeface="Arial" pitchFamily="34" charset="0"/>
              </a:rPr>
              <a:t>Optimizasyon Teknikleri</a:t>
            </a:r>
          </a:p>
          <a:p>
            <a:pPr marL="0" indent="0" algn="just">
              <a:buNone/>
            </a:pPr>
            <a:r>
              <a:rPr lang="tr-TR" sz="2400" dirty="0">
                <a:latin typeface="Arial" pitchFamily="34" charset="0"/>
                <a:cs typeface="Arial" pitchFamily="34" charset="0"/>
              </a:rPr>
              <a:t>Bir su kaynakları sisteminin işletilmesi için optimum işletimin bulunmasında genellikle şu üç yol söz konusudur: </a:t>
            </a:r>
          </a:p>
          <a:p>
            <a:pPr marL="0" indent="0" algn="just">
              <a:buNone/>
            </a:pPr>
            <a:r>
              <a:rPr lang="tr-TR" sz="2400" dirty="0">
                <a:latin typeface="Arial" pitchFamily="34" charset="0"/>
                <a:cs typeface="Arial" pitchFamily="34" charset="0"/>
              </a:rPr>
              <a:t>1) Analitik tekniklerin uygulanması, </a:t>
            </a:r>
          </a:p>
          <a:p>
            <a:pPr marL="0" indent="0" algn="just">
              <a:buNone/>
            </a:pPr>
            <a:r>
              <a:rPr lang="tr-TR" sz="2400" dirty="0">
                <a:latin typeface="Arial" pitchFamily="34" charset="0"/>
                <a:cs typeface="Arial" pitchFamily="34" charset="0"/>
              </a:rPr>
              <a:t>2) Benzetme teknikleri, </a:t>
            </a:r>
          </a:p>
          <a:p>
            <a:pPr marL="0" indent="0" algn="just">
              <a:buNone/>
            </a:pPr>
            <a:r>
              <a:rPr lang="tr-TR" sz="2400" dirty="0">
                <a:latin typeface="Arial" pitchFamily="34" charset="0"/>
                <a:cs typeface="Arial" pitchFamily="34" charset="0"/>
              </a:rPr>
              <a:t>3) ve bu iki tekniğin kombinasyonudur.</a:t>
            </a:r>
          </a:p>
          <a:p>
            <a:pPr algn="just"/>
            <a:r>
              <a:rPr lang="tr-TR" sz="2400" dirty="0">
                <a:latin typeface="Arial" pitchFamily="34" charset="0"/>
                <a:cs typeface="Arial" pitchFamily="34" charset="0"/>
              </a:rPr>
              <a:t>Analitik teknikler birçok şekilde sınıflanabilir. Kolaylık için genellikle doğrusal programlama algoritmaları ve dinamik programlama algoritmaları biçiminde bir sınıflama yapılabilir. Büyük ve kompleks sistemlerin analizlerinde doğrusal ve dinamik programlama kombine kullanılmaktadır.</a:t>
            </a:r>
          </a:p>
          <a:p>
            <a:pPr algn="just"/>
            <a:r>
              <a:rPr lang="tr-TR" sz="2400" dirty="0">
                <a:latin typeface="Arial" pitchFamily="34" charset="0"/>
                <a:cs typeface="Arial" pitchFamily="34" charset="0"/>
              </a:rPr>
              <a:t>Su kaynakları problemlerinin analizinde yaygın kullanım alanı bulan tekniklerden biri de benzetme tekniğidir. Benzetme (simülasyon), tekniği kendisi optimizasyon olmamakla birlikte verilen bir koşulda yöresel optimumun bulunmasında etkin biçimde kullanılabilir.</a:t>
            </a:r>
            <a:endParaRPr lang="tr-TR" sz="2400" dirty="0">
              <a:latin typeface="Arial" pitchFamily="34" charset="0"/>
              <a:cs typeface="Arial" pitchFamily="34" charset="0"/>
            </a:endParaRPr>
          </a:p>
        </p:txBody>
      </p:sp>
    </p:spTree>
    <p:extLst>
      <p:ext uri="{BB962C8B-B14F-4D97-AF65-F5344CB8AC3E}">
        <p14:creationId xmlns:p14="http://schemas.microsoft.com/office/powerpoint/2010/main" val="749055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75520" y="188640"/>
            <a:ext cx="8229600" cy="6264696"/>
          </a:xfrm>
        </p:spPr>
        <p:txBody>
          <a:bodyPr>
            <a:noAutofit/>
          </a:bodyPr>
          <a:lstStyle/>
          <a:p>
            <a:pPr marL="0" indent="0" algn="just">
              <a:buNone/>
            </a:pPr>
            <a:r>
              <a:rPr lang="tr-TR" sz="2400" b="1" u="sng" dirty="0">
                <a:latin typeface="Arial" pitchFamily="34" charset="0"/>
                <a:cs typeface="Arial" pitchFamily="34" charset="0"/>
              </a:rPr>
              <a:t>Bu modelde;</a:t>
            </a:r>
          </a:p>
          <a:p>
            <a:pPr marL="0" indent="0" algn="just">
              <a:buNone/>
            </a:pPr>
            <a:r>
              <a:rPr lang="tr-TR" sz="2400" dirty="0">
                <a:latin typeface="Arial" pitchFamily="34" charset="0"/>
                <a:cs typeface="Arial" pitchFamily="34" charset="0"/>
              </a:rPr>
              <a:t>Z: </a:t>
            </a:r>
            <a:r>
              <a:rPr lang="tr-TR" sz="2400" dirty="0" err="1">
                <a:latin typeface="Arial" pitchFamily="34" charset="0"/>
                <a:cs typeface="Arial" pitchFamily="34" charset="0"/>
              </a:rPr>
              <a:t>Enbüyük</a:t>
            </a:r>
            <a:r>
              <a:rPr lang="tr-TR" sz="2400" dirty="0">
                <a:latin typeface="Arial" pitchFamily="34" charset="0"/>
                <a:cs typeface="Arial" pitchFamily="34" charset="0"/>
              </a:rPr>
              <a:t> veya </a:t>
            </a:r>
            <a:r>
              <a:rPr lang="tr-TR" sz="2400" dirty="0" err="1">
                <a:latin typeface="Arial" pitchFamily="34" charset="0"/>
                <a:cs typeface="Arial" pitchFamily="34" charset="0"/>
              </a:rPr>
              <a:t>enküçük</a:t>
            </a:r>
            <a:r>
              <a:rPr lang="tr-TR" sz="2400" dirty="0">
                <a:latin typeface="Arial" pitchFamily="34" charset="0"/>
                <a:cs typeface="Arial" pitchFamily="34" charset="0"/>
              </a:rPr>
              <a:t> yapılacak olan amaç fonksiyonu değeri</a:t>
            </a:r>
          </a:p>
          <a:p>
            <a:pPr marL="0" indent="0" algn="just">
              <a:buNone/>
            </a:pPr>
            <a:r>
              <a:rPr lang="tr-TR" sz="2400" dirty="0">
                <a:latin typeface="Arial" pitchFamily="34" charset="0"/>
                <a:cs typeface="Arial" pitchFamily="34" charset="0"/>
              </a:rPr>
              <a:t>c: Karar değişkenlerinin amaç fonksiyonuna katkısı (gelir veya masraf gibi)</a:t>
            </a:r>
          </a:p>
          <a:p>
            <a:pPr marL="0" indent="0" algn="just">
              <a:buNone/>
            </a:pPr>
            <a:r>
              <a:rPr lang="tr-TR" sz="2400" dirty="0">
                <a:latin typeface="Arial" pitchFamily="34" charset="0"/>
                <a:cs typeface="Arial" pitchFamily="34" charset="0"/>
              </a:rPr>
              <a:t>X: Karar değişkenleri</a:t>
            </a:r>
          </a:p>
          <a:p>
            <a:pPr marL="0" indent="0" algn="just">
              <a:buNone/>
            </a:pPr>
            <a:r>
              <a:rPr lang="tr-TR" sz="2400" dirty="0">
                <a:latin typeface="Arial" pitchFamily="34" charset="0"/>
                <a:cs typeface="Arial" pitchFamily="34" charset="0"/>
              </a:rPr>
              <a:t>a: Teknoloji katsayıları (karar değişkenlerinin üretimi için gerekli kaynak miktarları)</a:t>
            </a:r>
          </a:p>
          <a:p>
            <a:pPr marL="0" indent="0" algn="just">
              <a:buNone/>
            </a:pPr>
            <a:r>
              <a:rPr lang="tr-TR" sz="2400" dirty="0">
                <a:latin typeface="Arial" pitchFamily="34" charset="0"/>
                <a:cs typeface="Arial" pitchFamily="34" charset="0"/>
              </a:rPr>
              <a:t>b: Sınırlı kaynak miktarları (kaynak kapasiteleri) </a:t>
            </a:r>
            <a:r>
              <a:rPr lang="tr-TR" sz="2400" dirty="0" err="1">
                <a:latin typeface="Arial" pitchFamily="34" charset="0"/>
                <a:cs typeface="Arial" pitchFamily="34" charset="0"/>
              </a:rPr>
              <a:t>nı</a:t>
            </a:r>
            <a:r>
              <a:rPr lang="tr-TR" sz="2400" dirty="0">
                <a:latin typeface="Arial" pitchFamily="34" charset="0"/>
                <a:cs typeface="Arial" pitchFamily="34" charset="0"/>
              </a:rPr>
              <a:t>, göstersin.</a:t>
            </a:r>
          </a:p>
          <a:p>
            <a:pPr marL="0" indent="0" algn="just">
              <a:buNone/>
            </a:pPr>
            <a:endParaRPr lang="tr-TR" sz="2400" dirty="0">
              <a:latin typeface="Arial" pitchFamily="34" charset="0"/>
              <a:cs typeface="Arial" pitchFamily="34" charset="0"/>
            </a:endParaRPr>
          </a:p>
          <a:p>
            <a:pPr marL="0" indent="0" algn="just">
              <a:buNone/>
            </a:pPr>
            <a:r>
              <a:rPr lang="tr-TR" sz="2400" dirty="0">
                <a:latin typeface="Arial" pitchFamily="34" charset="0"/>
                <a:cs typeface="Arial" pitchFamily="34" charset="0"/>
              </a:rPr>
              <a:t>Problem farklı yöntemlerle çözülebilir (optimum çözüm);</a:t>
            </a:r>
          </a:p>
          <a:p>
            <a:pPr marL="0" indent="0" algn="just">
              <a:buNone/>
            </a:pPr>
            <a:r>
              <a:rPr lang="tr-TR" sz="2400" dirty="0">
                <a:latin typeface="Arial" pitchFamily="34" charset="0"/>
                <a:cs typeface="Arial" pitchFamily="34" charset="0"/>
              </a:rPr>
              <a:t>•	Grafik çözüm (değişken sayısı 2 veya 3 olabilir)</a:t>
            </a:r>
          </a:p>
          <a:p>
            <a:pPr marL="0" indent="0" algn="just">
              <a:buNone/>
            </a:pPr>
            <a:r>
              <a:rPr lang="tr-TR" sz="2400" dirty="0">
                <a:latin typeface="Arial" pitchFamily="34" charset="0"/>
                <a:cs typeface="Arial" pitchFamily="34" charset="0"/>
              </a:rPr>
              <a:t>•	</a:t>
            </a:r>
            <a:r>
              <a:rPr lang="tr-TR" sz="2400" dirty="0" err="1">
                <a:latin typeface="Arial" pitchFamily="34" charset="0"/>
                <a:cs typeface="Arial" pitchFamily="34" charset="0"/>
              </a:rPr>
              <a:t>Simpleks</a:t>
            </a:r>
            <a:r>
              <a:rPr lang="tr-TR" sz="2400" dirty="0">
                <a:latin typeface="Arial" pitchFamily="34" charset="0"/>
                <a:cs typeface="Arial" pitchFamily="34" charset="0"/>
              </a:rPr>
              <a:t> çözüm</a:t>
            </a:r>
          </a:p>
          <a:p>
            <a:pPr marL="0" indent="0" algn="just">
              <a:buNone/>
            </a:pPr>
            <a:r>
              <a:rPr lang="tr-TR" sz="2400" dirty="0">
                <a:latin typeface="Arial" pitchFamily="34" charset="0"/>
                <a:cs typeface="Arial" pitchFamily="34" charset="0"/>
              </a:rPr>
              <a:t>•	Bilgisayar yazılımlarıyla çözüm</a:t>
            </a:r>
          </a:p>
          <a:p>
            <a:pPr marL="0" indent="0" algn="just">
              <a:buNone/>
            </a:pPr>
            <a:endParaRPr lang="tr-TR" sz="2400" dirty="0">
              <a:latin typeface="Arial" pitchFamily="34" charset="0"/>
              <a:cs typeface="Arial" pitchFamily="34" charset="0"/>
            </a:endParaRPr>
          </a:p>
        </p:txBody>
      </p:sp>
    </p:spTree>
    <p:extLst>
      <p:ext uri="{BB962C8B-B14F-4D97-AF65-F5344CB8AC3E}">
        <p14:creationId xmlns:p14="http://schemas.microsoft.com/office/powerpoint/2010/main" val="2009810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47528" y="260648"/>
            <a:ext cx="8229600" cy="6552728"/>
          </a:xfrm>
        </p:spPr>
        <p:txBody>
          <a:bodyPr>
            <a:normAutofit/>
          </a:bodyPr>
          <a:lstStyle/>
          <a:p>
            <a:pPr marL="0" indent="0" algn="just">
              <a:buNone/>
            </a:pPr>
            <a:r>
              <a:rPr lang="tr-TR" sz="2400" b="1" dirty="0">
                <a:latin typeface="Times New Roman" pitchFamily="18" charset="0"/>
                <a:cs typeface="Times New Roman" pitchFamily="18" charset="0"/>
              </a:rPr>
              <a:t>Örnek:</a:t>
            </a:r>
            <a:r>
              <a:rPr lang="tr-TR" sz="2400" dirty="0">
                <a:latin typeface="Times New Roman" pitchFamily="18" charset="0"/>
                <a:cs typeface="Times New Roman" pitchFamily="18" charset="0"/>
              </a:rPr>
              <a:t> Bir tarımsal işletmenin 40 ha arazi ve en çok 50 L/s sulama suyu vardır. İşletmede tarımı yapılabilecek bitkiler ve bitkilerden elde edilebilecek gelirler  ile bitki su ihtiyaçları aşağıda çizelge olarak verilmiştir. Tarımsal teknik açısından en çok buğday 27 ha, </a:t>
            </a:r>
            <a:r>
              <a:rPr lang="tr-TR" sz="2400" dirty="0" err="1">
                <a:latin typeface="Times New Roman" pitchFamily="18" charset="0"/>
                <a:cs typeface="Times New Roman" pitchFamily="18" charset="0"/>
              </a:rPr>
              <a:t>ş.pancarı</a:t>
            </a:r>
            <a:r>
              <a:rPr lang="tr-TR" sz="2400" dirty="0">
                <a:latin typeface="Times New Roman" pitchFamily="18" charset="0"/>
                <a:cs typeface="Times New Roman" pitchFamily="18" charset="0"/>
              </a:rPr>
              <a:t> 10 ha, yonca ile fasulye toplamı 13 ha ve patates ile sebze toplamı 13 ha ekilebileceğine göre maksimum geliri sağlamak için mevcut su ile sulanabilecek alanda hangi bitkilerden ne kadar ekilebileceğini bulunuz</a:t>
            </a:r>
            <a:r>
              <a:rPr lang="tr-TR" sz="2400" dirty="0">
                <a:latin typeface="Times New Roman" pitchFamily="18" charset="0"/>
                <a:cs typeface="Times New Roman" pitchFamily="18" charset="0"/>
              </a:rPr>
              <a:t>.</a:t>
            </a:r>
          </a:p>
          <a:p>
            <a:pPr marL="0" indent="0" algn="just">
              <a:buNone/>
            </a:pPr>
            <a:endParaRPr lang="tr-TR" sz="2400" dirty="0">
              <a:latin typeface="Times New Roman" pitchFamily="18" charset="0"/>
              <a:cs typeface="Times New Roman" pitchFamily="18" charset="0"/>
            </a:endParaRPr>
          </a:p>
          <a:p>
            <a:pPr marL="0" indent="0" algn="just">
              <a:buNone/>
            </a:pPr>
            <a:endParaRPr lang="tr-TR" sz="2400" dirty="0">
              <a:latin typeface="Times New Roman" pitchFamily="18" charset="0"/>
              <a:cs typeface="Times New Roman" pitchFamily="18" charset="0"/>
            </a:endParaRPr>
          </a:p>
          <a:p>
            <a:pPr marL="0" indent="0">
              <a:buNone/>
            </a:pPr>
            <a:endParaRPr lang="tr-TR" dirty="0"/>
          </a:p>
        </p:txBody>
      </p:sp>
      <p:graphicFrame>
        <p:nvGraphicFramePr>
          <p:cNvPr id="5" name="Tablo 4"/>
          <p:cNvGraphicFramePr>
            <a:graphicFrameLocks noGrp="1"/>
          </p:cNvGraphicFramePr>
          <p:nvPr>
            <p:extLst/>
          </p:nvPr>
        </p:nvGraphicFramePr>
        <p:xfrm>
          <a:off x="1919537" y="3501008"/>
          <a:ext cx="8064897" cy="3265806"/>
        </p:xfrm>
        <a:graphic>
          <a:graphicData uri="http://schemas.openxmlformats.org/drawingml/2006/table">
            <a:tbl>
              <a:tblPr firstRow="1" firstCol="1" bandRow="1"/>
              <a:tblGrid>
                <a:gridCol w="2687715">
                  <a:extLst>
                    <a:ext uri="{9D8B030D-6E8A-4147-A177-3AD203B41FA5}">
                      <a16:colId xmlns:a16="http://schemas.microsoft.com/office/drawing/2014/main" val="20000"/>
                    </a:ext>
                  </a:extLst>
                </a:gridCol>
                <a:gridCol w="2688591">
                  <a:extLst>
                    <a:ext uri="{9D8B030D-6E8A-4147-A177-3AD203B41FA5}">
                      <a16:colId xmlns:a16="http://schemas.microsoft.com/office/drawing/2014/main" val="20001"/>
                    </a:ext>
                  </a:extLst>
                </a:gridCol>
                <a:gridCol w="2688591">
                  <a:extLst>
                    <a:ext uri="{9D8B030D-6E8A-4147-A177-3AD203B41FA5}">
                      <a16:colId xmlns:a16="http://schemas.microsoft.com/office/drawing/2014/main" val="20002"/>
                    </a:ext>
                  </a:extLst>
                </a:gridCol>
              </a:tblGrid>
              <a:tr h="738082">
                <a:tc>
                  <a:txBody>
                    <a:bodyPr/>
                    <a:lstStyle/>
                    <a:p>
                      <a:pPr algn="l">
                        <a:lnSpc>
                          <a:spcPct val="115000"/>
                        </a:lnSpc>
                        <a:spcAft>
                          <a:spcPts val="0"/>
                        </a:spcAft>
                      </a:pPr>
                      <a:r>
                        <a:rPr lang="tr-TR" sz="2000" b="1" dirty="0" smtClean="0">
                          <a:effectLst/>
                          <a:latin typeface="Times New Roman" pitchFamily="18" charset="0"/>
                          <a:ea typeface="Calibri"/>
                          <a:cs typeface="Times New Roman" pitchFamily="18" charset="0"/>
                        </a:rPr>
                        <a:t>Tarımı </a:t>
                      </a:r>
                      <a:r>
                        <a:rPr lang="tr-TR" sz="2000" b="1" dirty="0">
                          <a:effectLst/>
                          <a:latin typeface="Times New Roman" pitchFamily="18" charset="0"/>
                          <a:ea typeface="Calibri"/>
                          <a:cs typeface="Times New Roman" pitchFamily="18" charset="0"/>
                        </a:rPr>
                        <a:t>yapılabilecek bitkiler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b="1" dirty="0">
                          <a:effectLst/>
                          <a:latin typeface="Times New Roman" pitchFamily="18" charset="0"/>
                          <a:ea typeface="Calibri"/>
                          <a:cs typeface="Times New Roman" pitchFamily="18" charset="0"/>
                        </a:rPr>
                        <a:t>Net gelir (TL/ha)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b="1" dirty="0">
                          <a:effectLst/>
                          <a:latin typeface="Times New Roman" pitchFamily="18" charset="0"/>
                          <a:ea typeface="Calibri"/>
                          <a:cs typeface="Times New Roman" pitchFamily="18" charset="0"/>
                        </a:rPr>
                        <a:t>Sulama suyu ihtiyacı (L/s/ha)</a:t>
                      </a:r>
                    </a:p>
                    <a:p>
                      <a:pPr algn="ctr">
                        <a:lnSpc>
                          <a:spcPct val="115000"/>
                        </a:lnSpc>
                        <a:spcAft>
                          <a:spcPts val="0"/>
                        </a:spcAft>
                      </a:pPr>
                      <a:r>
                        <a:rPr lang="tr-TR" sz="2000" b="1" dirty="0">
                          <a:effectLst/>
                          <a:latin typeface="Times New Roman" pitchFamily="18" charset="0"/>
                          <a:ea typeface="Calibri"/>
                          <a:cs typeface="Times New Roman"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9041">
                <a:tc>
                  <a:txBody>
                    <a:bodyPr/>
                    <a:lstStyle/>
                    <a:p>
                      <a:pPr algn="just">
                        <a:lnSpc>
                          <a:spcPct val="115000"/>
                        </a:lnSpc>
                        <a:spcAft>
                          <a:spcPts val="0"/>
                        </a:spcAft>
                      </a:pPr>
                      <a:r>
                        <a:rPr lang="tr-TR" sz="2000" b="1" dirty="0">
                          <a:effectLst/>
                          <a:latin typeface="Times New Roman" pitchFamily="18" charset="0"/>
                          <a:ea typeface="Calibri"/>
                          <a:cs typeface="Times New Roman" pitchFamily="18" charset="0"/>
                        </a:rPr>
                        <a:t>Buğday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smtClean="0">
                          <a:effectLst/>
                          <a:latin typeface="Times New Roman" pitchFamily="18" charset="0"/>
                          <a:ea typeface="Calibri"/>
                          <a:cs typeface="Times New Roman" pitchFamily="18" charset="0"/>
                        </a:rPr>
                        <a:t>20 000</a:t>
                      </a:r>
                      <a:endParaRPr lang="tr-TR" sz="20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a:effectLst/>
                          <a:latin typeface="Times New Roman" pitchFamily="18" charset="0"/>
                          <a:ea typeface="Calibri"/>
                          <a:cs typeface="Times New Roman" pitchFamily="18" charset="0"/>
                        </a:rPr>
                        <a:t>0.4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9041">
                <a:tc>
                  <a:txBody>
                    <a:bodyPr/>
                    <a:lstStyle/>
                    <a:p>
                      <a:pPr algn="just">
                        <a:lnSpc>
                          <a:spcPct val="115000"/>
                        </a:lnSpc>
                        <a:spcAft>
                          <a:spcPts val="0"/>
                        </a:spcAft>
                      </a:pPr>
                      <a:r>
                        <a:rPr lang="tr-TR" sz="2000" b="1" dirty="0" err="1">
                          <a:effectLst/>
                          <a:latin typeface="Times New Roman" pitchFamily="18" charset="0"/>
                          <a:ea typeface="Calibri"/>
                          <a:cs typeface="Times New Roman" pitchFamily="18" charset="0"/>
                        </a:rPr>
                        <a:t>Ş.Pancarı</a:t>
                      </a:r>
                      <a:endParaRPr lang="tr-TR" sz="2000" b="1"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smtClean="0">
                          <a:effectLst/>
                          <a:latin typeface="Times New Roman" pitchFamily="18" charset="0"/>
                          <a:ea typeface="Calibri"/>
                          <a:cs typeface="Times New Roman" pitchFamily="18" charset="0"/>
                        </a:rPr>
                        <a:t>40 000</a:t>
                      </a:r>
                      <a:endParaRPr lang="tr-TR" sz="20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a:effectLst/>
                          <a:latin typeface="Times New Roman" pitchFamily="18" charset="0"/>
                          <a:ea typeface="Calibri"/>
                          <a:cs typeface="Times New Roman" pitchFamily="18" charset="0"/>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69041">
                <a:tc>
                  <a:txBody>
                    <a:bodyPr/>
                    <a:lstStyle/>
                    <a:p>
                      <a:pPr algn="just">
                        <a:lnSpc>
                          <a:spcPct val="115000"/>
                        </a:lnSpc>
                        <a:spcAft>
                          <a:spcPts val="0"/>
                        </a:spcAft>
                      </a:pPr>
                      <a:r>
                        <a:rPr lang="tr-TR" sz="2000" b="1" dirty="0">
                          <a:effectLst/>
                          <a:latin typeface="Times New Roman" pitchFamily="18" charset="0"/>
                          <a:ea typeface="Calibri"/>
                          <a:cs typeface="Times New Roman" pitchFamily="18" charset="0"/>
                        </a:rPr>
                        <a:t>Patates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smtClean="0">
                          <a:effectLst/>
                          <a:latin typeface="Times New Roman" pitchFamily="18" charset="0"/>
                          <a:ea typeface="Calibri"/>
                          <a:cs typeface="Times New Roman" pitchFamily="18" charset="0"/>
                        </a:rPr>
                        <a:t>35 000</a:t>
                      </a:r>
                      <a:endParaRPr lang="tr-TR" sz="20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a:effectLst/>
                          <a:latin typeface="Times New Roman" pitchFamily="18" charset="0"/>
                          <a:ea typeface="Calibri"/>
                          <a:cs typeface="Times New Roman" pitchFamily="18" charset="0"/>
                        </a:rPr>
                        <a:t>0.8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69041">
                <a:tc>
                  <a:txBody>
                    <a:bodyPr/>
                    <a:lstStyle/>
                    <a:p>
                      <a:pPr algn="just">
                        <a:lnSpc>
                          <a:spcPct val="115000"/>
                        </a:lnSpc>
                        <a:spcAft>
                          <a:spcPts val="0"/>
                        </a:spcAft>
                      </a:pPr>
                      <a:r>
                        <a:rPr lang="tr-TR" sz="2000" b="1" dirty="0">
                          <a:effectLst/>
                          <a:latin typeface="Times New Roman" pitchFamily="18" charset="0"/>
                          <a:ea typeface="Calibri"/>
                          <a:cs typeface="Times New Roman" pitchFamily="18" charset="0"/>
                        </a:rPr>
                        <a:t>Yonca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smtClean="0">
                          <a:effectLst/>
                          <a:latin typeface="Times New Roman" pitchFamily="18" charset="0"/>
                          <a:ea typeface="Calibri"/>
                          <a:cs typeface="Times New Roman" pitchFamily="18" charset="0"/>
                        </a:rPr>
                        <a:t>32 000</a:t>
                      </a:r>
                      <a:endParaRPr lang="tr-TR" sz="20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a:effectLst/>
                          <a:latin typeface="Times New Roman" pitchFamily="18" charset="0"/>
                          <a:ea typeface="Calibri"/>
                          <a:cs typeface="Times New Roman" pitchFamily="18" charset="0"/>
                        </a:rPr>
                        <a:t>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69041">
                <a:tc>
                  <a:txBody>
                    <a:bodyPr/>
                    <a:lstStyle/>
                    <a:p>
                      <a:pPr algn="just">
                        <a:lnSpc>
                          <a:spcPct val="115000"/>
                        </a:lnSpc>
                        <a:spcAft>
                          <a:spcPts val="0"/>
                        </a:spcAft>
                      </a:pPr>
                      <a:r>
                        <a:rPr lang="tr-TR" sz="2000" b="1" dirty="0">
                          <a:effectLst/>
                          <a:latin typeface="Times New Roman" pitchFamily="18" charset="0"/>
                          <a:ea typeface="Calibri"/>
                          <a:cs typeface="Times New Roman" pitchFamily="18" charset="0"/>
                        </a:rPr>
                        <a:t>Sebze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smtClean="0">
                          <a:effectLst/>
                          <a:latin typeface="Times New Roman" pitchFamily="18" charset="0"/>
                          <a:ea typeface="Calibri"/>
                          <a:cs typeface="Times New Roman" pitchFamily="18" charset="0"/>
                        </a:rPr>
                        <a:t>50 000</a:t>
                      </a:r>
                      <a:endParaRPr lang="tr-TR" sz="20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a:effectLst/>
                          <a:latin typeface="Times New Roman" pitchFamily="18" charset="0"/>
                          <a:ea typeface="Calibri"/>
                          <a:cs typeface="Times New Roman" pitchFamily="18" charset="0"/>
                        </a:rPr>
                        <a:t>0.9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69041">
                <a:tc>
                  <a:txBody>
                    <a:bodyPr/>
                    <a:lstStyle/>
                    <a:p>
                      <a:pPr algn="just">
                        <a:lnSpc>
                          <a:spcPct val="115000"/>
                        </a:lnSpc>
                        <a:spcAft>
                          <a:spcPts val="0"/>
                        </a:spcAft>
                      </a:pPr>
                      <a:r>
                        <a:rPr lang="tr-TR" sz="2000" b="1" dirty="0">
                          <a:effectLst/>
                          <a:latin typeface="Times New Roman" pitchFamily="18" charset="0"/>
                          <a:ea typeface="Calibri"/>
                          <a:cs typeface="Times New Roman" pitchFamily="18" charset="0"/>
                        </a:rPr>
                        <a:t>Fasulye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smtClean="0">
                          <a:effectLst/>
                          <a:latin typeface="Times New Roman" pitchFamily="18" charset="0"/>
                          <a:ea typeface="Calibri"/>
                          <a:cs typeface="Times New Roman" pitchFamily="18" charset="0"/>
                        </a:rPr>
                        <a:t>38 000</a:t>
                      </a:r>
                      <a:endParaRPr lang="tr-TR" sz="2000" dirty="0">
                        <a:effectLst/>
                        <a:latin typeface="Times New Roman" pitchFamily="18" charset="0"/>
                        <a:ea typeface="Calibri"/>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2000" dirty="0">
                          <a:effectLst/>
                          <a:latin typeface="Times New Roman" pitchFamily="18" charset="0"/>
                          <a:ea typeface="Calibri"/>
                          <a:cs typeface="Times New Roman" pitchFamily="18" charset="0"/>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889354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Line 2"/>
          <p:cNvSpPr>
            <a:spLocks noChangeShapeType="1"/>
          </p:cNvSpPr>
          <p:nvPr/>
        </p:nvSpPr>
        <p:spPr bwMode="auto">
          <a:xfrm>
            <a:off x="2063751" y="1236663"/>
            <a:ext cx="8640763" cy="0"/>
          </a:xfrm>
          <a:prstGeom prst="line">
            <a:avLst/>
          </a:prstGeom>
          <a:noFill/>
          <a:ln w="9525">
            <a:solidFill>
              <a:srgbClr val="0000EC"/>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latin typeface="Calibri"/>
            </a:endParaRPr>
          </a:p>
        </p:txBody>
      </p:sp>
      <p:sp>
        <p:nvSpPr>
          <p:cNvPr id="52226" name="Line 3"/>
          <p:cNvSpPr>
            <a:spLocks noChangeShapeType="1"/>
          </p:cNvSpPr>
          <p:nvPr/>
        </p:nvSpPr>
        <p:spPr bwMode="auto">
          <a:xfrm>
            <a:off x="3962401" y="1125538"/>
            <a:ext cx="6704013" cy="0"/>
          </a:xfrm>
          <a:prstGeom prst="line">
            <a:avLst/>
          </a:prstGeom>
          <a:noFill/>
          <a:ln w="12700" cap="sq">
            <a:solidFill>
              <a:srgbClr val="0000EC"/>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tr-TR">
              <a:solidFill>
                <a:prstClr val="black"/>
              </a:solidFill>
              <a:latin typeface="Calibri"/>
            </a:endParaRPr>
          </a:p>
        </p:txBody>
      </p:sp>
      <p:sp>
        <p:nvSpPr>
          <p:cNvPr id="52227" name="Text Box 4"/>
          <p:cNvSpPr txBox="1">
            <a:spLocks noChangeArrowheads="1"/>
          </p:cNvSpPr>
          <p:nvPr/>
        </p:nvSpPr>
        <p:spPr bwMode="auto">
          <a:xfrm>
            <a:off x="1919536" y="146720"/>
            <a:ext cx="86042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fontAlgn="base">
              <a:spcBef>
                <a:spcPct val="0"/>
              </a:spcBef>
              <a:spcAft>
                <a:spcPct val="0"/>
              </a:spcAft>
              <a:defRPr>
                <a:solidFill>
                  <a:schemeClr val="tx1"/>
                </a:solidFill>
                <a:latin typeface="Times New Roman" pitchFamily="18" charset="0"/>
              </a:defRPr>
            </a:lvl6pPr>
            <a:lvl7pPr marL="2971800" indent="-228600" fontAlgn="base">
              <a:spcBef>
                <a:spcPct val="0"/>
              </a:spcBef>
              <a:spcAft>
                <a:spcPct val="0"/>
              </a:spcAft>
              <a:defRPr>
                <a:solidFill>
                  <a:schemeClr val="tx1"/>
                </a:solidFill>
                <a:latin typeface="Times New Roman" pitchFamily="18" charset="0"/>
              </a:defRPr>
            </a:lvl7pPr>
            <a:lvl8pPr marL="3429000" indent="-228600" fontAlgn="base">
              <a:spcBef>
                <a:spcPct val="0"/>
              </a:spcBef>
              <a:spcAft>
                <a:spcPct val="0"/>
              </a:spcAft>
              <a:defRPr>
                <a:solidFill>
                  <a:schemeClr val="tx1"/>
                </a:solidFill>
                <a:latin typeface="Times New Roman" pitchFamily="18" charset="0"/>
              </a:defRPr>
            </a:lvl8pPr>
            <a:lvl9pPr marL="3886200" indent="-228600" fontAlgn="base">
              <a:spcBef>
                <a:spcPct val="0"/>
              </a:spcBef>
              <a:spcAft>
                <a:spcPct val="0"/>
              </a:spcAft>
              <a:defRPr>
                <a:solidFill>
                  <a:schemeClr val="tx1"/>
                </a:solidFill>
                <a:latin typeface="Times New Roman" pitchFamily="18" charset="0"/>
              </a:defRPr>
            </a:lvl9pPr>
          </a:lstStyle>
          <a:p>
            <a:pPr algn="ctr">
              <a:spcBef>
                <a:spcPct val="50000"/>
              </a:spcBef>
            </a:pPr>
            <a:r>
              <a:rPr lang="tr-TR" sz="4400" b="1" dirty="0">
                <a:solidFill>
                  <a:prstClr val="black"/>
                </a:solidFill>
                <a:latin typeface="Book Antiqua" pitchFamily="18" charset="0"/>
              </a:rPr>
              <a:t>Örnek: Doğrusal </a:t>
            </a:r>
            <a:r>
              <a:rPr lang="tr-TR" sz="4400" b="1" dirty="0">
                <a:solidFill>
                  <a:prstClr val="black"/>
                </a:solidFill>
                <a:latin typeface="Book Antiqua" pitchFamily="18" charset="0"/>
              </a:rPr>
              <a:t>programlama</a:t>
            </a:r>
          </a:p>
        </p:txBody>
      </p:sp>
      <p:pic>
        <p:nvPicPr>
          <p:cNvPr id="52228"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0570" y="1081037"/>
            <a:ext cx="9144000" cy="540543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73602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Line 2"/>
          <p:cNvSpPr>
            <a:spLocks noChangeShapeType="1"/>
          </p:cNvSpPr>
          <p:nvPr/>
        </p:nvSpPr>
        <p:spPr bwMode="auto">
          <a:xfrm>
            <a:off x="2063751" y="1236663"/>
            <a:ext cx="8640763" cy="0"/>
          </a:xfrm>
          <a:prstGeom prst="line">
            <a:avLst/>
          </a:prstGeom>
          <a:noFill/>
          <a:ln w="9525">
            <a:solidFill>
              <a:srgbClr val="0000EC"/>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latin typeface="Calibri"/>
            </a:endParaRPr>
          </a:p>
        </p:txBody>
      </p:sp>
      <p:sp>
        <p:nvSpPr>
          <p:cNvPr id="54275" name="Text Box 4"/>
          <p:cNvSpPr txBox="1">
            <a:spLocks noChangeArrowheads="1"/>
          </p:cNvSpPr>
          <p:nvPr/>
        </p:nvSpPr>
        <p:spPr bwMode="auto">
          <a:xfrm>
            <a:off x="1919536" y="146720"/>
            <a:ext cx="86042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fontAlgn="base">
              <a:spcBef>
                <a:spcPct val="0"/>
              </a:spcBef>
              <a:spcAft>
                <a:spcPct val="0"/>
              </a:spcAft>
              <a:defRPr>
                <a:solidFill>
                  <a:schemeClr val="tx1"/>
                </a:solidFill>
                <a:latin typeface="Times New Roman" pitchFamily="18" charset="0"/>
              </a:defRPr>
            </a:lvl6pPr>
            <a:lvl7pPr marL="2971800" indent="-228600" fontAlgn="base">
              <a:spcBef>
                <a:spcPct val="0"/>
              </a:spcBef>
              <a:spcAft>
                <a:spcPct val="0"/>
              </a:spcAft>
              <a:defRPr>
                <a:solidFill>
                  <a:schemeClr val="tx1"/>
                </a:solidFill>
                <a:latin typeface="Times New Roman" pitchFamily="18" charset="0"/>
              </a:defRPr>
            </a:lvl7pPr>
            <a:lvl8pPr marL="3429000" indent="-228600" fontAlgn="base">
              <a:spcBef>
                <a:spcPct val="0"/>
              </a:spcBef>
              <a:spcAft>
                <a:spcPct val="0"/>
              </a:spcAft>
              <a:defRPr>
                <a:solidFill>
                  <a:schemeClr val="tx1"/>
                </a:solidFill>
                <a:latin typeface="Times New Roman" pitchFamily="18" charset="0"/>
              </a:defRPr>
            </a:lvl8pPr>
            <a:lvl9pPr marL="3886200" indent="-228600" fontAlgn="base">
              <a:spcBef>
                <a:spcPct val="0"/>
              </a:spcBef>
              <a:spcAft>
                <a:spcPct val="0"/>
              </a:spcAft>
              <a:defRPr>
                <a:solidFill>
                  <a:schemeClr val="tx1"/>
                </a:solidFill>
                <a:latin typeface="Times New Roman" pitchFamily="18" charset="0"/>
              </a:defRPr>
            </a:lvl9pPr>
          </a:lstStyle>
          <a:p>
            <a:pPr algn="ctr">
              <a:spcBef>
                <a:spcPct val="50000"/>
              </a:spcBef>
            </a:pPr>
            <a:r>
              <a:rPr lang="tr-TR" sz="4400" b="1" dirty="0">
                <a:solidFill>
                  <a:prstClr val="black"/>
                </a:solidFill>
                <a:latin typeface="Book Antiqua" pitchFamily="18" charset="0"/>
              </a:rPr>
              <a:t>Doğrusal </a:t>
            </a:r>
            <a:r>
              <a:rPr lang="tr-TR" sz="4400" b="1" dirty="0">
                <a:solidFill>
                  <a:prstClr val="black"/>
                </a:solidFill>
                <a:latin typeface="Book Antiqua" pitchFamily="18" charset="0"/>
              </a:rPr>
              <a:t>programlama</a:t>
            </a:r>
          </a:p>
        </p:txBody>
      </p:sp>
      <p:pic>
        <p:nvPicPr>
          <p:cNvPr id="54276"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1262064"/>
            <a:ext cx="9144000" cy="5595937"/>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17119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Line 2"/>
          <p:cNvSpPr>
            <a:spLocks noChangeShapeType="1"/>
          </p:cNvSpPr>
          <p:nvPr/>
        </p:nvSpPr>
        <p:spPr bwMode="auto">
          <a:xfrm>
            <a:off x="2063751" y="1236663"/>
            <a:ext cx="8640763" cy="0"/>
          </a:xfrm>
          <a:prstGeom prst="line">
            <a:avLst/>
          </a:prstGeom>
          <a:noFill/>
          <a:ln w="9525">
            <a:solidFill>
              <a:srgbClr val="0000EC"/>
            </a:solidFill>
            <a:round/>
            <a:headEnd/>
            <a:tailEnd/>
          </a:ln>
          <a:extLst>
            <a:ext uri="{909E8E84-426E-40DD-AFC4-6F175D3DCCD1}">
              <a14:hiddenFill xmlns:a14="http://schemas.microsoft.com/office/drawing/2010/main">
                <a:noFill/>
              </a14:hiddenFill>
            </a:ext>
          </a:extLst>
        </p:spPr>
        <p:txBody>
          <a:bodyPr/>
          <a:lstStyle/>
          <a:p>
            <a:endParaRPr lang="tr-TR">
              <a:solidFill>
                <a:prstClr val="black"/>
              </a:solidFill>
              <a:latin typeface="Calibri"/>
            </a:endParaRPr>
          </a:p>
        </p:txBody>
      </p:sp>
      <p:sp>
        <p:nvSpPr>
          <p:cNvPr id="56322" name="Line 3"/>
          <p:cNvSpPr>
            <a:spLocks noChangeShapeType="1"/>
          </p:cNvSpPr>
          <p:nvPr/>
        </p:nvSpPr>
        <p:spPr bwMode="auto">
          <a:xfrm>
            <a:off x="3962401" y="1125538"/>
            <a:ext cx="6704013" cy="0"/>
          </a:xfrm>
          <a:prstGeom prst="line">
            <a:avLst/>
          </a:prstGeom>
          <a:noFill/>
          <a:ln w="12700" cap="sq">
            <a:solidFill>
              <a:srgbClr val="0000EC"/>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tr-TR">
              <a:solidFill>
                <a:prstClr val="black"/>
              </a:solidFill>
              <a:latin typeface="Calibri"/>
            </a:endParaRPr>
          </a:p>
        </p:txBody>
      </p:sp>
      <p:sp>
        <p:nvSpPr>
          <p:cNvPr id="56323" name="Text Box 4"/>
          <p:cNvSpPr txBox="1">
            <a:spLocks noChangeArrowheads="1"/>
          </p:cNvSpPr>
          <p:nvPr/>
        </p:nvSpPr>
        <p:spPr bwMode="auto">
          <a:xfrm>
            <a:off x="2063750" y="0"/>
            <a:ext cx="86042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fontAlgn="base">
              <a:spcBef>
                <a:spcPct val="0"/>
              </a:spcBef>
              <a:spcAft>
                <a:spcPct val="0"/>
              </a:spcAft>
              <a:defRPr>
                <a:solidFill>
                  <a:schemeClr val="tx1"/>
                </a:solidFill>
                <a:latin typeface="Times New Roman" pitchFamily="18" charset="0"/>
              </a:defRPr>
            </a:lvl6pPr>
            <a:lvl7pPr marL="2971800" indent="-228600" fontAlgn="base">
              <a:spcBef>
                <a:spcPct val="0"/>
              </a:spcBef>
              <a:spcAft>
                <a:spcPct val="0"/>
              </a:spcAft>
              <a:defRPr>
                <a:solidFill>
                  <a:schemeClr val="tx1"/>
                </a:solidFill>
                <a:latin typeface="Times New Roman" pitchFamily="18" charset="0"/>
              </a:defRPr>
            </a:lvl7pPr>
            <a:lvl8pPr marL="3429000" indent="-228600" fontAlgn="base">
              <a:spcBef>
                <a:spcPct val="0"/>
              </a:spcBef>
              <a:spcAft>
                <a:spcPct val="0"/>
              </a:spcAft>
              <a:defRPr>
                <a:solidFill>
                  <a:schemeClr val="tx1"/>
                </a:solidFill>
                <a:latin typeface="Times New Roman" pitchFamily="18" charset="0"/>
              </a:defRPr>
            </a:lvl8pPr>
            <a:lvl9pPr marL="3886200" indent="-228600" fontAlgn="base">
              <a:spcBef>
                <a:spcPct val="0"/>
              </a:spcBef>
              <a:spcAft>
                <a:spcPct val="0"/>
              </a:spcAft>
              <a:defRPr>
                <a:solidFill>
                  <a:schemeClr val="tx1"/>
                </a:solidFill>
                <a:latin typeface="Times New Roman" pitchFamily="18" charset="0"/>
              </a:defRPr>
            </a:lvl9pPr>
          </a:lstStyle>
          <a:p>
            <a:pPr algn="ctr">
              <a:spcBef>
                <a:spcPct val="50000"/>
              </a:spcBef>
            </a:pPr>
            <a:r>
              <a:rPr lang="tr-TR" sz="4400" b="1" dirty="0">
                <a:solidFill>
                  <a:prstClr val="black"/>
                </a:solidFill>
                <a:latin typeface="Book Antiqua" pitchFamily="18" charset="0"/>
              </a:rPr>
              <a:t>D</a:t>
            </a:r>
            <a:r>
              <a:rPr lang="tr-TR" sz="4400" b="1" dirty="0">
                <a:solidFill>
                  <a:prstClr val="black"/>
                </a:solidFill>
                <a:latin typeface="Book Antiqua" pitchFamily="18" charset="0"/>
              </a:rPr>
              <a:t>oğrusal </a:t>
            </a:r>
            <a:r>
              <a:rPr lang="tr-TR" sz="4400" b="1" dirty="0">
                <a:solidFill>
                  <a:prstClr val="black"/>
                </a:solidFill>
                <a:latin typeface="Book Antiqua" pitchFamily="18" charset="0"/>
              </a:rPr>
              <a:t>programlama</a:t>
            </a:r>
          </a:p>
        </p:txBody>
      </p:sp>
      <p:pic>
        <p:nvPicPr>
          <p:cNvPr id="56324"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1143000"/>
            <a:ext cx="9144000" cy="52832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7244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Text Box 4"/>
          <p:cNvSpPr txBox="1">
            <a:spLocks noChangeArrowheads="1"/>
          </p:cNvSpPr>
          <p:nvPr/>
        </p:nvSpPr>
        <p:spPr bwMode="auto">
          <a:xfrm>
            <a:off x="1919536" y="146720"/>
            <a:ext cx="86042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fontAlgn="base">
              <a:spcBef>
                <a:spcPct val="0"/>
              </a:spcBef>
              <a:spcAft>
                <a:spcPct val="0"/>
              </a:spcAft>
              <a:defRPr>
                <a:solidFill>
                  <a:schemeClr val="tx1"/>
                </a:solidFill>
                <a:latin typeface="Times New Roman" pitchFamily="18" charset="0"/>
              </a:defRPr>
            </a:lvl6pPr>
            <a:lvl7pPr marL="2971800" indent="-228600" fontAlgn="base">
              <a:spcBef>
                <a:spcPct val="0"/>
              </a:spcBef>
              <a:spcAft>
                <a:spcPct val="0"/>
              </a:spcAft>
              <a:defRPr>
                <a:solidFill>
                  <a:schemeClr val="tx1"/>
                </a:solidFill>
                <a:latin typeface="Times New Roman" pitchFamily="18" charset="0"/>
              </a:defRPr>
            </a:lvl7pPr>
            <a:lvl8pPr marL="3429000" indent="-228600" fontAlgn="base">
              <a:spcBef>
                <a:spcPct val="0"/>
              </a:spcBef>
              <a:spcAft>
                <a:spcPct val="0"/>
              </a:spcAft>
              <a:defRPr>
                <a:solidFill>
                  <a:schemeClr val="tx1"/>
                </a:solidFill>
                <a:latin typeface="Times New Roman" pitchFamily="18" charset="0"/>
              </a:defRPr>
            </a:lvl8pPr>
            <a:lvl9pPr marL="3886200" indent="-228600" fontAlgn="base">
              <a:spcBef>
                <a:spcPct val="0"/>
              </a:spcBef>
              <a:spcAft>
                <a:spcPct val="0"/>
              </a:spcAft>
              <a:defRPr>
                <a:solidFill>
                  <a:schemeClr val="tx1"/>
                </a:solidFill>
                <a:latin typeface="Times New Roman" pitchFamily="18" charset="0"/>
              </a:defRPr>
            </a:lvl9pPr>
          </a:lstStyle>
          <a:p>
            <a:pPr algn="ctr">
              <a:spcBef>
                <a:spcPct val="50000"/>
              </a:spcBef>
            </a:pPr>
            <a:r>
              <a:rPr lang="tr-TR" sz="4400" b="1" dirty="0">
                <a:solidFill>
                  <a:prstClr val="black"/>
                </a:solidFill>
                <a:latin typeface="Book Antiqua" pitchFamily="18" charset="0"/>
              </a:rPr>
              <a:t>Doğrusal </a:t>
            </a:r>
            <a:r>
              <a:rPr lang="tr-TR" sz="4400" b="1" dirty="0">
                <a:solidFill>
                  <a:prstClr val="black"/>
                </a:solidFill>
                <a:latin typeface="Book Antiqua" pitchFamily="18" charset="0"/>
              </a:rPr>
              <a:t>programlama</a:t>
            </a:r>
          </a:p>
        </p:txBody>
      </p:sp>
      <p:pic>
        <p:nvPicPr>
          <p:cNvPr id="58372"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1981200"/>
            <a:ext cx="9144000" cy="40386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44759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Text Box 4"/>
          <p:cNvSpPr txBox="1">
            <a:spLocks noChangeArrowheads="1"/>
          </p:cNvSpPr>
          <p:nvPr/>
        </p:nvSpPr>
        <p:spPr bwMode="auto">
          <a:xfrm>
            <a:off x="1793875" y="408856"/>
            <a:ext cx="86042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fontAlgn="base">
              <a:spcBef>
                <a:spcPct val="0"/>
              </a:spcBef>
              <a:spcAft>
                <a:spcPct val="0"/>
              </a:spcAft>
              <a:defRPr>
                <a:solidFill>
                  <a:schemeClr val="tx1"/>
                </a:solidFill>
                <a:latin typeface="Times New Roman" pitchFamily="18" charset="0"/>
              </a:defRPr>
            </a:lvl6pPr>
            <a:lvl7pPr marL="2971800" indent="-228600" fontAlgn="base">
              <a:spcBef>
                <a:spcPct val="0"/>
              </a:spcBef>
              <a:spcAft>
                <a:spcPct val="0"/>
              </a:spcAft>
              <a:defRPr>
                <a:solidFill>
                  <a:schemeClr val="tx1"/>
                </a:solidFill>
                <a:latin typeface="Times New Roman" pitchFamily="18" charset="0"/>
              </a:defRPr>
            </a:lvl7pPr>
            <a:lvl8pPr marL="3429000" indent="-228600" fontAlgn="base">
              <a:spcBef>
                <a:spcPct val="0"/>
              </a:spcBef>
              <a:spcAft>
                <a:spcPct val="0"/>
              </a:spcAft>
              <a:defRPr>
                <a:solidFill>
                  <a:schemeClr val="tx1"/>
                </a:solidFill>
                <a:latin typeface="Times New Roman" pitchFamily="18" charset="0"/>
              </a:defRPr>
            </a:lvl8pPr>
            <a:lvl9pPr marL="3886200" indent="-228600" fontAlgn="base">
              <a:spcBef>
                <a:spcPct val="0"/>
              </a:spcBef>
              <a:spcAft>
                <a:spcPct val="0"/>
              </a:spcAft>
              <a:defRPr>
                <a:solidFill>
                  <a:schemeClr val="tx1"/>
                </a:solidFill>
                <a:latin typeface="Times New Roman" pitchFamily="18" charset="0"/>
              </a:defRPr>
            </a:lvl9pPr>
          </a:lstStyle>
          <a:p>
            <a:pPr algn="ctr">
              <a:spcBef>
                <a:spcPct val="50000"/>
              </a:spcBef>
            </a:pPr>
            <a:r>
              <a:rPr lang="tr-TR" sz="4400" b="1" dirty="0">
                <a:solidFill>
                  <a:prstClr val="black"/>
                </a:solidFill>
                <a:latin typeface="Book Antiqua" pitchFamily="18" charset="0"/>
              </a:rPr>
              <a:t>	Doğrusal </a:t>
            </a:r>
            <a:r>
              <a:rPr lang="tr-TR" sz="4400" b="1" dirty="0">
                <a:solidFill>
                  <a:prstClr val="black"/>
                </a:solidFill>
                <a:latin typeface="Book Antiqua" pitchFamily="18" charset="0"/>
              </a:rPr>
              <a:t>programlama</a:t>
            </a:r>
          </a:p>
        </p:txBody>
      </p:sp>
      <p:pic>
        <p:nvPicPr>
          <p:cNvPr id="60420"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1433513"/>
            <a:ext cx="9144000" cy="5424487"/>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5460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260649"/>
            <a:ext cx="8229600" cy="5865515"/>
          </a:xfrm>
        </p:spPr>
        <p:txBody>
          <a:bodyPr>
            <a:normAutofit lnSpcReduction="10000"/>
          </a:bodyPr>
          <a:lstStyle/>
          <a:p>
            <a:pPr marL="0" indent="0" algn="just">
              <a:buNone/>
            </a:pPr>
            <a:r>
              <a:rPr lang="tr-TR" sz="2400" b="1" u="sng" dirty="0">
                <a:latin typeface="Arial" pitchFamily="34" charset="0"/>
                <a:cs typeface="Arial" pitchFamily="34" charset="0"/>
              </a:rPr>
              <a:t>Doğrusal Programlama</a:t>
            </a:r>
            <a:r>
              <a:rPr lang="tr-TR" sz="2400" b="1" dirty="0">
                <a:latin typeface="Arial" pitchFamily="34" charset="0"/>
                <a:cs typeface="Arial" pitchFamily="34" charset="0"/>
              </a:rPr>
              <a:t>: </a:t>
            </a:r>
            <a:r>
              <a:rPr lang="tr-TR" sz="2400" dirty="0">
                <a:latin typeface="Arial" pitchFamily="34" charset="0"/>
                <a:cs typeface="Arial" pitchFamily="34" charset="0"/>
              </a:rPr>
              <a:t>Belirli bir amacın gerçekleşmesini etkileyen bazı kısıtlayıcı koşulların ve bu kısıtlayıcı koşulların doğrusal eşitlik ya da eşitsizlik biçiminde verilmesi durumunda amaca en uygun çözümün bulunmasını sağlayan bir matematiksel yönetimdir. </a:t>
            </a:r>
          </a:p>
          <a:p>
            <a:pPr marL="0" indent="0" algn="just">
              <a:buNone/>
            </a:pPr>
            <a:endParaRPr lang="tr-TR" sz="2400" dirty="0">
              <a:latin typeface="Arial" pitchFamily="34" charset="0"/>
              <a:cs typeface="Arial" pitchFamily="34" charset="0"/>
            </a:endParaRPr>
          </a:p>
          <a:p>
            <a:pPr marL="0" indent="0" algn="just">
              <a:buNone/>
            </a:pPr>
            <a:r>
              <a:rPr lang="tr-TR" sz="2400" dirty="0">
                <a:latin typeface="Arial" pitchFamily="34" charset="0"/>
                <a:cs typeface="Arial" pitchFamily="34" charset="0"/>
              </a:rPr>
              <a:t>Amaç fonksiyonunu en büyük veya en küçük yapacak en iyi çözüme adım adım yaklaşan bir algoritma (hesaplama yöntemi) ‘</a:t>
            </a:r>
            <a:r>
              <a:rPr lang="tr-TR" sz="2400" dirty="0" err="1">
                <a:latin typeface="Arial" pitchFamily="34" charset="0"/>
                <a:cs typeface="Arial" pitchFamily="34" charset="0"/>
              </a:rPr>
              <a:t>dır</a:t>
            </a:r>
            <a:r>
              <a:rPr lang="tr-TR" sz="2400" dirty="0">
                <a:latin typeface="Arial" pitchFamily="34" charset="0"/>
                <a:cs typeface="Arial" pitchFamily="34" charset="0"/>
              </a:rPr>
              <a:t>.</a:t>
            </a:r>
          </a:p>
          <a:p>
            <a:pPr marL="0" indent="0" algn="just">
              <a:buNone/>
            </a:pPr>
            <a:r>
              <a:rPr lang="tr-TR" sz="2400" b="1" u="sng" dirty="0">
                <a:latin typeface="Arial" pitchFamily="34" charset="0"/>
                <a:cs typeface="Arial" pitchFamily="34" charset="0"/>
              </a:rPr>
              <a:t>Uygulandığı Alanlar</a:t>
            </a:r>
          </a:p>
          <a:p>
            <a:pPr marL="0" indent="0" algn="just" defTabSz="447675">
              <a:buNone/>
            </a:pPr>
            <a:r>
              <a:rPr lang="tr-TR" sz="2400" dirty="0">
                <a:latin typeface="Arial" pitchFamily="34" charset="0"/>
                <a:cs typeface="Arial" pitchFamily="34" charset="0"/>
              </a:rPr>
              <a:t>•	Yatırım ve üretim planlamasında</a:t>
            </a:r>
          </a:p>
          <a:p>
            <a:pPr marL="0" indent="0" algn="just" defTabSz="447675">
              <a:buNone/>
            </a:pPr>
            <a:r>
              <a:rPr lang="tr-TR" sz="2400" dirty="0">
                <a:latin typeface="Arial" pitchFamily="34" charset="0"/>
                <a:cs typeface="Arial" pitchFamily="34" charset="0"/>
              </a:rPr>
              <a:t>•	Ulaştırma sorunlarının çözümünde,</a:t>
            </a:r>
          </a:p>
          <a:p>
            <a:pPr marL="0" indent="0" algn="just" defTabSz="447675">
              <a:buNone/>
            </a:pPr>
            <a:r>
              <a:rPr lang="tr-TR" sz="2400" dirty="0">
                <a:latin typeface="Arial" pitchFamily="34" charset="0"/>
                <a:cs typeface="Arial" pitchFamily="34" charset="0"/>
              </a:rPr>
              <a:t>•	İşletmelerin kuruluş yerlerinin saptanması,</a:t>
            </a:r>
          </a:p>
          <a:p>
            <a:pPr marL="0" indent="0" algn="just" defTabSz="447675">
              <a:buNone/>
            </a:pPr>
            <a:r>
              <a:rPr lang="tr-TR" sz="2400" dirty="0">
                <a:latin typeface="Arial" pitchFamily="34" charset="0"/>
                <a:cs typeface="Arial" pitchFamily="34" charset="0"/>
              </a:rPr>
              <a:t>•	Beslenme problemlerinin çözümünde,</a:t>
            </a:r>
          </a:p>
          <a:p>
            <a:pPr marL="0" indent="0" algn="just" defTabSz="447675">
              <a:buNone/>
            </a:pPr>
            <a:r>
              <a:rPr lang="tr-TR" sz="2400" dirty="0">
                <a:latin typeface="Arial" pitchFamily="34" charset="0"/>
                <a:cs typeface="Arial" pitchFamily="34" charset="0"/>
              </a:rPr>
              <a:t>•	İşletmelerde görevlerin planlanmasında</a:t>
            </a:r>
          </a:p>
          <a:p>
            <a:pPr marL="0" indent="0" algn="just" defTabSz="447675">
              <a:buNone/>
            </a:pPr>
            <a:endParaRPr lang="tr-TR" sz="2400" dirty="0">
              <a:latin typeface="Arial" pitchFamily="34" charset="0"/>
              <a:cs typeface="Arial" pitchFamily="34" charset="0"/>
            </a:endParaRPr>
          </a:p>
        </p:txBody>
      </p:sp>
    </p:spTree>
    <p:extLst>
      <p:ext uri="{BB962C8B-B14F-4D97-AF65-F5344CB8AC3E}">
        <p14:creationId xmlns:p14="http://schemas.microsoft.com/office/powerpoint/2010/main" val="2483213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116632"/>
            <a:ext cx="8229600" cy="6480720"/>
          </a:xfrm>
        </p:spPr>
        <p:txBody>
          <a:bodyPr>
            <a:normAutofit fontScale="85000" lnSpcReduction="10000"/>
          </a:bodyPr>
          <a:lstStyle/>
          <a:p>
            <a:pPr marL="0" indent="0" algn="just">
              <a:buNone/>
            </a:pPr>
            <a:r>
              <a:rPr lang="tr-TR" sz="2800" b="1" u="sng" dirty="0">
                <a:latin typeface="Arial" pitchFamily="34" charset="0"/>
                <a:cs typeface="Arial" pitchFamily="34" charset="0"/>
              </a:rPr>
              <a:t>Doğrusal Programlamanın (DP) Esasları:</a:t>
            </a:r>
          </a:p>
          <a:p>
            <a:pPr marL="0" indent="0" algn="just">
              <a:buNone/>
            </a:pPr>
            <a:endParaRPr lang="tr-TR" sz="2800" dirty="0">
              <a:latin typeface="Arial" pitchFamily="34" charset="0"/>
              <a:cs typeface="Arial" pitchFamily="34" charset="0"/>
            </a:endParaRPr>
          </a:p>
          <a:p>
            <a:pPr marL="0" indent="0" algn="just" defTabSz="361950">
              <a:buNone/>
            </a:pPr>
            <a:r>
              <a:rPr lang="tr-TR" sz="2800" dirty="0">
                <a:latin typeface="Arial" pitchFamily="34" charset="0"/>
                <a:cs typeface="Arial" pitchFamily="34" charset="0"/>
              </a:rPr>
              <a:t>•	Modeldeki değişkenlerin rakamlarla ifade edilebilir (kantitatif) olması gerekir (kalitatif değişkenlerle model kurulamaz)</a:t>
            </a:r>
          </a:p>
          <a:p>
            <a:pPr marL="0" indent="0" algn="just" defTabSz="361950">
              <a:buNone/>
            </a:pPr>
            <a:endParaRPr lang="tr-TR" sz="2800" dirty="0">
              <a:latin typeface="Arial" pitchFamily="34" charset="0"/>
              <a:cs typeface="Arial" pitchFamily="34" charset="0"/>
            </a:endParaRPr>
          </a:p>
          <a:p>
            <a:pPr marL="0" indent="0" algn="just" defTabSz="361950">
              <a:buNone/>
            </a:pPr>
            <a:r>
              <a:rPr lang="tr-TR" sz="2800" dirty="0">
                <a:latin typeface="Arial" pitchFamily="34" charset="0"/>
                <a:cs typeface="Arial" pitchFamily="34" charset="0"/>
              </a:rPr>
              <a:t>•	Değişkenler arasında alternatif seçim olanağı olmalıdır (alternatif yoksa DP </a:t>
            </a:r>
            <a:r>
              <a:rPr lang="tr-TR" sz="2800" dirty="0" err="1">
                <a:latin typeface="Arial" pitchFamily="34" charset="0"/>
                <a:cs typeface="Arial" pitchFamily="34" charset="0"/>
              </a:rPr>
              <a:t>sözkonusu</a:t>
            </a:r>
            <a:r>
              <a:rPr lang="tr-TR" sz="2800" dirty="0">
                <a:latin typeface="Arial" pitchFamily="34" charset="0"/>
                <a:cs typeface="Arial" pitchFamily="34" charset="0"/>
              </a:rPr>
              <a:t> olamaz, örneğin bir çiftlikte tek bitki yetiştirilecekse optimizasyona gerek yoktur, çiftlikte birkaç alternatif bitki yetiştirilebilecekse, çiftlik karının maksimum olabilmesi için hangi bitkiden ne kadar üretim yapılması gerektiği, DP ile belirlenebilir)</a:t>
            </a:r>
          </a:p>
          <a:p>
            <a:pPr marL="0" indent="0" algn="just" defTabSz="361950">
              <a:buNone/>
            </a:pPr>
            <a:endParaRPr lang="tr-TR" sz="2800" dirty="0">
              <a:latin typeface="Arial" pitchFamily="34" charset="0"/>
              <a:cs typeface="Arial" pitchFamily="34" charset="0"/>
            </a:endParaRPr>
          </a:p>
          <a:p>
            <a:pPr marL="0" indent="0" algn="just" defTabSz="361950">
              <a:buNone/>
            </a:pPr>
            <a:r>
              <a:rPr lang="tr-TR" sz="2800" dirty="0">
                <a:latin typeface="Arial" pitchFamily="34" charset="0"/>
                <a:cs typeface="Arial" pitchFamily="34" charset="0"/>
              </a:rPr>
              <a:t>•	Değişkenler arasında kurulan ilişkiler doğrusal olmalıdır.</a:t>
            </a:r>
          </a:p>
          <a:p>
            <a:pPr marL="0" indent="0" algn="just" defTabSz="361950">
              <a:buNone/>
            </a:pPr>
            <a:r>
              <a:rPr lang="tr-TR" sz="2800" dirty="0">
                <a:latin typeface="Arial" pitchFamily="34" charset="0"/>
                <a:cs typeface="Arial" pitchFamily="34" charset="0"/>
              </a:rPr>
              <a:t>DP </a:t>
            </a:r>
            <a:r>
              <a:rPr lang="tr-TR" sz="2800" dirty="0" err="1">
                <a:latin typeface="Arial" pitchFamily="34" charset="0"/>
                <a:cs typeface="Arial" pitchFamily="34" charset="0"/>
              </a:rPr>
              <a:t>nın</a:t>
            </a:r>
            <a:r>
              <a:rPr lang="tr-TR" sz="2800" dirty="0">
                <a:latin typeface="Arial" pitchFamily="34" charset="0"/>
                <a:cs typeface="Arial" pitchFamily="34" charset="0"/>
              </a:rPr>
              <a:t> uygulanacağı işletme problemleri kısa devreli olmalıdır (örneğin tarımsal üretimde girdi ve üretim fiyatları ancak kısa dönemlerde sabit kabul edilebilir)</a:t>
            </a:r>
          </a:p>
          <a:p>
            <a:pPr marL="0" indent="0" algn="just">
              <a:buNone/>
            </a:pPr>
            <a:endParaRPr lang="tr-TR" sz="2800" dirty="0">
              <a:latin typeface="Arial" pitchFamily="34" charset="0"/>
              <a:cs typeface="Arial" pitchFamily="34" charset="0"/>
            </a:endParaRPr>
          </a:p>
          <a:p>
            <a:pPr marL="0" indent="0">
              <a:buNone/>
            </a:pPr>
            <a:endParaRPr lang="tr-TR" dirty="0"/>
          </a:p>
        </p:txBody>
      </p:sp>
    </p:spTree>
    <p:extLst>
      <p:ext uri="{BB962C8B-B14F-4D97-AF65-F5344CB8AC3E}">
        <p14:creationId xmlns:p14="http://schemas.microsoft.com/office/powerpoint/2010/main" val="2351855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65176" y="188640"/>
            <a:ext cx="8579296" cy="6264696"/>
          </a:xfrm>
        </p:spPr>
        <p:txBody>
          <a:bodyPr>
            <a:normAutofit/>
          </a:bodyPr>
          <a:lstStyle/>
          <a:p>
            <a:pPr marL="0" indent="0">
              <a:buNone/>
            </a:pPr>
            <a:r>
              <a:rPr lang="tr-TR" sz="2400" dirty="0">
                <a:latin typeface="Arial" pitchFamily="34" charset="0"/>
                <a:cs typeface="Arial" pitchFamily="34" charset="0"/>
              </a:rPr>
              <a:t>Y=</a:t>
            </a:r>
            <a:r>
              <a:rPr lang="tr-TR" sz="2400" dirty="0" err="1">
                <a:latin typeface="Arial" pitchFamily="34" charset="0"/>
                <a:cs typeface="Arial" pitchFamily="34" charset="0"/>
              </a:rPr>
              <a:t>a+bX</a:t>
            </a:r>
            <a:r>
              <a:rPr lang="tr-TR" sz="2400" dirty="0">
                <a:latin typeface="Arial" pitchFamily="34" charset="0"/>
                <a:cs typeface="Arial" pitchFamily="34" charset="0"/>
              </a:rPr>
              <a:t>     Doğrusal ilişki (2 değişken arasında, Y bağımlı değişken, X bağımsız değişken)</a:t>
            </a:r>
          </a:p>
          <a:p>
            <a:pPr marL="0" indent="0">
              <a:buNone/>
            </a:pPr>
            <a:endParaRPr lang="tr-TR" sz="2400" dirty="0">
              <a:latin typeface="Arial" pitchFamily="34" charset="0"/>
              <a:cs typeface="Arial" pitchFamily="34" charset="0"/>
            </a:endParaRPr>
          </a:p>
          <a:p>
            <a:pPr marL="0" indent="0">
              <a:buNone/>
            </a:pPr>
            <a:r>
              <a:rPr lang="tr-TR" sz="2400" dirty="0">
                <a:latin typeface="Arial" pitchFamily="34" charset="0"/>
                <a:cs typeface="Arial" pitchFamily="34" charset="0"/>
              </a:rPr>
              <a:t>Y=b0+b1X1+b2X2+......+</a:t>
            </a:r>
            <a:r>
              <a:rPr lang="tr-TR" sz="2400" dirty="0" err="1">
                <a:latin typeface="Arial" pitchFamily="34" charset="0"/>
                <a:cs typeface="Arial" pitchFamily="34" charset="0"/>
              </a:rPr>
              <a:t>bnXn</a:t>
            </a:r>
            <a:r>
              <a:rPr lang="tr-TR" sz="2400" dirty="0">
                <a:latin typeface="Arial" pitchFamily="34" charset="0"/>
                <a:cs typeface="Arial" pitchFamily="34" charset="0"/>
              </a:rPr>
              <a:t>   Doğrusal ilişki (Birkaç bağımsız değişken ile bağımlı değişken arasında) </a:t>
            </a:r>
          </a:p>
          <a:p>
            <a:pPr marL="0" indent="0">
              <a:buNone/>
            </a:pPr>
            <a:endParaRPr lang="tr-TR" sz="2400" dirty="0">
              <a:latin typeface="Arial" pitchFamily="34" charset="0"/>
              <a:cs typeface="Arial" pitchFamily="34" charset="0"/>
            </a:endParaRPr>
          </a:p>
          <a:p>
            <a:pPr marL="0" indent="0">
              <a:buNone/>
            </a:pPr>
            <a:r>
              <a:rPr lang="tr-TR" sz="2400" dirty="0">
                <a:latin typeface="Arial" pitchFamily="34" charset="0"/>
                <a:cs typeface="Arial" pitchFamily="34" charset="0"/>
              </a:rPr>
              <a:t>Y=5X         	          Doğrusal ilişki </a:t>
            </a:r>
          </a:p>
          <a:p>
            <a:pPr marL="0" indent="0">
              <a:buNone/>
            </a:pPr>
            <a:r>
              <a:rPr lang="tr-TR" sz="2400" dirty="0">
                <a:latin typeface="Arial" pitchFamily="34" charset="0"/>
                <a:cs typeface="Arial" pitchFamily="34" charset="0"/>
              </a:rPr>
              <a:t>Y=3X2	          Doğrusal değil (</a:t>
            </a:r>
            <a:r>
              <a:rPr lang="tr-TR" sz="2400" dirty="0" err="1">
                <a:latin typeface="Arial" pitchFamily="34" charset="0"/>
                <a:cs typeface="Arial" pitchFamily="34" charset="0"/>
              </a:rPr>
              <a:t>Eğrisel</a:t>
            </a:r>
            <a:r>
              <a:rPr lang="tr-TR" sz="2400" dirty="0">
                <a:latin typeface="Arial" pitchFamily="34" charset="0"/>
                <a:cs typeface="Arial" pitchFamily="34" charset="0"/>
              </a:rPr>
              <a:t> ilişki)</a:t>
            </a:r>
          </a:p>
          <a:p>
            <a:pPr marL="0" indent="0">
              <a:buNone/>
            </a:pPr>
            <a:r>
              <a:rPr lang="tr-TR" sz="2400" dirty="0">
                <a:latin typeface="Arial" pitchFamily="34" charset="0"/>
                <a:cs typeface="Arial" pitchFamily="34" charset="0"/>
              </a:rPr>
              <a:t>Y=4+7(X)0.5	          Doğrusal değil (</a:t>
            </a:r>
            <a:r>
              <a:rPr lang="tr-TR" sz="2400" dirty="0" err="1">
                <a:latin typeface="Arial" pitchFamily="34" charset="0"/>
                <a:cs typeface="Arial" pitchFamily="34" charset="0"/>
              </a:rPr>
              <a:t>Eğrisel</a:t>
            </a:r>
            <a:r>
              <a:rPr lang="tr-TR" sz="2400" dirty="0">
                <a:latin typeface="Arial" pitchFamily="34" charset="0"/>
                <a:cs typeface="Arial" pitchFamily="34" charset="0"/>
              </a:rPr>
              <a:t> ilişki)</a:t>
            </a:r>
          </a:p>
          <a:p>
            <a:pPr marL="0" indent="0">
              <a:buNone/>
            </a:pPr>
            <a:r>
              <a:rPr lang="tr-TR" sz="2400" dirty="0">
                <a:latin typeface="Arial" pitchFamily="34" charset="0"/>
                <a:cs typeface="Arial" pitchFamily="34" charset="0"/>
              </a:rPr>
              <a:t>Y=3-8/X	          Doğrusal değil (</a:t>
            </a:r>
            <a:r>
              <a:rPr lang="tr-TR" sz="2400" dirty="0" err="1">
                <a:latin typeface="Arial" pitchFamily="34" charset="0"/>
                <a:cs typeface="Arial" pitchFamily="34" charset="0"/>
              </a:rPr>
              <a:t>Eğrisel</a:t>
            </a:r>
            <a:r>
              <a:rPr lang="tr-TR" sz="2400" dirty="0">
                <a:latin typeface="Arial" pitchFamily="34" charset="0"/>
                <a:cs typeface="Arial" pitchFamily="34" charset="0"/>
              </a:rPr>
              <a:t> ilişki)</a:t>
            </a:r>
          </a:p>
          <a:p>
            <a:pPr marL="0" indent="0">
              <a:buNone/>
            </a:pPr>
            <a:endParaRPr lang="tr-TR" sz="2400" dirty="0">
              <a:latin typeface="Arial" pitchFamily="34" charset="0"/>
              <a:cs typeface="Arial" pitchFamily="34" charset="0"/>
            </a:endParaRPr>
          </a:p>
          <a:p>
            <a:pPr marL="0" indent="0">
              <a:buNone/>
            </a:pPr>
            <a:endParaRPr lang="tr-TR" sz="2400" dirty="0">
              <a:latin typeface="Arial" pitchFamily="34" charset="0"/>
              <a:cs typeface="Arial" pitchFamily="34" charset="0"/>
            </a:endParaRPr>
          </a:p>
        </p:txBody>
      </p:sp>
    </p:spTree>
    <p:extLst>
      <p:ext uri="{BB962C8B-B14F-4D97-AF65-F5344CB8AC3E}">
        <p14:creationId xmlns:p14="http://schemas.microsoft.com/office/powerpoint/2010/main" val="3186648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91544" y="116633"/>
            <a:ext cx="8229600" cy="4525963"/>
          </a:xfrm>
        </p:spPr>
        <p:txBody>
          <a:bodyPr>
            <a:normAutofit/>
          </a:bodyPr>
          <a:lstStyle/>
          <a:p>
            <a:pPr marL="0" indent="0">
              <a:buNone/>
            </a:pPr>
            <a:r>
              <a:rPr lang="tr-TR" sz="2000" b="1" dirty="0">
                <a:latin typeface="Arial" pitchFamily="34" charset="0"/>
                <a:cs typeface="Arial" pitchFamily="34" charset="0"/>
              </a:rPr>
              <a:t>Doğrusal programlama modelinde 3 unsur vardır.</a:t>
            </a:r>
          </a:p>
          <a:p>
            <a:pPr marL="0" indent="0">
              <a:buNone/>
            </a:pPr>
            <a:r>
              <a:rPr lang="tr-TR" sz="2000" dirty="0">
                <a:latin typeface="Arial" pitchFamily="34" charset="0"/>
                <a:cs typeface="Arial" pitchFamily="34" charset="0"/>
              </a:rPr>
              <a:t>•	Amaç fonksiyonu</a:t>
            </a:r>
          </a:p>
          <a:p>
            <a:pPr marL="0" indent="0">
              <a:buNone/>
            </a:pPr>
            <a:r>
              <a:rPr lang="tr-TR" sz="2000" dirty="0">
                <a:latin typeface="Arial" pitchFamily="34" charset="0"/>
                <a:cs typeface="Arial" pitchFamily="34" charset="0"/>
              </a:rPr>
              <a:t>•	Kısıtlar (Kısıtlayıcı fonksiyonlar)</a:t>
            </a:r>
          </a:p>
          <a:p>
            <a:pPr marL="0" indent="0">
              <a:buNone/>
            </a:pPr>
            <a:r>
              <a:rPr lang="tr-TR" sz="2000" dirty="0">
                <a:latin typeface="Arial" pitchFamily="34" charset="0"/>
                <a:cs typeface="Arial" pitchFamily="34" charset="0"/>
              </a:rPr>
              <a:t>•	Pozitiflik </a:t>
            </a:r>
            <a:r>
              <a:rPr lang="tr-TR" sz="2000" dirty="0" err="1">
                <a:latin typeface="Arial" pitchFamily="34" charset="0"/>
                <a:cs typeface="Arial" pitchFamily="34" charset="0"/>
              </a:rPr>
              <a:t>kısıtı</a:t>
            </a:r>
            <a:r>
              <a:rPr lang="tr-TR" sz="2000" dirty="0">
                <a:latin typeface="Arial" pitchFamily="34" charset="0"/>
                <a:cs typeface="Arial" pitchFamily="34" charset="0"/>
              </a:rPr>
              <a:t> (Pozitif kısıtlama</a:t>
            </a:r>
          </a:p>
          <a:p>
            <a:pPr marL="0" indent="0">
              <a:buNone/>
            </a:pPr>
            <a:endParaRPr lang="tr-TR" sz="2000" dirty="0">
              <a:latin typeface="Arial" pitchFamily="34" charset="0"/>
              <a:cs typeface="Arial" pitchFamily="34" charset="0"/>
            </a:endParaRP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75521" y="1828056"/>
            <a:ext cx="8640959" cy="23930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8"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47528" y="4221088"/>
            <a:ext cx="8424936" cy="2492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0495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847528" y="116633"/>
            <a:ext cx="8064896" cy="2999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Dikdörtgen 3"/>
          <p:cNvSpPr/>
          <p:nvPr/>
        </p:nvSpPr>
        <p:spPr>
          <a:xfrm>
            <a:off x="1847528" y="3153742"/>
            <a:ext cx="8640960" cy="1569660"/>
          </a:xfrm>
          <a:prstGeom prst="rect">
            <a:avLst/>
          </a:prstGeom>
        </p:spPr>
        <p:txBody>
          <a:bodyPr wrap="square">
            <a:spAutoFit/>
          </a:bodyPr>
          <a:lstStyle/>
          <a:p>
            <a:pPr algn="just"/>
            <a:r>
              <a:rPr lang="tr-TR" sz="2400" dirty="0">
                <a:solidFill>
                  <a:prstClr val="black"/>
                </a:solidFill>
                <a:latin typeface="Arial" pitchFamily="34" charset="0"/>
                <a:cs typeface="Arial" pitchFamily="34" charset="0"/>
              </a:rPr>
              <a:t>Pozitiflik </a:t>
            </a:r>
            <a:r>
              <a:rPr lang="tr-TR" sz="2400" dirty="0" err="1">
                <a:solidFill>
                  <a:prstClr val="black"/>
                </a:solidFill>
                <a:latin typeface="Arial" pitchFamily="34" charset="0"/>
                <a:cs typeface="Arial" pitchFamily="34" charset="0"/>
              </a:rPr>
              <a:t>kısıtı</a:t>
            </a:r>
            <a:r>
              <a:rPr lang="tr-TR" sz="2400" dirty="0">
                <a:solidFill>
                  <a:prstClr val="black"/>
                </a:solidFill>
                <a:latin typeface="Arial" pitchFamily="34" charset="0"/>
                <a:cs typeface="Arial" pitchFamily="34" charset="0"/>
              </a:rPr>
              <a:t> :</a:t>
            </a:r>
          </a:p>
          <a:p>
            <a:pPr algn="just"/>
            <a:r>
              <a:rPr lang="tr-TR" sz="2400" dirty="0">
                <a:solidFill>
                  <a:prstClr val="black"/>
                </a:solidFill>
                <a:latin typeface="Arial" pitchFamily="34" charset="0"/>
                <a:cs typeface="Arial" pitchFamily="34" charset="0"/>
              </a:rPr>
              <a:t>Doğrusal programlama modelleri gerçek problemlere uygulanır. Bu nedenle değişkenler negatif değerli olamazlar. Böylece ;</a:t>
            </a:r>
            <a:endParaRPr lang="tr-TR" sz="2400" dirty="0">
              <a:solidFill>
                <a:prstClr val="black"/>
              </a:solidFill>
              <a:latin typeface="Arial" pitchFamily="34" charset="0"/>
              <a:cs typeface="Arial" pitchFamily="34" charset="0"/>
            </a:endParaRPr>
          </a:p>
        </p:txBody>
      </p:sp>
      <p:pic>
        <p:nvPicPr>
          <p:cNvPr id="9221"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553" y="5013176"/>
            <a:ext cx="1874887" cy="720080"/>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4125710" y="5157193"/>
            <a:ext cx="1538242" cy="461665"/>
          </a:xfrm>
          <a:prstGeom prst="rect">
            <a:avLst/>
          </a:prstGeom>
        </p:spPr>
        <p:txBody>
          <a:bodyPr wrap="none">
            <a:spAutoFit/>
          </a:bodyPr>
          <a:lstStyle/>
          <a:p>
            <a:r>
              <a:rPr lang="tr-TR" sz="2400" dirty="0">
                <a:solidFill>
                  <a:prstClr val="black"/>
                </a:solidFill>
                <a:latin typeface="Arial" pitchFamily="34" charset="0"/>
                <a:cs typeface="Arial" pitchFamily="34" charset="0"/>
              </a:rPr>
              <a:t>yazılabilir.</a:t>
            </a:r>
            <a:endParaRPr lang="tr-TR" sz="24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4266381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91544" y="260648"/>
            <a:ext cx="8229600" cy="6984776"/>
          </a:xfrm>
        </p:spPr>
        <p:txBody>
          <a:bodyPr>
            <a:noAutofit/>
          </a:bodyPr>
          <a:lstStyle/>
          <a:p>
            <a:pPr marL="0" indent="0" algn="just">
              <a:buNone/>
            </a:pPr>
            <a:r>
              <a:rPr lang="tr-TR" sz="2200" b="1" u="sng" dirty="0">
                <a:latin typeface="Arial" pitchFamily="34" charset="0"/>
                <a:cs typeface="Arial" pitchFamily="34" charset="0"/>
              </a:rPr>
              <a:t>Değişkenler;</a:t>
            </a:r>
          </a:p>
          <a:p>
            <a:pPr marL="0" indent="0" algn="just">
              <a:buNone/>
            </a:pPr>
            <a:r>
              <a:rPr lang="tr-TR" sz="2200" dirty="0">
                <a:latin typeface="Arial" pitchFamily="34" charset="0"/>
                <a:cs typeface="Arial" pitchFamily="34" charset="0"/>
              </a:rPr>
              <a:t>Modele girecek olan değişkenler problemi açıklayan kantitatif büyüklüklerdir. Bu değişkenlerin optimum değerleri modelin çözümü ile bulunur. Parametreler ve sabiteler ise, bu değişkenlerin katsayılarını oluştururlar. Modele girecek olan değişkenler problemi açıklayan kantitatif büyüklüklerdir. Bu değişkenlerin optimum değerleri modelin çözümü ile bulunur. </a:t>
            </a:r>
          </a:p>
          <a:p>
            <a:pPr marL="0" indent="0" algn="just">
              <a:buNone/>
            </a:pPr>
            <a:endParaRPr lang="tr-TR" sz="2200" dirty="0">
              <a:latin typeface="Arial" pitchFamily="34" charset="0"/>
              <a:cs typeface="Arial" pitchFamily="34" charset="0"/>
            </a:endParaRPr>
          </a:p>
          <a:p>
            <a:pPr marL="0" indent="0" algn="just">
              <a:buNone/>
            </a:pPr>
            <a:r>
              <a:rPr lang="tr-TR" sz="2200" dirty="0">
                <a:latin typeface="Arial" pitchFamily="34" charset="0"/>
                <a:cs typeface="Arial" pitchFamily="34" charset="0"/>
              </a:rPr>
              <a:t>Modele girecek olan değişkenler;</a:t>
            </a:r>
          </a:p>
          <a:p>
            <a:r>
              <a:rPr lang="tr-TR" sz="2200" dirty="0">
                <a:latin typeface="Arial" pitchFamily="34" charset="0"/>
                <a:cs typeface="Arial" pitchFamily="34" charset="0"/>
              </a:rPr>
              <a:t>X1, X2,.......,</a:t>
            </a:r>
            <a:r>
              <a:rPr lang="tr-TR" sz="2200" dirty="0" err="1">
                <a:latin typeface="Arial" pitchFamily="34" charset="0"/>
                <a:cs typeface="Arial" pitchFamily="34" charset="0"/>
              </a:rPr>
              <a:t>Xn</a:t>
            </a:r>
            <a:endParaRPr lang="tr-TR" sz="2200" dirty="0">
              <a:latin typeface="Arial" pitchFamily="34" charset="0"/>
              <a:cs typeface="Arial" pitchFamily="34" charset="0"/>
            </a:endParaRPr>
          </a:p>
          <a:p>
            <a:r>
              <a:rPr lang="tr-TR" sz="2200" dirty="0">
                <a:latin typeface="Arial" pitchFamily="34" charset="0"/>
                <a:cs typeface="Arial" pitchFamily="34" charset="0"/>
              </a:rPr>
              <a:t>değişkenler arasındaki ilişkileri kuran parametreler;</a:t>
            </a:r>
          </a:p>
          <a:p>
            <a:r>
              <a:rPr lang="tr-TR" sz="2200" dirty="0">
                <a:latin typeface="Arial" pitchFamily="34" charset="0"/>
                <a:cs typeface="Arial" pitchFamily="34" charset="0"/>
              </a:rPr>
              <a:t>a11,a12,.......,</a:t>
            </a:r>
            <a:r>
              <a:rPr lang="tr-TR" sz="2200" dirty="0" err="1">
                <a:latin typeface="Arial" pitchFamily="34" charset="0"/>
                <a:cs typeface="Arial" pitchFamily="34" charset="0"/>
              </a:rPr>
              <a:t>anm</a:t>
            </a:r>
            <a:endParaRPr lang="tr-TR" sz="2200" dirty="0">
              <a:latin typeface="Arial" pitchFamily="34" charset="0"/>
              <a:cs typeface="Arial" pitchFamily="34" charset="0"/>
            </a:endParaRPr>
          </a:p>
          <a:p>
            <a:r>
              <a:rPr lang="tr-TR" sz="2200" dirty="0">
                <a:latin typeface="Arial" pitchFamily="34" charset="0"/>
                <a:cs typeface="Arial" pitchFamily="34" charset="0"/>
              </a:rPr>
              <a:t>Verilen sabit değerler (ham madde miktarları veya makine kapasiteleri)</a:t>
            </a:r>
          </a:p>
          <a:p>
            <a:r>
              <a:rPr lang="tr-TR" sz="2200" dirty="0">
                <a:latin typeface="Arial" pitchFamily="34" charset="0"/>
                <a:cs typeface="Arial" pitchFamily="34" charset="0"/>
              </a:rPr>
              <a:t>b1,b2,........,</a:t>
            </a:r>
            <a:r>
              <a:rPr lang="tr-TR" sz="2200" dirty="0" err="1">
                <a:latin typeface="Arial" pitchFamily="34" charset="0"/>
                <a:cs typeface="Arial" pitchFamily="34" charset="0"/>
              </a:rPr>
              <a:t>bm</a:t>
            </a:r>
            <a:r>
              <a:rPr lang="tr-TR" sz="2200" dirty="0">
                <a:latin typeface="Arial" pitchFamily="34" charset="0"/>
                <a:cs typeface="Arial" pitchFamily="34" charset="0"/>
              </a:rPr>
              <a:t>  ile ifade edilir.</a:t>
            </a:r>
          </a:p>
          <a:p>
            <a:endParaRPr lang="tr-TR" sz="2200" dirty="0">
              <a:latin typeface="Arial" pitchFamily="34" charset="0"/>
              <a:cs typeface="Arial" pitchFamily="34" charset="0"/>
            </a:endParaRPr>
          </a:p>
        </p:txBody>
      </p:sp>
    </p:spTree>
    <p:extLst>
      <p:ext uri="{BB962C8B-B14F-4D97-AF65-F5344CB8AC3E}">
        <p14:creationId xmlns:p14="http://schemas.microsoft.com/office/powerpoint/2010/main" val="3927344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91544" y="116632"/>
            <a:ext cx="8424936" cy="6552728"/>
          </a:xfrm>
        </p:spPr>
        <p:txBody>
          <a:bodyPr>
            <a:normAutofit fontScale="70000" lnSpcReduction="20000"/>
          </a:bodyPr>
          <a:lstStyle/>
          <a:p>
            <a:pPr marL="0" indent="0">
              <a:buNone/>
            </a:pPr>
            <a:r>
              <a:rPr lang="tr-TR" sz="3100" b="1" u="sng" dirty="0">
                <a:latin typeface="Arial" pitchFamily="34" charset="0"/>
                <a:cs typeface="Arial" pitchFamily="34" charset="0"/>
              </a:rPr>
              <a:t>Doğrusal Programlamanın Aşamaları:</a:t>
            </a:r>
          </a:p>
          <a:p>
            <a:pPr marL="0" indent="0">
              <a:buNone/>
            </a:pPr>
            <a:endParaRPr lang="tr-TR" sz="3100" b="1" u="sng" dirty="0">
              <a:latin typeface="Arial" pitchFamily="34" charset="0"/>
              <a:cs typeface="Arial" pitchFamily="34" charset="0"/>
            </a:endParaRPr>
          </a:p>
          <a:p>
            <a:pPr marL="514350" indent="-514350">
              <a:buAutoNum type="arabicPeriod"/>
            </a:pPr>
            <a:r>
              <a:rPr lang="tr-TR" sz="3400" dirty="0">
                <a:latin typeface="Arial" pitchFamily="34" charset="0"/>
                <a:cs typeface="Arial" pitchFamily="34" charset="0"/>
              </a:rPr>
              <a:t>Problemin belirlenmesi</a:t>
            </a:r>
          </a:p>
          <a:p>
            <a:pPr marL="514350" indent="-514350">
              <a:buAutoNum type="arabicPeriod"/>
            </a:pPr>
            <a:endParaRPr lang="tr-TR" sz="3400" dirty="0">
              <a:latin typeface="Arial" pitchFamily="34" charset="0"/>
              <a:cs typeface="Arial" pitchFamily="34" charset="0"/>
            </a:endParaRPr>
          </a:p>
          <a:p>
            <a:pPr marL="514350" indent="-514350">
              <a:buAutoNum type="arabicPeriod" startAt="2"/>
            </a:pPr>
            <a:r>
              <a:rPr lang="tr-TR" sz="3400" dirty="0">
                <a:latin typeface="Arial" pitchFamily="34" charset="0"/>
                <a:cs typeface="Arial" pitchFamily="34" charset="0"/>
              </a:rPr>
              <a:t>Model değişkenlerinin belirlenmesi</a:t>
            </a:r>
          </a:p>
          <a:p>
            <a:pPr marL="514350" indent="-514350">
              <a:buAutoNum type="arabicPeriod" startAt="2"/>
            </a:pPr>
            <a:endParaRPr lang="tr-TR" sz="3400" dirty="0">
              <a:latin typeface="Arial" pitchFamily="34" charset="0"/>
              <a:cs typeface="Arial" pitchFamily="34" charset="0"/>
            </a:endParaRPr>
          </a:p>
          <a:p>
            <a:pPr marL="514350" indent="-514350">
              <a:buAutoNum type="arabicPeriod" startAt="3"/>
            </a:pPr>
            <a:r>
              <a:rPr lang="tr-TR" sz="3400" dirty="0">
                <a:latin typeface="Arial" pitchFamily="34" charset="0"/>
                <a:cs typeface="Arial" pitchFamily="34" charset="0"/>
              </a:rPr>
              <a:t>Model parametrelerinin belirlenmesi</a:t>
            </a:r>
          </a:p>
          <a:p>
            <a:pPr marL="514350" indent="-514350">
              <a:buAutoNum type="arabicPeriod" startAt="3"/>
            </a:pPr>
            <a:endParaRPr lang="tr-TR" sz="3400" dirty="0">
              <a:latin typeface="Arial" pitchFamily="34" charset="0"/>
              <a:cs typeface="Arial" pitchFamily="34" charset="0"/>
            </a:endParaRPr>
          </a:p>
          <a:p>
            <a:pPr marL="0" indent="0">
              <a:buNone/>
            </a:pPr>
            <a:r>
              <a:rPr lang="tr-TR" sz="3400" dirty="0">
                <a:latin typeface="Arial" pitchFamily="34" charset="0"/>
                <a:cs typeface="Arial" pitchFamily="34" charset="0"/>
              </a:rPr>
              <a:t>4.	Matematiksel modelin kurulması</a:t>
            </a:r>
          </a:p>
          <a:p>
            <a:pPr marL="895350" indent="0" defTabSz="342900">
              <a:buNone/>
              <a:tabLst>
                <a:tab pos="1162050" algn="l"/>
              </a:tabLst>
            </a:pPr>
            <a:r>
              <a:rPr lang="tr-TR" sz="3400" dirty="0">
                <a:latin typeface="Arial" pitchFamily="34" charset="0"/>
                <a:cs typeface="Arial" pitchFamily="34" charset="0"/>
              </a:rPr>
              <a:t>•	Amaç fonksiyonu</a:t>
            </a:r>
          </a:p>
          <a:p>
            <a:pPr marL="895350" indent="0" defTabSz="342900">
              <a:buNone/>
              <a:tabLst>
                <a:tab pos="1162050" algn="l"/>
              </a:tabLst>
            </a:pPr>
            <a:r>
              <a:rPr lang="tr-TR" sz="3400" dirty="0">
                <a:latin typeface="Arial" pitchFamily="34" charset="0"/>
                <a:cs typeface="Arial" pitchFamily="34" charset="0"/>
              </a:rPr>
              <a:t>•	Kısıtlar</a:t>
            </a:r>
          </a:p>
          <a:p>
            <a:pPr marL="895350" indent="0" defTabSz="342900">
              <a:buNone/>
              <a:tabLst>
                <a:tab pos="1162050" algn="l"/>
              </a:tabLst>
            </a:pPr>
            <a:r>
              <a:rPr lang="tr-TR" sz="3400" dirty="0">
                <a:latin typeface="Arial" pitchFamily="34" charset="0"/>
                <a:cs typeface="Arial" pitchFamily="34" charset="0"/>
              </a:rPr>
              <a:t>•	Pozitiflik </a:t>
            </a:r>
            <a:r>
              <a:rPr lang="tr-TR" sz="3400" dirty="0" err="1">
                <a:latin typeface="Arial" pitchFamily="34" charset="0"/>
                <a:cs typeface="Arial" pitchFamily="34" charset="0"/>
              </a:rPr>
              <a:t>kısıtı</a:t>
            </a:r>
            <a:endParaRPr lang="tr-TR" sz="3400" dirty="0">
              <a:latin typeface="Arial" pitchFamily="34" charset="0"/>
              <a:cs typeface="Arial" pitchFamily="34" charset="0"/>
            </a:endParaRPr>
          </a:p>
          <a:p>
            <a:pPr marL="895350" indent="0" defTabSz="342900">
              <a:buNone/>
              <a:tabLst>
                <a:tab pos="1162050" algn="l"/>
              </a:tabLst>
            </a:pPr>
            <a:endParaRPr lang="tr-TR" sz="3400" dirty="0">
              <a:latin typeface="Arial" pitchFamily="34" charset="0"/>
              <a:cs typeface="Arial" pitchFamily="34" charset="0"/>
            </a:endParaRPr>
          </a:p>
          <a:p>
            <a:pPr marL="514350" indent="-514350">
              <a:buAutoNum type="arabicPeriod" startAt="5"/>
            </a:pPr>
            <a:r>
              <a:rPr lang="tr-TR" sz="3400" dirty="0">
                <a:latin typeface="Arial" pitchFamily="34" charset="0"/>
                <a:cs typeface="Arial" pitchFamily="34" charset="0"/>
              </a:rPr>
              <a:t>Problemin çözülmesi (optimum çözüm)</a:t>
            </a:r>
          </a:p>
          <a:p>
            <a:pPr marL="514350" indent="-514350">
              <a:buAutoNum type="arabicPeriod" startAt="5"/>
            </a:pPr>
            <a:endParaRPr lang="tr-TR" sz="3400" dirty="0">
              <a:latin typeface="Arial" pitchFamily="34" charset="0"/>
              <a:cs typeface="Arial" pitchFamily="34" charset="0"/>
            </a:endParaRPr>
          </a:p>
          <a:p>
            <a:pPr marL="514350" indent="-514350">
              <a:buAutoNum type="arabicPeriod" startAt="6"/>
            </a:pPr>
            <a:r>
              <a:rPr lang="tr-TR" sz="3400" dirty="0">
                <a:latin typeface="Arial" pitchFamily="34" charset="0"/>
                <a:cs typeface="Arial" pitchFamily="34" charset="0"/>
              </a:rPr>
              <a:t>Sonuçların değerlendirilmesi</a:t>
            </a:r>
          </a:p>
          <a:p>
            <a:pPr marL="514350" indent="-514350">
              <a:buAutoNum type="arabicPeriod" startAt="6"/>
            </a:pPr>
            <a:endParaRPr lang="tr-TR" sz="3400" dirty="0">
              <a:latin typeface="Arial" pitchFamily="34" charset="0"/>
              <a:cs typeface="Arial" pitchFamily="34" charset="0"/>
            </a:endParaRPr>
          </a:p>
          <a:p>
            <a:pPr marL="514350" indent="-514350">
              <a:buAutoNum type="arabicPeriod" startAt="7"/>
            </a:pPr>
            <a:r>
              <a:rPr lang="tr-TR" sz="3400" dirty="0">
                <a:latin typeface="Arial" pitchFamily="34" charset="0"/>
                <a:cs typeface="Arial" pitchFamily="34" charset="0"/>
              </a:rPr>
              <a:t>Sonuçların uygulanması</a:t>
            </a:r>
          </a:p>
          <a:p>
            <a:pPr marL="0" indent="0">
              <a:buNone/>
            </a:pPr>
            <a:endParaRPr lang="tr-TR" sz="3100" dirty="0">
              <a:latin typeface="Arial" pitchFamily="34" charset="0"/>
              <a:cs typeface="Arial" pitchFamily="34" charset="0"/>
            </a:endParaRPr>
          </a:p>
          <a:p>
            <a:pPr marL="0" indent="0">
              <a:buNone/>
            </a:pPr>
            <a:endParaRPr lang="tr-TR" dirty="0"/>
          </a:p>
        </p:txBody>
      </p:sp>
    </p:spTree>
    <p:extLst>
      <p:ext uri="{BB962C8B-B14F-4D97-AF65-F5344CB8AC3E}">
        <p14:creationId xmlns:p14="http://schemas.microsoft.com/office/powerpoint/2010/main" val="1358707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91544" y="260648"/>
            <a:ext cx="8229600" cy="6048672"/>
          </a:xfrm>
        </p:spPr>
        <p:txBody>
          <a:bodyPr>
            <a:noAutofit/>
          </a:bodyPr>
          <a:lstStyle/>
          <a:p>
            <a:pPr marL="0" indent="0">
              <a:buNone/>
            </a:pPr>
            <a:r>
              <a:rPr lang="tr-TR" sz="2400" dirty="0">
                <a:latin typeface="Arial" pitchFamily="34" charset="0"/>
                <a:cs typeface="Arial" pitchFamily="34" charset="0"/>
              </a:rPr>
              <a:t>Örneğin; matematiksel model; </a:t>
            </a:r>
          </a:p>
          <a:p>
            <a:pPr marL="0" indent="0">
              <a:buNone/>
            </a:pPr>
            <a:r>
              <a:rPr lang="tr-TR" sz="2400" dirty="0">
                <a:latin typeface="Arial" pitchFamily="34" charset="0"/>
                <a:cs typeface="Arial" pitchFamily="34" charset="0"/>
              </a:rPr>
              <a:t>•	Amaç fonksiyonu</a:t>
            </a:r>
          </a:p>
          <a:p>
            <a:pPr marL="0" indent="0">
              <a:buNone/>
            </a:pPr>
            <a:r>
              <a:rPr lang="tr-TR" sz="2400" dirty="0">
                <a:latin typeface="Arial" pitchFamily="34" charset="0"/>
                <a:cs typeface="Arial" pitchFamily="34" charset="0"/>
              </a:rPr>
              <a:t>	</a:t>
            </a:r>
            <a:r>
              <a:rPr lang="tr-TR" sz="2400" dirty="0" err="1">
                <a:latin typeface="Arial" pitchFamily="34" charset="0"/>
                <a:cs typeface="Arial" pitchFamily="34" charset="0"/>
              </a:rPr>
              <a:t>Zmaks</a:t>
            </a:r>
            <a:r>
              <a:rPr lang="tr-TR" sz="2400" dirty="0">
                <a:latin typeface="Arial" pitchFamily="34" charset="0"/>
                <a:cs typeface="Arial" pitchFamily="34" charset="0"/>
              </a:rPr>
              <a:t>=C1X1+C2X2+ .........</a:t>
            </a:r>
          </a:p>
          <a:p>
            <a:pPr marL="0" indent="0">
              <a:buNone/>
            </a:pPr>
            <a:r>
              <a:rPr lang="tr-TR" sz="2400" dirty="0">
                <a:latin typeface="Arial" pitchFamily="34" charset="0"/>
                <a:cs typeface="Arial" pitchFamily="34" charset="0"/>
              </a:rPr>
              <a:t>•	Kısıtlar</a:t>
            </a:r>
          </a:p>
          <a:p>
            <a:pPr marL="0" indent="0">
              <a:buNone/>
            </a:pPr>
            <a:r>
              <a:rPr lang="tr-TR" sz="2400" dirty="0">
                <a:latin typeface="Arial" pitchFamily="34" charset="0"/>
                <a:cs typeface="Arial" pitchFamily="34" charset="0"/>
              </a:rPr>
              <a:t>	a11X1+a12X2+................ +a1nXn &lt;= b1</a:t>
            </a:r>
          </a:p>
          <a:p>
            <a:pPr marL="0" indent="0">
              <a:buNone/>
            </a:pPr>
            <a:r>
              <a:rPr lang="tr-TR" sz="2400" dirty="0">
                <a:latin typeface="Arial" pitchFamily="34" charset="0"/>
                <a:cs typeface="Arial" pitchFamily="34" charset="0"/>
              </a:rPr>
              <a:t>	a21X1+a22X2+................ +a2nXn &lt;= b2</a:t>
            </a:r>
          </a:p>
          <a:p>
            <a:pPr marL="0" indent="0">
              <a:buNone/>
            </a:pPr>
            <a:r>
              <a:rPr lang="tr-TR" sz="2400" dirty="0">
                <a:latin typeface="Arial" pitchFamily="34" charset="0"/>
                <a:cs typeface="Arial" pitchFamily="34" charset="0"/>
              </a:rPr>
              <a:t>	............</a:t>
            </a:r>
          </a:p>
          <a:p>
            <a:pPr marL="0" indent="0">
              <a:buNone/>
            </a:pPr>
            <a:r>
              <a:rPr lang="tr-TR" sz="2400" dirty="0">
                <a:latin typeface="Arial" pitchFamily="34" charset="0"/>
                <a:cs typeface="Arial" pitchFamily="34" charset="0"/>
              </a:rPr>
              <a:t>	am1X1+am2X2+................ +</a:t>
            </a:r>
            <a:r>
              <a:rPr lang="tr-TR" sz="2400" dirty="0" err="1">
                <a:latin typeface="Arial" pitchFamily="34" charset="0"/>
                <a:cs typeface="Arial" pitchFamily="34" charset="0"/>
              </a:rPr>
              <a:t>amnXn</a:t>
            </a:r>
            <a:r>
              <a:rPr lang="tr-TR" sz="2400" dirty="0">
                <a:latin typeface="Arial" pitchFamily="34" charset="0"/>
                <a:cs typeface="Arial" pitchFamily="34" charset="0"/>
              </a:rPr>
              <a:t> &lt;= </a:t>
            </a:r>
            <a:r>
              <a:rPr lang="tr-TR" sz="2400" dirty="0" err="1">
                <a:latin typeface="Arial" pitchFamily="34" charset="0"/>
                <a:cs typeface="Arial" pitchFamily="34" charset="0"/>
              </a:rPr>
              <a:t>bm</a:t>
            </a:r>
            <a:endParaRPr lang="tr-TR" sz="2400" dirty="0">
              <a:latin typeface="Arial" pitchFamily="34" charset="0"/>
              <a:cs typeface="Arial" pitchFamily="34" charset="0"/>
            </a:endParaRPr>
          </a:p>
          <a:p>
            <a:pPr marL="0" indent="0">
              <a:buNone/>
            </a:pPr>
            <a:r>
              <a:rPr lang="tr-TR" sz="2400" dirty="0">
                <a:latin typeface="Arial" pitchFamily="34" charset="0"/>
                <a:cs typeface="Arial" pitchFamily="34" charset="0"/>
              </a:rPr>
              <a:t>•	Pozitiflik </a:t>
            </a:r>
            <a:r>
              <a:rPr lang="tr-TR" sz="2400" dirty="0" err="1">
                <a:latin typeface="Arial" pitchFamily="34" charset="0"/>
                <a:cs typeface="Arial" pitchFamily="34" charset="0"/>
              </a:rPr>
              <a:t>kısıtı</a:t>
            </a:r>
            <a:endParaRPr lang="tr-TR" sz="2400" dirty="0">
              <a:latin typeface="Arial" pitchFamily="34" charset="0"/>
              <a:cs typeface="Arial" pitchFamily="34" charset="0"/>
            </a:endParaRPr>
          </a:p>
          <a:p>
            <a:pPr marL="0" indent="0">
              <a:buNone/>
            </a:pPr>
            <a:r>
              <a:rPr lang="tr-TR" sz="2400" dirty="0">
                <a:latin typeface="Arial" pitchFamily="34" charset="0"/>
                <a:cs typeface="Arial" pitchFamily="34" charset="0"/>
              </a:rPr>
              <a:t>		X1&gt;=0</a:t>
            </a:r>
          </a:p>
          <a:p>
            <a:pPr marL="0" indent="0">
              <a:buNone/>
            </a:pPr>
            <a:r>
              <a:rPr lang="tr-TR" sz="2400" dirty="0">
                <a:latin typeface="Arial" pitchFamily="34" charset="0"/>
                <a:cs typeface="Arial" pitchFamily="34" charset="0"/>
              </a:rPr>
              <a:t>		X2&gt;=0</a:t>
            </a:r>
          </a:p>
          <a:p>
            <a:pPr marL="0" indent="0">
              <a:buNone/>
            </a:pPr>
            <a:r>
              <a:rPr lang="tr-TR" sz="2400" dirty="0">
                <a:latin typeface="Arial" pitchFamily="34" charset="0"/>
                <a:cs typeface="Arial" pitchFamily="34" charset="0"/>
              </a:rPr>
              <a:t>Kurulsun. </a:t>
            </a:r>
            <a:endParaRPr lang="tr-TR" sz="2400" dirty="0">
              <a:latin typeface="Arial" pitchFamily="34" charset="0"/>
              <a:cs typeface="Arial" pitchFamily="34" charset="0"/>
            </a:endParaRPr>
          </a:p>
        </p:txBody>
      </p:sp>
    </p:spTree>
    <p:extLst>
      <p:ext uri="{BB962C8B-B14F-4D97-AF65-F5344CB8AC3E}">
        <p14:creationId xmlns:p14="http://schemas.microsoft.com/office/powerpoint/2010/main" val="4218861908"/>
      </p:ext>
    </p:extLst>
  </p:cSld>
  <p:clrMapOvr>
    <a:masterClrMapping/>
  </p:clrMapOvr>
</p:sld>
</file>

<file path=ppt/theme/theme1.xml><?xml version="1.0" encoding="utf-8"?>
<a:theme xmlns:a="http://schemas.openxmlformats.org/drawingml/2006/main" name="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9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0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1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1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3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14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15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8_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532</Words>
  <Application>Microsoft Office PowerPoint</Application>
  <PresentationFormat>Geniş ekran</PresentationFormat>
  <Paragraphs>123</Paragraphs>
  <Slides>16</Slides>
  <Notes>5</Notes>
  <HiddenSlides>0</HiddenSlides>
  <MMClips>0</MMClips>
  <ScaleCrop>false</ScaleCrop>
  <HeadingPairs>
    <vt:vector size="6" baseType="variant">
      <vt:variant>
        <vt:lpstr>Kullanılan Yazı Tipleri</vt:lpstr>
      </vt:variant>
      <vt:variant>
        <vt:i4>4</vt:i4>
      </vt:variant>
      <vt:variant>
        <vt:lpstr>Tema</vt:lpstr>
      </vt:variant>
      <vt:variant>
        <vt:i4>16</vt:i4>
      </vt:variant>
      <vt:variant>
        <vt:lpstr>Slayt Başlıkları</vt:lpstr>
      </vt:variant>
      <vt:variant>
        <vt:i4>16</vt:i4>
      </vt:variant>
    </vt:vector>
  </HeadingPairs>
  <TitlesOfParts>
    <vt:vector size="36" baseType="lpstr">
      <vt:lpstr>Arial</vt:lpstr>
      <vt:lpstr>Book Antiqua</vt:lpstr>
      <vt:lpstr>Calibri</vt:lpstr>
      <vt:lpstr>Times New Roman</vt:lpstr>
      <vt:lpstr>1_Ofis Teması</vt:lpstr>
      <vt:lpstr>Ofis Teması</vt:lpstr>
      <vt:lpstr>2_Ofis Teması</vt:lpstr>
      <vt:lpstr>3_Ofis Teması</vt:lpstr>
      <vt:lpstr>4_Ofis Teması</vt:lpstr>
      <vt:lpstr>5_Ofis Teması</vt:lpstr>
      <vt:lpstr>6_Ofis Teması</vt:lpstr>
      <vt:lpstr>7_Ofis Teması</vt:lpstr>
      <vt:lpstr>8_Ofis Teması</vt:lpstr>
      <vt:lpstr>9_Ofis Teması</vt:lpstr>
      <vt:lpstr>10_Ofis Teması</vt:lpstr>
      <vt:lpstr>11_Ofis Teması</vt:lpstr>
      <vt:lpstr>12_Ofis Teması</vt:lpstr>
      <vt:lpstr>13_Ofis Teması</vt:lpstr>
      <vt:lpstr>14_Ofis Teması</vt:lpstr>
      <vt:lpstr>15_Ofis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kenan</dc:creator>
  <cp:lastModifiedBy>kenan</cp:lastModifiedBy>
  <cp:revision>1</cp:revision>
  <dcterms:created xsi:type="dcterms:W3CDTF">2017-12-28T13:03:32Z</dcterms:created>
  <dcterms:modified xsi:type="dcterms:W3CDTF">2017-12-28T13:04:24Z</dcterms:modified>
</cp:coreProperties>
</file>