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14CDB-FDEE-4648-A139-D7D749EF9D3D}" type="datetimeFigureOut">
              <a:rPr lang="tr-TR" smtClean="0"/>
              <a:t>1.11.2017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708F6-E1C0-4E22-B881-C67E894B6494}" type="slidenum">
              <a:rPr lang="tr-TR" smtClean="0"/>
              <a:t>‹#›</a:t>
            </a:fld>
            <a:endParaRPr lang="tr-TR"/>
          </a:p>
        </p:txBody>
      </p:sp>
    </p:spTree>
    <p:extLst>
      <p:ext uri="{BB962C8B-B14F-4D97-AF65-F5344CB8AC3E}">
        <p14:creationId xmlns:p14="http://schemas.microsoft.com/office/powerpoint/2010/main" val="237304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2</a:t>
            </a:fld>
            <a:endParaRPr lang="tr-TR" altLang="tr-TR"/>
          </a:p>
        </p:txBody>
      </p:sp>
    </p:spTree>
    <p:extLst>
      <p:ext uri="{BB962C8B-B14F-4D97-AF65-F5344CB8AC3E}">
        <p14:creationId xmlns:p14="http://schemas.microsoft.com/office/powerpoint/2010/main" val="286624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11</a:t>
            </a:fld>
            <a:endParaRPr lang="tr-TR" altLang="tr-TR"/>
          </a:p>
        </p:txBody>
      </p:sp>
    </p:spTree>
    <p:extLst>
      <p:ext uri="{BB962C8B-B14F-4D97-AF65-F5344CB8AC3E}">
        <p14:creationId xmlns:p14="http://schemas.microsoft.com/office/powerpoint/2010/main" val="223454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12</a:t>
            </a:fld>
            <a:endParaRPr lang="tr-TR" altLang="tr-TR"/>
          </a:p>
        </p:txBody>
      </p:sp>
    </p:spTree>
    <p:extLst>
      <p:ext uri="{BB962C8B-B14F-4D97-AF65-F5344CB8AC3E}">
        <p14:creationId xmlns:p14="http://schemas.microsoft.com/office/powerpoint/2010/main" val="341378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13</a:t>
            </a:fld>
            <a:endParaRPr lang="tr-TR" altLang="tr-TR"/>
          </a:p>
        </p:txBody>
      </p:sp>
    </p:spTree>
    <p:extLst>
      <p:ext uri="{BB962C8B-B14F-4D97-AF65-F5344CB8AC3E}">
        <p14:creationId xmlns:p14="http://schemas.microsoft.com/office/powerpoint/2010/main" val="3469721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14</a:t>
            </a:fld>
            <a:endParaRPr lang="tr-TR" altLang="tr-TR"/>
          </a:p>
        </p:txBody>
      </p:sp>
    </p:spTree>
    <p:extLst>
      <p:ext uri="{BB962C8B-B14F-4D97-AF65-F5344CB8AC3E}">
        <p14:creationId xmlns:p14="http://schemas.microsoft.com/office/powerpoint/2010/main" val="331453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15</a:t>
            </a:fld>
            <a:endParaRPr lang="tr-TR" altLang="tr-TR"/>
          </a:p>
        </p:txBody>
      </p:sp>
    </p:spTree>
    <p:extLst>
      <p:ext uri="{BB962C8B-B14F-4D97-AF65-F5344CB8AC3E}">
        <p14:creationId xmlns:p14="http://schemas.microsoft.com/office/powerpoint/2010/main" val="938025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16</a:t>
            </a:fld>
            <a:endParaRPr lang="tr-TR" altLang="tr-TR"/>
          </a:p>
        </p:txBody>
      </p:sp>
    </p:spTree>
    <p:extLst>
      <p:ext uri="{BB962C8B-B14F-4D97-AF65-F5344CB8AC3E}">
        <p14:creationId xmlns:p14="http://schemas.microsoft.com/office/powerpoint/2010/main" val="3621076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17</a:t>
            </a:fld>
            <a:endParaRPr lang="tr-TR" altLang="tr-TR"/>
          </a:p>
        </p:txBody>
      </p:sp>
    </p:spTree>
    <p:extLst>
      <p:ext uri="{BB962C8B-B14F-4D97-AF65-F5344CB8AC3E}">
        <p14:creationId xmlns:p14="http://schemas.microsoft.com/office/powerpoint/2010/main" val="3748993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18</a:t>
            </a:fld>
            <a:endParaRPr lang="tr-TR" altLang="tr-TR"/>
          </a:p>
        </p:txBody>
      </p:sp>
    </p:spTree>
    <p:extLst>
      <p:ext uri="{BB962C8B-B14F-4D97-AF65-F5344CB8AC3E}">
        <p14:creationId xmlns:p14="http://schemas.microsoft.com/office/powerpoint/2010/main" val="326892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19</a:t>
            </a:fld>
            <a:endParaRPr lang="tr-TR" altLang="tr-TR"/>
          </a:p>
        </p:txBody>
      </p:sp>
    </p:spTree>
    <p:extLst>
      <p:ext uri="{BB962C8B-B14F-4D97-AF65-F5344CB8AC3E}">
        <p14:creationId xmlns:p14="http://schemas.microsoft.com/office/powerpoint/2010/main" val="2324501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20</a:t>
            </a:fld>
            <a:endParaRPr lang="tr-TR" altLang="tr-TR"/>
          </a:p>
        </p:txBody>
      </p:sp>
    </p:spTree>
    <p:extLst>
      <p:ext uri="{BB962C8B-B14F-4D97-AF65-F5344CB8AC3E}">
        <p14:creationId xmlns:p14="http://schemas.microsoft.com/office/powerpoint/2010/main" val="369685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3</a:t>
            </a:fld>
            <a:endParaRPr lang="tr-TR" altLang="tr-TR"/>
          </a:p>
        </p:txBody>
      </p:sp>
    </p:spTree>
    <p:extLst>
      <p:ext uri="{BB962C8B-B14F-4D97-AF65-F5344CB8AC3E}">
        <p14:creationId xmlns:p14="http://schemas.microsoft.com/office/powerpoint/2010/main" val="4273988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21</a:t>
            </a:fld>
            <a:endParaRPr lang="tr-TR" altLang="tr-TR"/>
          </a:p>
        </p:txBody>
      </p:sp>
    </p:spTree>
    <p:extLst>
      <p:ext uri="{BB962C8B-B14F-4D97-AF65-F5344CB8AC3E}">
        <p14:creationId xmlns:p14="http://schemas.microsoft.com/office/powerpoint/2010/main" val="4002856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22</a:t>
            </a:fld>
            <a:endParaRPr lang="tr-TR" altLang="tr-TR"/>
          </a:p>
        </p:txBody>
      </p:sp>
    </p:spTree>
    <p:extLst>
      <p:ext uri="{BB962C8B-B14F-4D97-AF65-F5344CB8AC3E}">
        <p14:creationId xmlns:p14="http://schemas.microsoft.com/office/powerpoint/2010/main" val="3810803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23</a:t>
            </a:fld>
            <a:endParaRPr lang="tr-TR" altLang="tr-TR"/>
          </a:p>
        </p:txBody>
      </p:sp>
    </p:spTree>
    <p:extLst>
      <p:ext uri="{BB962C8B-B14F-4D97-AF65-F5344CB8AC3E}">
        <p14:creationId xmlns:p14="http://schemas.microsoft.com/office/powerpoint/2010/main" val="1171853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24</a:t>
            </a:fld>
            <a:endParaRPr lang="tr-TR" altLang="tr-TR"/>
          </a:p>
        </p:txBody>
      </p:sp>
    </p:spTree>
    <p:extLst>
      <p:ext uri="{BB962C8B-B14F-4D97-AF65-F5344CB8AC3E}">
        <p14:creationId xmlns:p14="http://schemas.microsoft.com/office/powerpoint/2010/main" val="518742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25</a:t>
            </a:fld>
            <a:endParaRPr lang="tr-TR" altLang="tr-TR"/>
          </a:p>
        </p:txBody>
      </p:sp>
    </p:spTree>
    <p:extLst>
      <p:ext uri="{BB962C8B-B14F-4D97-AF65-F5344CB8AC3E}">
        <p14:creationId xmlns:p14="http://schemas.microsoft.com/office/powerpoint/2010/main" val="2151036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26</a:t>
            </a:fld>
            <a:endParaRPr lang="tr-TR" altLang="tr-TR"/>
          </a:p>
        </p:txBody>
      </p:sp>
    </p:spTree>
    <p:extLst>
      <p:ext uri="{BB962C8B-B14F-4D97-AF65-F5344CB8AC3E}">
        <p14:creationId xmlns:p14="http://schemas.microsoft.com/office/powerpoint/2010/main" val="4236959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27</a:t>
            </a:fld>
            <a:endParaRPr lang="tr-TR" altLang="tr-TR"/>
          </a:p>
        </p:txBody>
      </p:sp>
    </p:spTree>
    <p:extLst>
      <p:ext uri="{BB962C8B-B14F-4D97-AF65-F5344CB8AC3E}">
        <p14:creationId xmlns:p14="http://schemas.microsoft.com/office/powerpoint/2010/main" val="1274773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28</a:t>
            </a:fld>
            <a:endParaRPr lang="tr-TR" altLang="tr-TR"/>
          </a:p>
        </p:txBody>
      </p:sp>
    </p:spTree>
    <p:extLst>
      <p:ext uri="{BB962C8B-B14F-4D97-AF65-F5344CB8AC3E}">
        <p14:creationId xmlns:p14="http://schemas.microsoft.com/office/powerpoint/2010/main" val="1897727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29</a:t>
            </a:fld>
            <a:endParaRPr lang="tr-TR" altLang="tr-TR"/>
          </a:p>
        </p:txBody>
      </p:sp>
    </p:spTree>
    <p:extLst>
      <p:ext uri="{BB962C8B-B14F-4D97-AF65-F5344CB8AC3E}">
        <p14:creationId xmlns:p14="http://schemas.microsoft.com/office/powerpoint/2010/main" val="2378183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30</a:t>
            </a:fld>
            <a:endParaRPr lang="tr-TR" altLang="tr-TR"/>
          </a:p>
        </p:txBody>
      </p:sp>
    </p:spTree>
    <p:extLst>
      <p:ext uri="{BB962C8B-B14F-4D97-AF65-F5344CB8AC3E}">
        <p14:creationId xmlns:p14="http://schemas.microsoft.com/office/powerpoint/2010/main" val="384909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4</a:t>
            </a:fld>
            <a:endParaRPr lang="tr-TR" altLang="tr-TR"/>
          </a:p>
        </p:txBody>
      </p:sp>
    </p:spTree>
    <p:extLst>
      <p:ext uri="{BB962C8B-B14F-4D97-AF65-F5344CB8AC3E}">
        <p14:creationId xmlns:p14="http://schemas.microsoft.com/office/powerpoint/2010/main" val="749607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31</a:t>
            </a:fld>
            <a:endParaRPr lang="tr-TR" altLang="tr-TR"/>
          </a:p>
        </p:txBody>
      </p:sp>
    </p:spTree>
    <p:extLst>
      <p:ext uri="{BB962C8B-B14F-4D97-AF65-F5344CB8AC3E}">
        <p14:creationId xmlns:p14="http://schemas.microsoft.com/office/powerpoint/2010/main" val="3148545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32</a:t>
            </a:fld>
            <a:endParaRPr lang="tr-TR" altLang="tr-TR"/>
          </a:p>
        </p:txBody>
      </p:sp>
    </p:spTree>
    <p:extLst>
      <p:ext uri="{BB962C8B-B14F-4D97-AF65-F5344CB8AC3E}">
        <p14:creationId xmlns:p14="http://schemas.microsoft.com/office/powerpoint/2010/main" val="3871962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33</a:t>
            </a:fld>
            <a:endParaRPr lang="tr-TR" altLang="tr-TR"/>
          </a:p>
        </p:txBody>
      </p:sp>
    </p:spTree>
    <p:extLst>
      <p:ext uri="{BB962C8B-B14F-4D97-AF65-F5344CB8AC3E}">
        <p14:creationId xmlns:p14="http://schemas.microsoft.com/office/powerpoint/2010/main" val="2202588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34</a:t>
            </a:fld>
            <a:endParaRPr lang="tr-TR" altLang="tr-TR"/>
          </a:p>
        </p:txBody>
      </p:sp>
    </p:spTree>
    <p:extLst>
      <p:ext uri="{BB962C8B-B14F-4D97-AF65-F5344CB8AC3E}">
        <p14:creationId xmlns:p14="http://schemas.microsoft.com/office/powerpoint/2010/main" val="1488451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35</a:t>
            </a:fld>
            <a:endParaRPr lang="tr-TR" altLang="tr-TR"/>
          </a:p>
        </p:txBody>
      </p:sp>
    </p:spTree>
    <p:extLst>
      <p:ext uri="{BB962C8B-B14F-4D97-AF65-F5344CB8AC3E}">
        <p14:creationId xmlns:p14="http://schemas.microsoft.com/office/powerpoint/2010/main" val="4200220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36</a:t>
            </a:fld>
            <a:endParaRPr lang="tr-TR" altLang="tr-TR"/>
          </a:p>
        </p:txBody>
      </p:sp>
    </p:spTree>
    <p:extLst>
      <p:ext uri="{BB962C8B-B14F-4D97-AF65-F5344CB8AC3E}">
        <p14:creationId xmlns:p14="http://schemas.microsoft.com/office/powerpoint/2010/main" val="73415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5</a:t>
            </a:fld>
            <a:endParaRPr lang="tr-TR" altLang="tr-TR"/>
          </a:p>
        </p:txBody>
      </p:sp>
    </p:spTree>
    <p:extLst>
      <p:ext uri="{BB962C8B-B14F-4D97-AF65-F5344CB8AC3E}">
        <p14:creationId xmlns:p14="http://schemas.microsoft.com/office/powerpoint/2010/main" val="346473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6</a:t>
            </a:fld>
            <a:endParaRPr lang="tr-TR" altLang="tr-TR"/>
          </a:p>
        </p:txBody>
      </p:sp>
    </p:spTree>
    <p:extLst>
      <p:ext uri="{BB962C8B-B14F-4D97-AF65-F5344CB8AC3E}">
        <p14:creationId xmlns:p14="http://schemas.microsoft.com/office/powerpoint/2010/main" val="95707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7</a:t>
            </a:fld>
            <a:endParaRPr lang="tr-TR" altLang="tr-TR"/>
          </a:p>
        </p:txBody>
      </p:sp>
    </p:spTree>
    <p:extLst>
      <p:ext uri="{BB962C8B-B14F-4D97-AF65-F5344CB8AC3E}">
        <p14:creationId xmlns:p14="http://schemas.microsoft.com/office/powerpoint/2010/main" val="1540893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8</a:t>
            </a:fld>
            <a:endParaRPr lang="tr-TR" altLang="tr-TR"/>
          </a:p>
        </p:txBody>
      </p:sp>
    </p:spTree>
    <p:extLst>
      <p:ext uri="{BB962C8B-B14F-4D97-AF65-F5344CB8AC3E}">
        <p14:creationId xmlns:p14="http://schemas.microsoft.com/office/powerpoint/2010/main" val="275817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9</a:t>
            </a:fld>
            <a:endParaRPr lang="tr-TR" altLang="tr-TR"/>
          </a:p>
        </p:txBody>
      </p:sp>
    </p:spTree>
    <p:extLst>
      <p:ext uri="{BB962C8B-B14F-4D97-AF65-F5344CB8AC3E}">
        <p14:creationId xmlns:p14="http://schemas.microsoft.com/office/powerpoint/2010/main" val="141893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E7A533-28F7-4EA5-8FFC-27F439852FB4}" type="slidenum">
              <a:rPr lang="tr-TR" altLang="tr-TR" smtClean="0"/>
              <a:pPr/>
              <a:t>10</a:t>
            </a:fld>
            <a:endParaRPr lang="tr-TR" altLang="tr-TR"/>
          </a:p>
        </p:txBody>
      </p:sp>
    </p:spTree>
    <p:extLst>
      <p:ext uri="{BB962C8B-B14F-4D97-AF65-F5344CB8AC3E}">
        <p14:creationId xmlns:p14="http://schemas.microsoft.com/office/powerpoint/2010/main" val="183987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22D58B7-D43B-42AC-8109-FBB040AD72AD}" type="datetimeFigureOut">
              <a:rPr lang="tr-TR" smtClean="0"/>
              <a:t>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31013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22D58B7-D43B-42AC-8109-FBB040AD72AD}" type="datetimeFigureOut">
              <a:rPr lang="tr-TR" smtClean="0"/>
              <a:t>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340863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22D58B7-D43B-42AC-8109-FBB040AD72AD}" type="datetimeFigureOut">
              <a:rPr lang="tr-TR" smtClean="0"/>
              <a:t>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3512843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22D58B7-D43B-42AC-8109-FBB040AD72AD}" type="datetimeFigureOut">
              <a:rPr lang="tr-TR" smtClean="0"/>
              <a:t>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2E6FBA-32C7-484F-8242-99B64CCE0767}" type="slidenum">
              <a:rPr lang="tr-TR" smtClean="0"/>
              <a:t>‹#›</a:t>
            </a:fld>
            <a:endParaRPr lang="tr-T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94351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22D58B7-D43B-42AC-8109-FBB040AD72AD}" type="datetimeFigureOut">
              <a:rPr lang="tr-TR" smtClean="0"/>
              <a:t>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1075296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622D58B7-D43B-42AC-8109-FBB040AD72AD}" type="datetimeFigureOut">
              <a:rPr lang="tr-TR" smtClean="0"/>
              <a:t>1.11.2017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425574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622D58B7-D43B-42AC-8109-FBB040AD72AD}" type="datetimeFigureOut">
              <a:rPr lang="tr-TR" smtClean="0"/>
              <a:t>1.11.2017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858222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2D58B7-D43B-42AC-8109-FBB040AD72AD}" type="datetimeFigureOut">
              <a:rPr lang="tr-TR" smtClean="0"/>
              <a:t>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326201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2D58B7-D43B-42AC-8109-FBB040AD72AD}" type="datetimeFigureOut">
              <a:rPr lang="tr-TR" smtClean="0"/>
              <a:t>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233410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2D58B7-D43B-42AC-8109-FBB040AD72AD}" type="datetimeFigureOut">
              <a:rPr lang="tr-TR" smtClean="0"/>
              <a:t>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425963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smtClean="0"/>
              <a:t>Asıl başlık stili için tıklatın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22D58B7-D43B-42AC-8109-FBB040AD72AD}" type="datetimeFigureOut">
              <a:rPr lang="tr-TR" smtClean="0"/>
              <a:t>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79163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22D58B7-D43B-42AC-8109-FBB040AD72AD}" type="datetimeFigureOut">
              <a:rPr lang="tr-TR" smtClean="0"/>
              <a:t>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206141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3795" y="2912232"/>
            <a:ext cx="5107208" cy="287896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2912232"/>
            <a:ext cx="5095357" cy="287896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22D58B7-D43B-42AC-8109-FBB040AD72AD}" type="datetimeFigureOut">
              <a:rPr lang="tr-TR" smtClean="0"/>
              <a:t>1.11.2017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71200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22D58B7-D43B-42AC-8109-FBB040AD72AD}" type="datetimeFigureOut">
              <a:rPr lang="tr-TR" smtClean="0"/>
              <a:t>1.11.2017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422535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D58B7-D43B-42AC-8109-FBB040AD72AD}" type="datetimeFigureOut">
              <a:rPr lang="tr-TR" smtClean="0"/>
              <a:t>1.11.2017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240159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22D58B7-D43B-42AC-8109-FBB040AD72AD}" type="datetimeFigureOut">
              <a:rPr lang="tr-TR" smtClean="0"/>
              <a:t>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316890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22D58B7-D43B-42AC-8109-FBB040AD72AD}" type="datetimeFigureOut">
              <a:rPr lang="tr-TR" smtClean="0"/>
              <a:t>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2E6FBA-32C7-484F-8242-99B64CCE0767}" type="slidenum">
              <a:rPr lang="tr-TR" smtClean="0"/>
              <a:t>‹#›</a:t>
            </a:fld>
            <a:endParaRPr lang="tr-TR"/>
          </a:p>
        </p:txBody>
      </p:sp>
    </p:spTree>
    <p:extLst>
      <p:ext uri="{BB962C8B-B14F-4D97-AF65-F5344CB8AC3E}">
        <p14:creationId xmlns:p14="http://schemas.microsoft.com/office/powerpoint/2010/main" val="164331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22D58B7-D43B-42AC-8109-FBB040AD72AD}" type="datetimeFigureOut">
              <a:rPr lang="tr-TR" smtClean="0"/>
              <a:t>1.11.2017</a:t>
            </a:fld>
            <a:endParaRPr lang="tr-T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B2E6FBA-32C7-484F-8242-99B64CCE0767}" type="slidenum">
              <a:rPr lang="tr-TR" smtClean="0"/>
              <a:t>‹#›</a:t>
            </a:fld>
            <a:endParaRPr lang="tr-TR"/>
          </a:p>
        </p:txBody>
      </p:sp>
    </p:spTree>
    <p:extLst>
      <p:ext uri="{BB962C8B-B14F-4D97-AF65-F5344CB8AC3E}">
        <p14:creationId xmlns:p14="http://schemas.microsoft.com/office/powerpoint/2010/main" val="296392469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1268297"/>
          </a:xfrm>
        </p:spPr>
        <p:txBody>
          <a:bodyPr/>
          <a:lstStyle/>
          <a:p>
            <a:r>
              <a:rPr lang="tr-TR" dirty="0" smtClean="0"/>
              <a:t>Homo </a:t>
            </a:r>
            <a:r>
              <a:rPr lang="tr-TR" dirty="0" err="1" smtClean="0"/>
              <a:t>Genusu</a:t>
            </a:r>
            <a:endParaRPr lang="tr-TR" dirty="0"/>
          </a:p>
        </p:txBody>
      </p:sp>
      <p:sp>
        <p:nvSpPr>
          <p:cNvPr id="3" name="Alt Başlık 2"/>
          <p:cNvSpPr>
            <a:spLocks noGrp="1"/>
          </p:cNvSpPr>
          <p:nvPr>
            <p:ph type="subTitle" idx="1"/>
          </p:nvPr>
        </p:nvSpPr>
        <p:spPr>
          <a:xfrm>
            <a:off x="1524000" y="2654587"/>
            <a:ext cx="9144000" cy="848777"/>
          </a:xfrm>
        </p:spPr>
        <p:txBody>
          <a:bodyPr/>
          <a:lstStyle/>
          <a:p>
            <a:r>
              <a:rPr lang="tr-TR" dirty="0" smtClean="0"/>
              <a:t>Prof. Dr. Ayla SEVİM EROL</a:t>
            </a:r>
            <a:endParaRPr lang="tr-TR" dirty="0"/>
          </a:p>
        </p:txBody>
      </p:sp>
    </p:spTree>
    <p:extLst>
      <p:ext uri="{BB962C8B-B14F-4D97-AF65-F5344CB8AC3E}">
        <p14:creationId xmlns:p14="http://schemas.microsoft.com/office/powerpoint/2010/main" val="1335739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86290" y="875995"/>
            <a:ext cx="7427912" cy="766763"/>
          </a:xfrm>
        </p:spPr>
        <p:txBody>
          <a:bodyPr>
            <a:normAutofit/>
          </a:bodyPr>
          <a:lstStyle/>
          <a:p>
            <a:pPr algn="l">
              <a:defRPr/>
            </a:pPr>
            <a:r>
              <a:rPr lang="tr-TR" sz="2800" b="1" dirty="0" smtClean="0">
                <a:solidFill>
                  <a:schemeClr val="tx2">
                    <a:satMod val="200000"/>
                  </a:schemeClr>
                </a:solidFill>
              </a:rPr>
              <a:t>HOMO ERECTUS</a:t>
            </a:r>
            <a:endParaRPr lang="tr-TR" dirty="0" smtClean="0">
              <a:solidFill>
                <a:schemeClr val="tx2">
                  <a:satMod val="200000"/>
                </a:schemeClr>
              </a:solidFill>
            </a:endParaRPr>
          </a:p>
        </p:txBody>
      </p:sp>
      <p:sp>
        <p:nvSpPr>
          <p:cNvPr id="196611" name="Rectangle 3"/>
          <p:cNvSpPr>
            <a:spLocks noGrp="1" noChangeArrowheads="1"/>
          </p:cNvSpPr>
          <p:nvPr>
            <p:ph idx="1"/>
          </p:nvPr>
        </p:nvSpPr>
        <p:spPr>
          <a:xfrm>
            <a:off x="726508" y="1875726"/>
            <a:ext cx="10353762" cy="3695136"/>
          </a:xfrm>
        </p:spPr>
        <p:txBody>
          <a:bodyPr>
            <a:normAutofit lnSpcReduction="10000"/>
          </a:bodyPr>
          <a:lstStyle/>
          <a:p>
            <a:pPr algn="just" eaLnBrk="1" hangingPunct="1">
              <a:lnSpc>
                <a:spcPct val="150000"/>
              </a:lnSpc>
              <a:buFontTx/>
              <a:buNone/>
            </a:pPr>
            <a:r>
              <a:rPr lang="tr-TR" altLang="tr-TR" sz="2400" dirty="0"/>
              <a:t>	</a:t>
            </a:r>
            <a:r>
              <a:rPr lang="tr-TR" altLang="tr-TR" sz="2400" dirty="0" smtClean="0">
                <a:latin typeface="Arial" panose="020B0604020202020204" pitchFamily="34" charset="0"/>
                <a:cs typeface="Arial" panose="020B0604020202020204" pitchFamily="34" charset="0"/>
              </a:rPr>
              <a:t>Homo </a:t>
            </a:r>
            <a:r>
              <a:rPr lang="tr-TR" altLang="tr-TR" sz="2400" dirty="0" err="1">
                <a:latin typeface="Arial" panose="020B0604020202020204" pitchFamily="34" charset="0"/>
                <a:cs typeface="Arial" panose="020B0604020202020204" pitchFamily="34" charset="0"/>
              </a:rPr>
              <a:t>habilislerden</a:t>
            </a:r>
            <a:r>
              <a:rPr lang="tr-TR" altLang="tr-TR" sz="2400" dirty="0">
                <a:latin typeface="Arial" panose="020B0604020202020204" pitchFamily="34" charset="0"/>
                <a:cs typeface="Arial" panose="020B0604020202020204" pitchFamily="34" charset="0"/>
              </a:rPr>
              <a:t> sonra daha gelişmiş özellikler taşıyan ve Homo </a:t>
            </a:r>
            <a:r>
              <a:rPr lang="tr-TR" altLang="tr-TR" sz="2400" dirty="0" err="1">
                <a:latin typeface="Arial" panose="020B0604020202020204" pitchFamily="34" charset="0"/>
                <a:cs typeface="Arial" panose="020B0604020202020204" pitchFamily="34" charset="0"/>
              </a:rPr>
              <a:t>erectus</a:t>
            </a:r>
            <a:r>
              <a:rPr lang="tr-TR" altLang="tr-TR" sz="2400" dirty="0">
                <a:latin typeface="Arial" panose="020B0604020202020204" pitchFamily="34" charset="0"/>
                <a:cs typeface="Arial" panose="020B0604020202020204" pitchFamily="34" charset="0"/>
              </a:rPr>
              <a:t> olarak isimlendirilen yeni bir </a:t>
            </a:r>
            <a:r>
              <a:rPr lang="tr-TR" altLang="tr-TR" sz="2400" dirty="0" err="1">
                <a:latin typeface="Arial" panose="020B0604020202020204" pitchFamily="34" charset="0"/>
                <a:cs typeface="Arial" panose="020B0604020202020204" pitchFamily="34" charset="0"/>
              </a:rPr>
              <a:t>hominid</a:t>
            </a:r>
            <a:r>
              <a:rPr lang="tr-TR" altLang="tr-TR" sz="2400" dirty="0">
                <a:latin typeface="Arial" panose="020B0604020202020204" pitchFamily="34" charset="0"/>
                <a:cs typeface="Arial" panose="020B0604020202020204" pitchFamily="34" charset="0"/>
              </a:rPr>
              <a:t> türü ortaya çıkmıştır;  Bu tür </a:t>
            </a:r>
            <a:r>
              <a:rPr lang="tr-TR" altLang="tr-TR" sz="2400" dirty="0" err="1">
                <a:latin typeface="Arial" panose="020B0604020202020204" pitchFamily="34" charset="0"/>
                <a:cs typeface="Arial" panose="020B0604020202020204" pitchFamily="34" charset="0"/>
              </a:rPr>
              <a:t>habilise</a:t>
            </a:r>
            <a:r>
              <a:rPr lang="tr-TR" altLang="tr-TR" sz="2400" dirty="0">
                <a:latin typeface="Arial" panose="020B0604020202020204" pitchFamily="34" charset="0"/>
                <a:cs typeface="Arial" panose="020B0604020202020204" pitchFamily="34" charset="0"/>
              </a:rPr>
              <a:t> oranla vücut yapısı hem de beyin kapasitesi açısından daha iri bir formdur.  Homo </a:t>
            </a:r>
            <a:r>
              <a:rPr lang="tr-TR" altLang="tr-TR" sz="2400" dirty="0" err="1">
                <a:latin typeface="Arial" panose="020B0604020202020204" pitchFamily="34" charset="0"/>
                <a:cs typeface="Arial" panose="020B0604020202020204" pitchFamily="34" charset="0"/>
              </a:rPr>
              <a:t>erectus’lar</a:t>
            </a:r>
            <a:r>
              <a:rPr lang="tr-TR" altLang="tr-TR" sz="2400" dirty="0">
                <a:latin typeface="Arial" panose="020B0604020202020204" pitchFamily="34" charset="0"/>
                <a:cs typeface="Arial" panose="020B0604020202020204" pitchFamily="34" charset="0"/>
              </a:rPr>
              <a:t> Afrika’yı </a:t>
            </a:r>
            <a:r>
              <a:rPr lang="tr-TR" altLang="tr-TR" sz="2400" dirty="0" err="1">
                <a:latin typeface="Arial" panose="020B0604020202020204" pitchFamily="34" charset="0"/>
                <a:cs typeface="Arial" panose="020B0604020202020204" pitchFamily="34" charset="0"/>
              </a:rPr>
              <a:t>terkedip</a:t>
            </a:r>
            <a:r>
              <a:rPr lang="tr-TR" altLang="tr-TR" sz="2400" dirty="0">
                <a:latin typeface="Arial" panose="020B0604020202020204" pitchFamily="34" charset="0"/>
                <a:cs typeface="Arial" panose="020B0604020202020204" pitchFamily="34" charset="0"/>
              </a:rPr>
              <a:t> Kuzey </a:t>
            </a:r>
            <a:r>
              <a:rPr lang="tr-TR" altLang="tr-TR" sz="2400" dirty="0" err="1">
                <a:latin typeface="Arial" panose="020B0604020202020204" pitchFamily="34" charset="0"/>
                <a:cs typeface="Arial" panose="020B0604020202020204" pitchFamily="34" charset="0"/>
              </a:rPr>
              <a:t>Yarımküre’ye</a:t>
            </a:r>
            <a:r>
              <a:rPr lang="tr-TR" altLang="tr-TR" sz="2400" dirty="0">
                <a:latin typeface="Arial" panose="020B0604020202020204" pitchFamily="34" charset="0"/>
                <a:cs typeface="Arial" panose="020B0604020202020204" pitchFamily="34" charset="0"/>
              </a:rPr>
              <a:t> yayılmış ilk tür olarak bilinir  </a:t>
            </a:r>
            <a:r>
              <a:rPr lang="tr-TR" altLang="tr-TR" sz="2400" dirty="0" err="1">
                <a:latin typeface="Arial" panose="020B0604020202020204" pitchFamily="34" charset="0"/>
                <a:cs typeface="Arial" panose="020B0604020202020204" pitchFamily="34" charset="0"/>
              </a:rPr>
              <a:t>Erectus’ların</a:t>
            </a:r>
            <a:r>
              <a:rPr lang="tr-TR" altLang="tr-TR" sz="2400" dirty="0">
                <a:latin typeface="Arial" panose="020B0604020202020204" pitchFamily="34" charset="0"/>
                <a:cs typeface="Arial" panose="020B0604020202020204" pitchFamily="34" charset="0"/>
              </a:rPr>
              <a:t> ateşi kontrollü olarak kullanabilme yeteneklerinin onlara dünyanın çeşitli yerlerine </a:t>
            </a:r>
            <a:r>
              <a:rPr lang="tr-TR" altLang="tr-TR" sz="2400" dirty="0" smtClean="0">
                <a:latin typeface="Arial" panose="020B0604020202020204" pitchFamily="34" charset="0"/>
                <a:cs typeface="Arial" panose="020B0604020202020204" pitchFamily="34" charset="0"/>
              </a:rPr>
              <a:t>uyum sağlama özelliğini kazandırdığı </a:t>
            </a:r>
            <a:r>
              <a:rPr lang="tr-TR" altLang="tr-TR" sz="2400" dirty="0">
                <a:latin typeface="Arial" panose="020B0604020202020204" pitchFamily="34" charset="0"/>
                <a:cs typeface="Arial" panose="020B0604020202020204" pitchFamily="34" charset="0"/>
              </a:rPr>
              <a:t>savunulmaktadır. </a:t>
            </a:r>
          </a:p>
        </p:txBody>
      </p:sp>
    </p:spTree>
    <p:extLst>
      <p:ext uri="{BB962C8B-B14F-4D97-AF65-F5344CB8AC3E}">
        <p14:creationId xmlns:p14="http://schemas.microsoft.com/office/powerpoint/2010/main" val="36695318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idx="1"/>
          </p:nvPr>
        </p:nvSpPr>
        <p:spPr>
          <a:xfrm>
            <a:off x="683045" y="583894"/>
            <a:ext cx="10234671" cy="5993176"/>
          </a:xfrm>
        </p:spPr>
        <p:txBody>
          <a:bodyPr>
            <a:normAutofit fontScale="92500" lnSpcReduction="20000"/>
          </a:bodyPr>
          <a:lstStyle/>
          <a:p>
            <a:pPr algn="just" eaLnBrk="1" hangingPunct="1">
              <a:lnSpc>
                <a:spcPct val="150000"/>
              </a:lnSpc>
              <a:buFontTx/>
              <a:buNone/>
            </a:pPr>
            <a:r>
              <a:rPr lang="tr-TR" altLang="tr-TR" sz="2000" dirty="0">
                <a:latin typeface="Arial" panose="020B0604020202020204" pitchFamily="34" charset="0"/>
                <a:cs typeface="Arial" panose="020B0604020202020204" pitchFamily="34" charset="0"/>
              </a:rPr>
              <a:t>	</a:t>
            </a:r>
            <a:r>
              <a:rPr lang="tr-TR" altLang="tr-TR" sz="2000" dirty="0" smtClean="0">
                <a:latin typeface="Arial" panose="020B0604020202020204" pitchFamily="34" charset="0"/>
                <a:cs typeface="Arial" panose="020B0604020202020204" pitchFamily="34" charset="0"/>
              </a:rPr>
              <a:t>Homo </a:t>
            </a:r>
            <a:r>
              <a:rPr lang="tr-TR" altLang="tr-TR" sz="2000" dirty="0" err="1">
                <a:latin typeface="Arial" panose="020B0604020202020204" pitchFamily="34" charset="0"/>
                <a:cs typeface="Arial" panose="020B0604020202020204" pitchFamily="34" charset="0"/>
              </a:rPr>
              <a:t>erectus`lar</a:t>
            </a:r>
            <a:r>
              <a:rPr lang="tr-TR" altLang="tr-TR" sz="2000" dirty="0">
                <a:latin typeface="Arial" panose="020B0604020202020204" pitchFamily="34" charset="0"/>
                <a:cs typeface="Arial" panose="020B0604020202020204" pitchFamily="34" charset="0"/>
              </a:rPr>
              <a:t> uzun, basık bir kafa yapısı ve kalın kafa kemiklerine sahiptirler.  Beyin kapasiteleri ortalama 1000cm3`dür ancak 800 ila 1100 cm küp arasında değişen bir </a:t>
            </a:r>
            <a:r>
              <a:rPr lang="tr-TR" altLang="tr-TR" sz="2000" dirty="0" smtClean="0">
                <a:latin typeface="Arial" panose="020B0604020202020204" pitchFamily="34" charset="0"/>
                <a:cs typeface="Arial" panose="020B0604020202020204" pitchFamily="34" charset="0"/>
              </a:rPr>
              <a:t>dağılım. </a:t>
            </a:r>
            <a:r>
              <a:rPr lang="tr-TR" altLang="tr-TR" sz="2000" dirty="0">
                <a:latin typeface="Arial" panose="020B0604020202020204" pitchFamily="34" charset="0"/>
                <a:cs typeface="Arial" panose="020B0604020202020204" pitchFamily="34" charset="0"/>
              </a:rPr>
              <a:t>İlk </a:t>
            </a:r>
            <a:r>
              <a:rPr lang="tr-TR" altLang="tr-TR" sz="2000" dirty="0" err="1">
                <a:latin typeface="Arial" panose="020B0604020202020204" pitchFamily="34" charset="0"/>
                <a:cs typeface="Arial" panose="020B0604020202020204" pitchFamily="34" charset="0"/>
              </a:rPr>
              <a:t>erectus</a:t>
            </a:r>
            <a:r>
              <a:rPr lang="tr-TR" altLang="tr-TR" sz="2000" dirty="0">
                <a:latin typeface="Arial" panose="020B0604020202020204" pitchFamily="34" charset="0"/>
                <a:cs typeface="Arial" panose="020B0604020202020204" pitchFamily="34" charset="0"/>
              </a:rPr>
              <a:t> buluntuları 850-900cm3 lük bir beyin kapasitesine </a:t>
            </a:r>
            <a:r>
              <a:rPr lang="tr-TR" altLang="tr-TR" sz="2000" dirty="0" smtClean="0">
                <a:latin typeface="Arial" panose="020B0604020202020204" pitchFamily="34" charset="0"/>
                <a:cs typeface="Arial" panose="020B0604020202020204" pitchFamily="34" charset="0"/>
              </a:rPr>
              <a:t>sahip </a:t>
            </a:r>
            <a:r>
              <a:rPr lang="tr-TR" altLang="tr-TR" sz="2000" dirty="0">
                <a:latin typeface="Arial" panose="020B0604020202020204" pitchFamily="34" charset="0"/>
                <a:cs typeface="Arial" panose="020B0604020202020204" pitchFamily="34" charset="0"/>
              </a:rPr>
              <a:t>iken  son döneme tarihlendirilenlerde 1100cm3 e kadar çıkabilmektedir.  Homo </a:t>
            </a:r>
            <a:r>
              <a:rPr lang="tr-TR" altLang="tr-TR" sz="2000" dirty="0" err="1">
                <a:latin typeface="Arial" panose="020B0604020202020204" pitchFamily="34" charset="0"/>
                <a:cs typeface="Arial" panose="020B0604020202020204" pitchFamily="34" charset="0"/>
              </a:rPr>
              <a:t>erectuslarda</a:t>
            </a:r>
            <a:r>
              <a:rPr lang="tr-TR" altLang="tr-TR" sz="2000" dirty="0">
                <a:latin typeface="Arial" panose="020B0604020202020204" pitchFamily="34" charset="0"/>
                <a:cs typeface="Arial" panose="020B0604020202020204" pitchFamily="34" charset="0"/>
              </a:rPr>
              <a:t> Alın kemiği </a:t>
            </a:r>
            <a:r>
              <a:rPr lang="tr-TR" altLang="tr-TR" sz="2000" dirty="0" err="1">
                <a:latin typeface="Arial" panose="020B0604020202020204" pitchFamily="34" charset="0"/>
                <a:cs typeface="Arial" panose="020B0604020202020204" pitchFamily="34" charset="0"/>
              </a:rPr>
              <a:t>Frontal</a:t>
            </a:r>
            <a:r>
              <a:rPr lang="tr-TR" altLang="tr-TR" sz="2000" dirty="0">
                <a:latin typeface="Arial" panose="020B0604020202020204" pitchFamily="34" charset="0"/>
                <a:cs typeface="Arial" panose="020B0604020202020204" pitchFamily="34" charset="0"/>
              </a:rPr>
              <a:t> kemik basık ve geriye doğru eğimli, kaş kemerleri belirgindir.  Bu türün formlarında karşımıza çıkan diğer bir özellik ise </a:t>
            </a:r>
            <a:r>
              <a:rPr lang="tr-TR" altLang="tr-TR" sz="2000" dirty="0" err="1">
                <a:latin typeface="Arial" panose="020B0604020202020204" pitchFamily="34" charset="0"/>
                <a:cs typeface="Arial" panose="020B0604020202020204" pitchFamily="34" charset="0"/>
              </a:rPr>
              <a:t>sagittal</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keel</a:t>
            </a:r>
            <a:r>
              <a:rPr lang="tr-TR" altLang="tr-TR" sz="2000" dirty="0">
                <a:latin typeface="Arial" panose="020B0604020202020204" pitchFamily="34" charset="0"/>
                <a:cs typeface="Arial" panose="020B0604020202020204" pitchFamily="34" charset="0"/>
              </a:rPr>
              <a:t> adı verilen durumdur.  </a:t>
            </a:r>
            <a:endParaRPr lang="tr-TR" altLang="tr-TR" sz="2000" dirty="0" smtClean="0">
              <a:latin typeface="Arial" panose="020B0604020202020204" pitchFamily="34" charset="0"/>
              <a:cs typeface="Arial" panose="020B0604020202020204" pitchFamily="34" charset="0"/>
            </a:endParaRPr>
          </a:p>
          <a:p>
            <a:pPr algn="just" eaLnBrk="1" hangingPunct="1">
              <a:lnSpc>
                <a:spcPct val="150000"/>
              </a:lnSpc>
              <a:buFontTx/>
              <a:buNone/>
            </a:pPr>
            <a:endParaRPr lang="tr-TR" altLang="tr-TR" dirty="0">
              <a:latin typeface="Arial" panose="020B0604020202020204" pitchFamily="34" charset="0"/>
              <a:cs typeface="Arial" panose="020B0604020202020204" pitchFamily="34" charset="0"/>
            </a:endParaRPr>
          </a:p>
          <a:p>
            <a:pPr algn="just" eaLnBrk="1" hangingPunct="1">
              <a:lnSpc>
                <a:spcPct val="150000"/>
              </a:lnSpc>
              <a:buFontTx/>
              <a:buNone/>
            </a:pPr>
            <a:r>
              <a:rPr lang="tr-TR" altLang="tr-TR" sz="2000" dirty="0" smtClean="0">
                <a:latin typeface="Arial" panose="020B0604020202020204" pitchFamily="34" charset="0"/>
                <a:cs typeface="Arial" panose="020B0604020202020204" pitchFamily="34" charset="0"/>
              </a:rPr>
              <a:t>	Bu </a:t>
            </a:r>
            <a:r>
              <a:rPr lang="tr-TR" altLang="tr-TR" sz="2000" dirty="0">
                <a:latin typeface="Arial" panose="020B0604020202020204" pitchFamily="34" charset="0"/>
                <a:cs typeface="Arial" panose="020B0604020202020204" pitchFamily="34" charset="0"/>
              </a:rPr>
              <a:t>oluşum </a:t>
            </a:r>
            <a:r>
              <a:rPr lang="tr-TR" altLang="tr-TR" sz="2000" dirty="0" err="1">
                <a:latin typeface="Arial" panose="020B0604020202020204" pitchFamily="34" charset="0"/>
                <a:cs typeface="Arial" panose="020B0604020202020204" pitchFamily="34" charset="0"/>
              </a:rPr>
              <a:t>sagittal</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süturun</a:t>
            </a:r>
            <a:r>
              <a:rPr lang="tr-TR" altLang="tr-TR" sz="2000" dirty="0">
                <a:latin typeface="Arial" panose="020B0604020202020204" pitchFamily="34" charset="0"/>
                <a:cs typeface="Arial" panose="020B0604020202020204" pitchFamily="34" charset="0"/>
              </a:rPr>
              <a:t> etrafında </a:t>
            </a:r>
            <a:r>
              <a:rPr lang="tr-TR" altLang="tr-TR" sz="2000" dirty="0" err="1">
                <a:latin typeface="Arial" panose="020B0604020202020204" pitchFamily="34" charset="0"/>
                <a:cs typeface="Arial" panose="020B0604020202020204" pitchFamily="34" charset="0"/>
              </a:rPr>
              <a:t>omurgamsı</a:t>
            </a:r>
            <a:r>
              <a:rPr lang="tr-TR" altLang="tr-TR" sz="2000" dirty="0">
                <a:latin typeface="Arial" panose="020B0604020202020204" pitchFamily="34" charset="0"/>
                <a:cs typeface="Arial" panose="020B0604020202020204" pitchFamily="34" charset="0"/>
              </a:rPr>
              <a:t> şekilde önden arkaya doğru uzanan çıkıntıdır. Kafada özellikle </a:t>
            </a:r>
            <a:r>
              <a:rPr lang="tr-TR" altLang="tr-TR" sz="2000" dirty="0" err="1">
                <a:latin typeface="Arial" panose="020B0604020202020204" pitchFamily="34" charset="0"/>
                <a:cs typeface="Arial" panose="020B0604020202020204" pitchFamily="34" charset="0"/>
              </a:rPr>
              <a:t>bregma</a:t>
            </a:r>
            <a:r>
              <a:rPr lang="tr-TR" altLang="tr-TR" sz="2000" dirty="0">
                <a:latin typeface="Arial" panose="020B0604020202020204" pitchFamily="34" charset="0"/>
                <a:cs typeface="Arial" panose="020B0604020202020204" pitchFamily="34" charset="0"/>
              </a:rPr>
              <a:t> (alın ve duvar kemiklerinin birleştiği bölge) çevresinde ve </a:t>
            </a:r>
            <a:r>
              <a:rPr lang="tr-TR" altLang="tr-TR" sz="2000" dirty="0" err="1">
                <a:latin typeface="Arial" panose="020B0604020202020204" pitchFamily="34" charset="0"/>
                <a:cs typeface="Arial" panose="020B0604020202020204" pitchFamily="34" charset="0"/>
              </a:rPr>
              <a:t>coronal</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sütur</a:t>
            </a:r>
            <a:r>
              <a:rPr lang="tr-TR" altLang="tr-TR" sz="2000" dirty="0">
                <a:latin typeface="Arial" panose="020B0604020202020204" pitchFamily="34" charset="0"/>
                <a:cs typeface="Arial" panose="020B0604020202020204" pitchFamily="34" charset="0"/>
              </a:rPr>
              <a:t> (alın kemiğinin duvar kemikler ile birleşme çizgisi) çevresinde belirgin bir kalınlaşma gözlenir. Kafatasına yandan bakıldığında </a:t>
            </a:r>
            <a:r>
              <a:rPr lang="tr-TR" altLang="tr-TR" sz="2000" dirty="0" err="1">
                <a:latin typeface="Arial" panose="020B0604020202020204" pitchFamily="34" charset="0"/>
                <a:cs typeface="Arial" panose="020B0604020202020204" pitchFamily="34" charset="0"/>
              </a:rPr>
              <a:t>occipital</a:t>
            </a:r>
            <a:r>
              <a:rPr lang="tr-TR" altLang="tr-TR" sz="2000" dirty="0">
                <a:latin typeface="Arial" panose="020B0604020202020204" pitchFamily="34" charset="0"/>
                <a:cs typeface="Arial" panose="020B0604020202020204" pitchFamily="34" charset="0"/>
              </a:rPr>
              <a:t> bölge (</a:t>
            </a:r>
            <a:r>
              <a:rPr lang="tr-TR" altLang="tr-TR" sz="2000" dirty="0" err="1">
                <a:latin typeface="Arial" panose="020B0604020202020204" pitchFamily="34" charset="0"/>
                <a:cs typeface="Arial" panose="020B0604020202020204" pitchFamily="34" charset="0"/>
              </a:rPr>
              <a:t>ard</a:t>
            </a:r>
            <a:r>
              <a:rPr lang="tr-TR" altLang="tr-TR" sz="2000" dirty="0">
                <a:latin typeface="Arial" panose="020B0604020202020204" pitchFamily="34" charset="0"/>
                <a:cs typeface="Arial" panose="020B0604020202020204" pitchFamily="34" charset="0"/>
              </a:rPr>
              <a:t> kafa kemiği) ile </a:t>
            </a:r>
            <a:r>
              <a:rPr lang="tr-TR" altLang="tr-TR" sz="2000" dirty="0" err="1">
                <a:latin typeface="Arial" panose="020B0604020202020204" pitchFamily="34" charset="0"/>
                <a:cs typeface="Arial" panose="020B0604020202020204" pitchFamily="34" charset="0"/>
              </a:rPr>
              <a:t>nuchal</a:t>
            </a:r>
            <a:r>
              <a:rPr lang="tr-TR" altLang="tr-TR" sz="2000" dirty="0">
                <a:latin typeface="Arial" panose="020B0604020202020204" pitchFamily="34" charset="0"/>
                <a:cs typeface="Arial" panose="020B0604020202020204" pitchFamily="34" charset="0"/>
              </a:rPr>
              <a:t> bölge (</a:t>
            </a:r>
            <a:r>
              <a:rPr lang="tr-TR" altLang="tr-TR" sz="2000" dirty="0" err="1">
                <a:latin typeface="Arial" panose="020B0604020202020204" pitchFamily="34" charset="0"/>
                <a:cs typeface="Arial" panose="020B0604020202020204" pitchFamily="34" charset="0"/>
              </a:rPr>
              <a:t>ard</a:t>
            </a:r>
            <a:r>
              <a:rPr lang="tr-TR" altLang="tr-TR" sz="2000" dirty="0">
                <a:latin typeface="Arial" panose="020B0604020202020204" pitchFamily="34" charset="0"/>
                <a:cs typeface="Arial" panose="020B0604020202020204" pitchFamily="34" charset="0"/>
              </a:rPr>
              <a:t> kafa üzerindeki kasların yapıştığı bölge) keskin bir açının olduğu görülür. Yüz morfolojisine bakıldığında kısa masif ve geniş bir yüz yapısıyla karşılaşılır. </a:t>
            </a:r>
            <a:r>
              <a:rPr lang="tr-TR" altLang="tr-TR" sz="2000" dirty="0" err="1">
                <a:latin typeface="Arial" panose="020B0604020202020204" pitchFamily="34" charset="0"/>
                <a:cs typeface="Arial" panose="020B0604020202020204" pitchFamily="34" charset="0"/>
              </a:rPr>
              <a:t>Nasal</a:t>
            </a:r>
            <a:r>
              <a:rPr lang="tr-TR" altLang="tr-TR" sz="2000" dirty="0">
                <a:latin typeface="Arial" panose="020B0604020202020204" pitchFamily="34" charset="0"/>
                <a:cs typeface="Arial" panose="020B0604020202020204" pitchFamily="34" charset="0"/>
              </a:rPr>
              <a:t> açıklığın (burun boşluğu) </a:t>
            </a:r>
            <a:r>
              <a:rPr lang="tr-TR" altLang="tr-TR" sz="2000" dirty="0" err="1">
                <a:latin typeface="Arial" panose="020B0604020202020204" pitchFamily="34" charset="0"/>
                <a:cs typeface="Arial" panose="020B0604020202020204" pitchFamily="34" charset="0"/>
              </a:rPr>
              <a:t>maxilla</a:t>
            </a:r>
            <a:r>
              <a:rPr lang="tr-TR" altLang="tr-TR" sz="2000" dirty="0">
                <a:latin typeface="Arial" panose="020B0604020202020204" pitchFamily="34" charset="0"/>
                <a:cs typeface="Arial" panose="020B0604020202020204" pitchFamily="34" charset="0"/>
              </a:rPr>
              <a:t> (üst çene) ile birlikte ileri doğru çıkıntı yaptığı görülür. </a:t>
            </a:r>
          </a:p>
        </p:txBody>
      </p:sp>
    </p:spTree>
    <p:extLst>
      <p:ext uri="{BB962C8B-B14F-4D97-AF65-F5344CB8AC3E}">
        <p14:creationId xmlns:p14="http://schemas.microsoft.com/office/powerpoint/2010/main" val="35215142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594306" y="565532"/>
            <a:ext cx="10353761" cy="745475"/>
          </a:xfrm>
        </p:spPr>
        <p:txBody>
          <a:bodyPr/>
          <a:lstStyle/>
          <a:p>
            <a:pPr algn="l">
              <a:defRPr/>
            </a:pPr>
            <a:r>
              <a:rPr lang="tr-TR" dirty="0" smtClean="0">
                <a:solidFill>
                  <a:schemeClr val="tx2">
                    <a:satMod val="200000"/>
                  </a:schemeClr>
                </a:solidFill>
              </a:rPr>
              <a:t>Homo </a:t>
            </a:r>
            <a:r>
              <a:rPr lang="tr-TR" dirty="0" err="1" smtClean="0">
                <a:solidFill>
                  <a:schemeClr val="tx2">
                    <a:satMod val="200000"/>
                  </a:schemeClr>
                </a:solidFill>
              </a:rPr>
              <a:t>erectus</a:t>
            </a:r>
            <a:endParaRPr lang="tr-TR" dirty="0" smtClean="0">
              <a:solidFill>
                <a:schemeClr val="tx2">
                  <a:satMod val="200000"/>
                </a:schemeClr>
              </a:solidFill>
            </a:endParaRPr>
          </a:p>
        </p:txBody>
      </p:sp>
      <p:graphicFrame>
        <p:nvGraphicFramePr>
          <p:cNvPr id="10242" name="Object 3"/>
          <p:cNvGraphicFramePr>
            <a:graphicFrameLocks noGrp="1" noChangeAspect="1"/>
          </p:cNvGraphicFramePr>
          <p:nvPr>
            <p:ph idx="1"/>
            <p:extLst>
              <p:ext uri="{D42A27DB-BD31-4B8C-83A1-F6EECF244321}">
                <p14:modId xmlns:p14="http://schemas.microsoft.com/office/powerpoint/2010/main" val="2948027536"/>
              </p:ext>
            </p:extLst>
          </p:nvPr>
        </p:nvGraphicFramePr>
        <p:xfrm>
          <a:off x="493757" y="1935921"/>
          <a:ext cx="11193835" cy="3426245"/>
        </p:xfrm>
        <a:graphic>
          <a:graphicData uri="http://schemas.openxmlformats.org/presentationml/2006/ole">
            <mc:AlternateContent xmlns:mc="http://schemas.openxmlformats.org/markup-compatibility/2006">
              <mc:Choice xmlns:v="urn:schemas-microsoft-com:vml" Requires="v">
                <p:oleObj spid="_x0000_s2052" name="Bit Eşlem Resmi" r:id="rId4" imgW="7438095" imgH="2276793" progId="Paint.Picture">
                  <p:embed/>
                </p:oleObj>
              </mc:Choice>
              <mc:Fallback>
                <p:oleObj name="Bit Eşlem Resmi" r:id="rId4" imgW="7438095" imgH="227679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57" y="1935921"/>
                        <a:ext cx="11193835" cy="34262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644068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705079" y="174453"/>
            <a:ext cx="1049907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150000"/>
              </a:lnSpc>
            </a:pPr>
            <a:r>
              <a:rPr lang="tr-TR" altLang="tr-TR" sz="2400" dirty="0" smtClean="0">
                <a:latin typeface="Arial" panose="020B0604020202020204" pitchFamily="34" charset="0"/>
              </a:rPr>
              <a:t>Homo </a:t>
            </a:r>
            <a:r>
              <a:rPr lang="tr-TR" altLang="tr-TR" sz="2400" dirty="0" err="1">
                <a:latin typeface="Arial" panose="020B0604020202020204" pitchFamily="34" charset="0"/>
              </a:rPr>
              <a:t>erectus`larda</a:t>
            </a:r>
            <a:r>
              <a:rPr lang="tr-TR" altLang="tr-TR" sz="2400" dirty="0">
                <a:latin typeface="Arial" panose="020B0604020202020204" pitchFamily="34" charset="0"/>
              </a:rPr>
              <a:t> genellikle karşımıza çıkan diğer bir özellikte </a:t>
            </a:r>
            <a:r>
              <a:rPr lang="tr-TR" altLang="tr-TR" sz="2400" dirty="0" err="1">
                <a:latin typeface="Arial" panose="020B0604020202020204" pitchFamily="34" charset="0"/>
              </a:rPr>
              <a:t>alveolar</a:t>
            </a:r>
            <a:r>
              <a:rPr lang="tr-TR" altLang="tr-TR" sz="2400" dirty="0">
                <a:latin typeface="Arial" panose="020B0604020202020204" pitchFamily="34" charset="0"/>
              </a:rPr>
              <a:t> </a:t>
            </a:r>
            <a:r>
              <a:rPr lang="tr-TR" altLang="tr-TR" sz="2400" dirty="0" err="1">
                <a:latin typeface="Arial" panose="020B0604020202020204" pitchFamily="34" charset="0"/>
              </a:rPr>
              <a:t>prognatizmadır</a:t>
            </a:r>
            <a:r>
              <a:rPr lang="tr-TR" altLang="tr-TR" sz="2400" dirty="0">
                <a:latin typeface="Arial" panose="020B0604020202020204" pitchFamily="34" charset="0"/>
              </a:rPr>
              <a:t> (dişlerin bulunduğu bölgeni dışa doğru çıkıntı oluşturması).  Bunlarda alt çene genel görünüm açısından iridir ve </a:t>
            </a:r>
            <a:r>
              <a:rPr lang="tr-TR" altLang="tr-TR" sz="2400" dirty="0" err="1">
                <a:latin typeface="Arial" panose="020B0604020202020204" pitchFamily="34" charset="0"/>
              </a:rPr>
              <a:t>menton</a:t>
            </a:r>
            <a:r>
              <a:rPr lang="tr-TR" altLang="tr-TR" sz="2400" dirty="0">
                <a:latin typeface="Arial" panose="020B0604020202020204" pitchFamily="34" charset="0"/>
              </a:rPr>
              <a:t> çıkıntısı gözlenmez. Bu nedenle yandan bakıldığında alt çenenin geriye doğru kavisli olduğu görülür. </a:t>
            </a:r>
            <a:endParaRPr lang="tr-TR" altLang="tr-TR" sz="2400" dirty="0" smtClean="0">
              <a:latin typeface="Arial" panose="020B0604020202020204" pitchFamily="34" charset="0"/>
            </a:endParaRPr>
          </a:p>
          <a:p>
            <a:pPr algn="just" eaLnBrk="1" hangingPunct="1">
              <a:lnSpc>
                <a:spcPct val="150000"/>
              </a:lnSpc>
            </a:pPr>
            <a:endParaRPr lang="tr-TR" altLang="tr-TR" sz="2400" dirty="0">
              <a:latin typeface="Arial" panose="020B0604020202020204" pitchFamily="34" charset="0"/>
            </a:endParaRPr>
          </a:p>
          <a:p>
            <a:pPr algn="just" eaLnBrk="1" hangingPunct="1">
              <a:lnSpc>
                <a:spcPct val="150000"/>
              </a:lnSpc>
            </a:pPr>
            <a:r>
              <a:rPr lang="tr-TR" altLang="tr-TR" sz="2400" dirty="0" err="1" smtClean="0">
                <a:latin typeface="Arial" panose="020B0604020202020204" pitchFamily="34" charset="0"/>
              </a:rPr>
              <a:t>Zygomatic</a:t>
            </a:r>
            <a:r>
              <a:rPr lang="tr-TR" altLang="tr-TR" sz="2400" dirty="0" smtClean="0">
                <a:latin typeface="Arial" panose="020B0604020202020204" pitchFamily="34" charset="0"/>
              </a:rPr>
              <a:t> </a:t>
            </a:r>
            <a:r>
              <a:rPr lang="tr-TR" altLang="tr-TR" sz="2400" dirty="0">
                <a:latin typeface="Arial" panose="020B0604020202020204" pitchFamily="34" charset="0"/>
              </a:rPr>
              <a:t>(elmacık) kemikler iri bir yapı gösterirken, kafaya yukarıda bakıldığında elmacık kemerleri her zaman görülmektedir. Homo </a:t>
            </a:r>
            <a:r>
              <a:rPr lang="tr-TR" altLang="tr-TR" sz="2400" dirty="0" err="1">
                <a:latin typeface="Arial" panose="020B0604020202020204" pitchFamily="34" charset="0"/>
              </a:rPr>
              <a:t>erectus`da</a:t>
            </a:r>
            <a:r>
              <a:rPr lang="tr-TR" altLang="tr-TR" sz="2400" dirty="0">
                <a:latin typeface="Arial" panose="020B0604020202020204" pitchFamily="34" charset="0"/>
              </a:rPr>
              <a:t> dişler </a:t>
            </a:r>
            <a:r>
              <a:rPr lang="tr-TR" altLang="tr-TR" sz="2400" dirty="0" err="1">
                <a:latin typeface="Arial" panose="020B0604020202020204" pitchFamily="34" charset="0"/>
              </a:rPr>
              <a:t>habilis`le</a:t>
            </a:r>
            <a:r>
              <a:rPr lang="tr-TR" altLang="tr-TR" sz="2400" dirty="0">
                <a:latin typeface="Arial" panose="020B0604020202020204" pitchFamily="34" charset="0"/>
              </a:rPr>
              <a:t> </a:t>
            </a:r>
            <a:r>
              <a:rPr lang="tr-TR" altLang="tr-TR" sz="2400" dirty="0" err="1">
                <a:latin typeface="Arial" panose="020B0604020202020204" pitchFamily="34" charset="0"/>
              </a:rPr>
              <a:t>erectus`tan</a:t>
            </a:r>
            <a:r>
              <a:rPr lang="tr-TR" altLang="tr-TR" sz="2400" dirty="0">
                <a:latin typeface="Arial" panose="020B0604020202020204" pitchFamily="34" charset="0"/>
              </a:rPr>
              <a:t> sonraki formlar arasında bir geçiş gösterir. </a:t>
            </a:r>
            <a:r>
              <a:rPr lang="tr-TR" altLang="tr-TR" sz="2400" dirty="0" err="1">
                <a:latin typeface="Arial" panose="020B0604020202020204" pitchFamily="34" charset="0"/>
              </a:rPr>
              <a:t>Habilis</a:t>
            </a:r>
            <a:r>
              <a:rPr lang="tr-TR" altLang="tr-TR" sz="2400" dirty="0">
                <a:latin typeface="Arial" panose="020B0604020202020204" pitchFamily="34" charset="0"/>
              </a:rPr>
              <a:t> ve </a:t>
            </a:r>
            <a:r>
              <a:rPr lang="tr-TR" altLang="tr-TR" sz="2400" dirty="0" err="1">
                <a:latin typeface="Arial" panose="020B0604020202020204" pitchFamily="34" charset="0"/>
              </a:rPr>
              <a:t>Australopithecus`larla</a:t>
            </a:r>
            <a:r>
              <a:rPr lang="tr-TR" altLang="tr-TR" sz="2400" dirty="0">
                <a:latin typeface="Arial" panose="020B0604020202020204" pitchFamily="34" charset="0"/>
              </a:rPr>
              <a:t> karşılaştırıldığında daha küçük buna karşılık, </a:t>
            </a:r>
            <a:r>
              <a:rPr lang="tr-TR" altLang="tr-TR" sz="2400" dirty="0" err="1">
                <a:latin typeface="Arial" panose="020B0604020202020204" pitchFamily="34" charset="0"/>
              </a:rPr>
              <a:t>sapiensle</a:t>
            </a:r>
            <a:r>
              <a:rPr lang="tr-TR" altLang="tr-TR" sz="2400" dirty="0">
                <a:latin typeface="Arial" panose="020B0604020202020204" pitchFamily="34" charset="0"/>
              </a:rPr>
              <a:t> karşılaştırıldığında daha iri dişlere sahiptir. </a:t>
            </a:r>
          </a:p>
        </p:txBody>
      </p:sp>
    </p:spTree>
    <p:extLst>
      <p:ext uri="{BB962C8B-B14F-4D97-AF65-F5344CB8AC3E}">
        <p14:creationId xmlns:p14="http://schemas.microsoft.com/office/powerpoint/2010/main" val="20198993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idx="1"/>
          </p:nvPr>
        </p:nvSpPr>
        <p:spPr>
          <a:xfrm>
            <a:off x="517188" y="1093528"/>
            <a:ext cx="10353762" cy="4811513"/>
          </a:xfrm>
        </p:spPr>
        <p:txBody>
          <a:bodyPr>
            <a:normAutofit fontScale="92500"/>
          </a:bodyPr>
          <a:lstStyle/>
          <a:p>
            <a:pPr algn="just" eaLnBrk="1" hangingPunct="1">
              <a:lnSpc>
                <a:spcPct val="150000"/>
              </a:lnSpc>
              <a:spcBef>
                <a:spcPct val="0"/>
              </a:spcBef>
              <a:buClrTx/>
              <a:buSzTx/>
              <a:buFontTx/>
              <a:buNone/>
            </a:pPr>
            <a:r>
              <a:rPr lang="tr-TR" altLang="tr-TR" sz="2400" dirty="0" smtClean="0"/>
              <a:t>	</a:t>
            </a:r>
            <a:r>
              <a:rPr lang="tr-TR" altLang="tr-TR" dirty="0" smtClean="0">
                <a:latin typeface="Arial" panose="020B0604020202020204" pitchFamily="34" charset="0"/>
                <a:cs typeface="Arial" panose="020B0604020202020204" pitchFamily="34" charset="0"/>
              </a:rPr>
              <a:t>Üst </a:t>
            </a:r>
            <a:r>
              <a:rPr lang="tr-TR" altLang="tr-TR" dirty="0">
                <a:latin typeface="Arial" panose="020B0604020202020204" pitchFamily="34" charset="0"/>
                <a:cs typeface="Arial" panose="020B0604020202020204" pitchFamily="34" charset="0"/>
              </a:rPr>
              <a:t>çenede yer alan ikinci kesici ile köpek dişi arasında özellikle Java buluntularında </a:t>
            </a:r>
            <a:r>
              <a:rPr lang="tr-TR" altLang="tr-TR" dirty="0" err="1">
                <a:latin typeface="Arial" panose="020B0604020202020204" pitchFamily="34" charset="0"/>
                <a:cs typeface="Arial" panose="020B0604020202020204" pitchFamily="34" charset="0"/>
              </a:rPr>
              <a:t>diestema</a:t>
            </a:r>
            <a:r>
              <a:rPr lang="tr-TR" altLang="tr-TR" dirty="0">
                <a:latin typeface="Arial" panose="020B0604020202020204" pitchFamily="34" charset="0"/>
                <a:cs typeface="Arial" panose="020B0604020202020204" pitchFamily="34" charset="0"/>
              </a:rPr>
              <a:t> (boşluk) gözlenir.  Üst üçüncü </a:t>
            </a:r>
            <a:r>
              <a:rPr lang="tr-TR" altLang="tr-TR" dirty="0" err="1">
                <a:latin typeface="Arial" panose="020B0604020202020204" pitchFamily="34" charset="0"/>
                <a:cs typeface="Arial" panose="020B0604020202020204" pitchFamily="34" charset="0"/>
              </a:rPr>
              <a:t>molar</a:t>
            </a:r>
            <a:r>
              <a:rPr lang="tr-TR" altLang="tr-TR" dirty="0">
                <a:latin typeface="Arial" panose="020B0604020202020204" pitchFamily="34" charset="0"/>
                <a:cs typeface="Arial" panose="020B0604020202020204" pitchFamily="34" charset="0"/>
              </a:rPr>
              <a:t> (azı dişi) genelde ikinciden daha küçüktür. Kesici dişler genelde iri bir yapı gösterir ve kürek biçimli (</a:t>
            </a:r>
            <a:r>
              <a:rPr lang="tr-TR" altLang="tr-TR" dirty="0" err="1">
                <a:latin typeface="Arial" panose="020B0604020202020204" pitchFamily="34" charset="0"/>
                <a:cs typeface="Arial" panose="020B0604020202020204" pitchFamily="34" charset="0"/>
              </a:rPr>
              <a:t>shavel-shaped</a:t>
            </a:r>
            <a:r>
              <a:rPr lang="tr-TR" altLang="tr-TR" dirty="0">
                <a:latin typeface="Arial" panose="020B0604020202020204" pitchFamily="34" charset="0"/>
                <a:cs typeface="Arial" panose="020B0604020202020204" pitchFamily="34" charset="0"/>
              </a:rPr>
              <a:t>) diş yapısıyla sıklıkla karşılaşılır. Homo </a:t>
            </a:r>
            <a:r>
              <a:rPr lang="tr-TR" altLang="tr-TR" dirty="0" err="1">
                <a:latin typeface="Arial" panose="020B0604020202020204" pitchFamily="34" charset="0"/>
                <a:cs typeface="Arial" panose="020B0604020202020204" pitchFamily="34" charset="0"/>
              </a:rPr>
              <a:t>erectus`un</a:t>
            </a:r>
            <a:r>
              <a:rPr lang="tr-TR" altLang="tr-TR" dirty="0">
                <a:latin typeface="Arial" panose="020B0604020202020204" pitchFamily="34" charset="0"/>
                <a:cs typeface="Arial" panose="020B0604020202020204" pitchFamily="34" charset="0"/>
              </a:rPr>
              <a:t> </a:t>
            </a:r>
            <a:r>
              <a:rPr lang="tr-TR" altLang="tr-TR" dirty="0" err="1">
                <a:latin typeface="Arial" panose="020B0604020202020204" pitchFamily="34" charset="0"/>
                <a:cs typeface="Arial" panose="020B0604020202020204" pitchFamily="34" charset="0"/>
              </a:rPr>
              <a:t>postcranial</a:t>
            </a:r>
            <a:r>
              <a:rPr lang="tr-TR" altLang="tr-TR" dirty="0">
                <a:latin typeface="Arial" panose="020B0604020202020204" pitchFamily="34" charset="0"/>
                <a:cs typeface="Arial" panose="020B0604020202020204" pitchFamily="34" charset="0"/>
              </a:rPr>
              <a:t> (kafatası dışındaki kemikler) en çok ele geçen parçalar </a:t>
            </a:r>
            <a:r>
              <a:rPr lang="tr-TR" altLang="tr-TR" dirty="0" err="1">
                <a:latin typeface="Arial" panose="020B0604020202020204" pitchFamily="34" charset="0"/>
                <a:cs typeface="Arial" panose="020B0604020202020204" pitchFamily="34" charset="0"/>
              </a:rPr>
              <a:t>femur</a:t>
            </a:r>
            <a:r>
              <a:rPr lang="tr-TR" altLang="tr-TR" dirty="0">
                <a:latin typeface="Arial" panose="020B0604020202020204" pitchFamily="34" charset="0"/>
                <a:cs typeface="Arial" panose="020B0604020202020204" pitchFamily="34" charset="0"/>
              </a:rPr>
              <a:t> (uyluk kemiği) ve </a:t>
            </a:r>
            <a:r>
              <a:rPr lang="tr-TR" altLang="tr-TR" dirty="0" err="1">
                <a:latin typeface="Arial" panose="020B0604020202020204" pitchFamily="34" charset="0"/>
                <a:cs typeface="Arial" panose="020B0604020202020204" pitchFamily="34" charset="0"/>
              </a:rPr>
              <a:t>pelvistir</a:t>
            </a:r>
            <a:r>
              <a:rPr lang="tr-TR" altLang="tr-TR" dirty="0">
                <a:latin typeface="Arial" panose="020B0604020202020204" pitchFamily="34" charset="0"/>
                <a:cs typeface="Arial" panose="020B0604020202020204" pitchFamily="34" charset="0"/>
              </a:rPr>
              <a:t> (kalça kemikleridir).  </a:t>
            </a:r>
            <a:endParaRPr lang="tr-TR" altLang="tr-TR" dirty="0" smtClean="0">
              <a:latin typeface="Arial" panose="020B0604020202020204" pitchFamily="34" charset="0"/>
              <a:cs typeface="Arial" panose="020B0604020202020204" pitchFamily="34" charset="0"/>
            </a:endParaRPr>
          </a:p>
          <a:p>
            <a:pPr algn="just" eaLnBrk="1" hangingPunct="1">
              <a:lnSpc>
                <a:spcPct val="150000"/>
              </a:lnSpc>
              <a:spcBef>
                <a:spcPct val="0"/>
              </a:spcBef>
              <a:buClrTx/>
              <a:buSzTx/>
              <a:buFontTx/>
              <a:buNone/>
            </a:pPr>
            <a:endParaRPr lang="tr-TR" altLang="tr-TR" dirty="0">
              <a:latin typeface="Arial" panose="020B0604020202020204" pitchFamily="34" charset="0"/>
              <a:cs typeface="Arial" panose="020B0604020202020204" pitchFamily="34" charset="0"/>
            </a:endParaRPr>
          </a:p>
          <a:p>
            <a:pPr algn="just" eaLnBrk="1" hangingPunct="1">
              <a:lnSpc>
                <a:spcPct val="150000"/>
              </a:lnSpc>
              <a:spcBef>
                <a:spcPct val="0"/>
              </a:spcBef>
              <a:buClrTx/>
              <a:buSzTx/>
              <a:buFontTx/>
              <a:buNone/>
            </a:pPr>
            <a:r>
              <a:rPr lang="tr-TR" altLang="tr-TR" dirty="0" smtClean="0">
                <a:latin typeface="Arial" panose="020B0604020202020204" pitchFamily="34" charset="0"/>
                <a:cs typeface="Arial" panose="020B0604020202020204" pitchFamily="34" charset="0"/>
              </a:rPr>
              <a:t>	Bu </a:t>
            </a:r>
            <a:r>
              <a:rPr lang="tr-TR" altLang="tr-TR" dirty="0">
                <a:latin typeface="Arial" panose="020B0604020202020204" pitchFamily="34" charset="0"/>
                <a:cs typeface="Arial" panose="020B0604020202020204" pitchFamily="34" charset="0"/>
              </a:rPr>
              <a:t>saydığımız  anatomik özellikler günümüz modern insanın anatomisine büyük benzerlik göstermektedir.  Bununla birlikte </a:t>
            </a:r>
            <a:r>
              <a:rPr lang="tr-TR" altLang="tr-TR" dirty="0" err="1">
                <a:latin typeface="Arial" panose="020B0604020202020204" pitchFamily="34" charset="0"/>
                <a:cs typeface="Arial" panose="020B0604020202020204" pitchFamily="34" charset="0"/>
              </a:rPr>
              <a:t>pelvis</a:t>
            </a:r>
            <a:r>
              <a:rPr lang="tr-TR" altLang="tr-TR" dirty="0">
                <a:latin typeface="Arial" panose="020B0604020202020204" pitchFamily="34" charset="0"/>
                <a:cs typeface="Arial" panose="020B0604020202020204" pitchFamily="34" charset="0"/>
              </a:rPr>
              <a:t> ve </a:t>
            </a:r>
            <a:r>
              <a:rPr lang="tr-TR" altLang="tr-TR" dirty="0" err="1">
                <a:latin typeface="Arial" panose="020B0604020202020204" pitchFamily="34" charset="0"/>
                <a:cs typeface="Arial" panose="020B0604020202020204" pitchFamily="34" charset="0"/>
              </a:rPr>
              <a:t>femur</a:t>
            </a:r>
            <a:r>
              <a:rPr lang="tr-TR" altLang="tr-TR" dirty="0">
                <a:latin typeface="Arial" panose="020B0604020202020204" pitchFamily="34" charset="0"/>
                <a:cs typeface="Arial" panose="020B0604020202020204" pitchFamily="34" charset="0"/>
              </a:rPr>
              <a:t> günümüz insanında daha iri ve sağlam bir yapı sergiler. Özellikle kemiğin </a:t>
            </a:r>
            <a:r>
              <a:rPr lang="tr-TR" altLang="tr-TR" dirty="0" err="1">
                <a:latin typeface="Arial" panose="020B0604020202020204" pitchFamily="34" charset="0"/>
                <a:cs typeface="Arial" panose="020B0604020202020204" pitchFamily="34" charset="0"/>
              </a:rPr>
              <a:t>kortikal</a:t>
            </a:r>
            <a:r>
              <a:rPr lang="tr-TR" altLang="tr-TR" dirty="0">
                <a:latin typeface="Arial" panose="020B0604020202020204" pitchFamily="34" charset="0"/>
                <a:cs typeface="Arial" panose="020B0604020202020204" pitchFamily="34" charset="0"/>
              </a:rPr>
              <a:t> (dış kabuğu) kısmın daha kalın ve </a:t>
            </a:r>
            <a:r>
              <a:rPr lang="tr-TR" altLang="tr-TR" dirty="0" err="1">
                <a:latin typeface="Arial" panose="020B0604020202020204" pitchFamily="34" charset="0"/>
                <a:cs typeface="Arial" panose="020B0604020202020204" pitchFamily="34" charset="0"/>
              </a:rPr>
              <a:t>medullar</a:t>
            </a:r>
            <a:r>
              <a:rPr lang="tr-TR" altLang="tr-TR" dirty="0">
                <a:latin typeface="Arial" panose="020B0604020202020204" pitchFamily="34" charset="0"/>
                <a:cs typeface="Arial" panose="020B0604020202020204" pitchFamily="34" charset="0"/>
              </a:rPr>
              <a:t> kanal görece daha dardır, </a:t>
            </a:r>
            <a:r>
              <a:rPr lang="tr-TR" altLang="tr-TR" dirty="0" err="1">
                <a:latin typeface="Arial" panose="020B0604020202020204" pitchFamily="34" charset="0"/>
                <a:cs typeface="Arial" panose="020B0604020202020204" pitchFamily="34" charset="0"/>
              </a:rPr>
              <a:t>ayrca</a:t>
            </a:r>
            <a:r>
              <a:rPr lang="tr-TR" altLang="tr-TR" dirty="0">
                <a:latin typeface="Arial" panose="020B0604020202020204" pitchFamily="34" charset="0"/>
                <a:cs typeface="Arial" panose="020B0604020202020204" pitchFamily="34" charset="0"/>
              </a:rPr>
              <a:t> uzun kemiklerde kas tutunma yerleri daha belirgindir. </a:t>
            </a:r>
          </a:p>
        </p:txBody>
      </p:sp>
    </p:spTree>
    <p:extLst>
      <p:ext uri="{BB962C8B-B14F-4D97-AF65-F5344CB8AC3E}">
        <p14:creationId xmlns:p14="http://schemas.microsoft.com/office/powerpoint/2010/main" val="41003026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1101687" y="977147"/>
            <a:ext cx="931548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150000"/>
              </a:lnSpc>
            </a:pPr>
            <a:r>
              <a:rPr lang="tr-TR" altLang="tr-TR" sz="2000" dirty="0">
                <a:latin typeface="Arial" panose="020B0604020202020204" pitchFamily="34" charset="0"/>
              </a:rPr>
              <a:t>Homo </a:t>
            </a:r>
            <a:r>
              <a:rPr lang="tr-TR" altLang="tr-TR" sz="2000" dirty="0" err="1">
                <a:latin typeface="Arial" panose="020B0604020202020204" pitchFamily="34" charset="0"/>
              </a:rPr>
              <a:t>erectus`lar</a:t>
            </a:r>
            <a:r>
              <a:rPr lang="tr-TR" altLang="tr-TR" sz="2000" dirty="0">
                <a:latin typeface="Arial" panose="020B0604020202020204" pitchFamily="34" charset="0"/>
              </a:rPr>
              <a:t> </a:t>
            </a:r>
            <a:r>
              <a:rPr lang="tr-TR" altLang="tr-TR" sz="2000" dirty="0" err="1">
                <a:latin typeface="Arial" panose="020B0604020202020204" pitchFamily="34" charset="0"/>
              </a:rPr>
              <a:t>Australopithecus`ların</a:t>
            </a:r>
            <a:r>
              <a:rPr lang="tr-TR" altLang="tr-TR" sz="2000" dirty="0">
                <a:latin typeface="Arial" panose="020B0604020202020204" pitchFamily="34" charset="0"/>
              </a:rPr>
              <a:t> ve Homo </a:t>
            </a:r>
            <a:r>
              <a:rPr lang="tr-TR" altLang="tr-TR" sz="2000" dirty="0" err="1">
                <a:latin typeface="Arial" panose="020B0604020202020204" pitchFamily="34" charset="0"/>
              </a:rPr>
              <a:t>habilis`in</a:t>
            </a:r>
            <a:r>
              <a:rPr lang="tr-TR" altLang="tr-TR" sz="2000" dirty="0">
                <a:latin typeface="Arial" panose="020B0604020202020204" pitchFamily="34" charset="0"/>
              </a:rPr>
              <a:t> aksine Afrika`nın hemen tüm bölgelerine yayılmışlardır. Bilindiği gibi </a:t>
            </a:r>
            <a:r>
              <a:rPr lang="tr-TR" altLang="tr-TR" sz="2000" dirty="0" err="1">
                <a:latin typeface="Arial" panose="020B0604020202020204" pitchFamily="34" charset="0"/>
              </a:rPr>
              <a:t>Australopithecus`lar</a:t>
            </a:r>
            <a:r>
              <a:rPr lang="tr-TR" altLang="tr-TR" sz="2000" dirty="0">
                <a:latin typeface="Arial" panose="020B0604020202020204" pitchFamily="34" charset="0"/>
              </a:rPr>
              <a:t> ve Homo </a:t>
            </a:r>
            <a:r>
              <a:rPr lang="tr-TR" altLang="tr-TR" sz="2000" dirty="0" err="1">
                <a:latin typeface="Arial" panose="020B0604020202020204" pitchFamily="34" charset="0"/>
              </a:rPr>
              <a:t>habilis`ler</a:t>
            </a:r>
            <a:r>
              <a:rPr lang="tr-TR" altLang="tr-TR" sz="2000" dirty="0">
                <a:latin typeface="Arial" panose="020B0604020202020204" pitchFamily="34" charset="0"/>
              </a:rPr>
              <a:t> Afrika`da bölgesel bir dağılıma sahipti buna karşın </a:t>
            </a:r>
            <a:r>
              <a:rPr lang="tr-TR" altLang="tr-TR" sz="2000" dirty="0" err="1">
                <a:latin typeface="Arial" panose="020B0604020202020204" pitchFamily="34" charset="0"/>
              </a:rPr>
              <a:t>erectus`lar</a:t>
            </a:r>
            <a:r>
              <a:rPr lang="tr-TR" altLang="tr-TR" sz="2000" dirty="0">
                <a:latin typeface="Arial" panose="020B0604020202020204" pitchFamily="34" charset="0"/>
              </a:rPr>
              <a:t> Zahire Havzası’ndaki yağmur ormanları ve aşırı çöl bölgeleri dışındaki tüm alanlara yayılmışlardır.  </a:t>
            </a:r>
            <a:endParaRPr lang="tr-TR" altLang="tr-TR" sz="2000" dirty="0" smtClean="0">
              <a:latin typeface="Arial" panose="020B0604020202020204" pitchFamily="34" charset="0"/>
            </a:endParaRPr>
          </a:p>
          <a:p>
            <a:pPr algn="just" eaLnBrk="1" hangingPunct="1">
              <a:lnSpc>
                <a:spcPct val="150000"/>
              </a:lnSpc>
            </a:pPr>
            <a:endParaRPr lang="tr-TR" altLang="tr-TR" sz="2000" dirty="0">
              <a:latin typeface="Arial" panose="020B0604020202020204" pitchFamily="34" charset="0"/>
            </a:endParaRPr>
          </a:p>
          <a:p>
            <a:pPr algn="just" eaLnBrk="1" hangingPunct="1">
              <a:lnSpc>
                <a:spcPct val="150000"/>
              </a:lnSpc>
            </a:pPr>
            <a:r>
              <a:rPr lang="tr-TR" altLang="tr-TR" sz="2000" dirty="0" smtClean="0">
                <a:latin typeface="Arial" panose="020B0604020202020204" pitchFamily="34" charset="0"/>
              </a:rPr>
              <a:t>Arkeolojik </a:t>
            </a:r>
            <a:r>
              <a:rPr lang="tr-TR" altLang="tr-TR" sz="2000" dirty="0">
                <a:latin typeface="Arial" panose="020B0604020202020204" pitchFamily="34" charset="0"/>
              </a:rPr>
              <a:t>buluntular Homo </a:t>
            </a:r>
            <a:r>
              <a:rPr lang="tr-TR" altLang="tr-TR" sz="2000" dirty="0" err="1">
                <a:latin typeface="Arial" panose="020B0604020202020204" pitchFamily="34" charset="0"/>
              </a:rPr>
              <a:t>erectus`ların</a:t>
            </a:r>
            <a:r>
              <a:rPr lang="tr-TR" altLang="tr-TR" sz="2000" dirty="0">
                <a:latin typeface="Arial" panose="020B0604020202020204" pitchFamily="34" charset="0"/>
              </a:rPr>
              <a:t> yaklaşık 1,5 milyon yıl önce </a:t>
            </a:r>
            <a:r>
              <a:rPr lang="tr-TR" altLang="tr-TR" sz="2000" dirty="0" err="1">
                <a:latin typeface="Arial" panose="020B0604020202020204" pitchFamily="34" charset="0"/>
              </a:rPr>
              <a:t>Rift</a:t>
            </a:r>
            <a:r>
              <a:rPr lang="tr-TR" altLang="tr-TR" sz="2000" dirty="0">
                <a:latin typeface="Arial" panose="020B0604020202020204" pitchFamily="34" charset="0"/>
              </a:rPr>
              <a:t> Vadisi’nin doğusuna ve Etiyopya`nın yüksek platolarına yerleştiklerini gösterir. Homo </a:t>
            </a:r>
            <a:r>
              <a:rPr lang="tr-TR" altLang="tr-TR" sz="2000" dirty="0" err="1">
                <a:latin typeface="Arial" panose="020B0604020202020204" pitchFamily="34" charset="0"/>
              </a:rPr>
              <a:t>erectus`un</a:t>
            </a:r>
            <a:r>
              <a:rPr lang="tr-TR" altLang="tr-TR" sz="2000" dirty="0">
                <a:latin typeface="Arial" panose="020B0604020202020204" pitchFamily="34" charset="0"/>
              </a:rPr>
              <a:t> göç hareketi bu türün  Afrika dışına çıktıklarını ortaya koymakta, böylece </a:t>
            </a:r>
            <a:r>
              <a:rPr lang="tr-TR" altLang="tr-TR" sz="2000" dirty="0" err="1">
                <a:latin typeface="Arial" panose="020B0604020202020204" pitchFamily="34" charset="0"/>
              </a:rPr>
              <a:t>erectus’ları</a:t>
            </a:r>
            <a:r>
              <a:rPr lang="tr-TR" altLang="tr-TR" sz="2000" dirty="0">
                <a:latin typeface="Arial" panose="020B0604020202020204" pitchFamily="34" charset="0"/>
              </a:rPr>
              <a:t>, yeryüzünün değişik yerlerine dağılması açısından kendinden önceki türlerden farklı kılar. </a:t>
            </a:r>
          </a:p>
        </p:txBody>
      </p:sp>
    </p:spTree>
    <p:extLst>
      <p:ext uri="{BB962C8B-B14F-4D97-AF65-F5344CB8AC3E}">
        <p14:creationId xmlns:p14="http://schemas.microsoft.com/office/powerpoint/2010/main" val="17529350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noChangeArrowheads="1"/>
          </p:cNvSpPr>
          <p:nvPr>
            <p:ph idx="1"/>
          </p:nvPr>
        </p:nvSpPr>
        <p:spPr>
          <a:xfrm>
            <a:off x="1002535" y="749147"/>
            <a:ext cx="9614742" cy="5376231"/>
          </a:xfrm>
        </p:spPr>
        <p:txBody>
          <a:bodyPr>
            <a:normAutofit fontScale="92500" lnSpcReduction="20000"/>
          </a:bodyPr>
          <a:lstStyle/>
          <a:p>
            <a:pPr algn="just" eaLnBrk="1" hangingPunct="1">
              <a:lnSpc>
                <a:spcPct val="150000"/>
              </a:lnSpc>
              <a:spcBef>
                <a:spcPct val="0"/>
              </a:spcBef>
              <a:buClrTx/>
              <a:buSzTx/>
              <a:buFontTx/>
              <a:buNone/>
            </a:pPr>
            <a:r>
              <a:rPr lang="tr-TR" altLang="tr-TR" sz="2400" dirty="0" smtClean="0"/>
              <a:t>	</a:t>
            </a:r>
            <a:r>
              <a:rPr lang="tr-TR" altLang="tr-TR" dirty="0" smtClean="0">
                <a:latin typeface="Arial" panose="020B0604020202020204" pitchFamily="34" charset="0"/>
                <a:cs typeface="Arial" panose="020B0604020202020204" pitchFamily="34" charset="0"/>
              </a:rPr>
              <a:t>Kuzey </a:t>
            </a:r>
            <a:r>
              <a:rPr lang="tr-TR" altLang="tr-TR" dirty="0">
                <a:latin typeface="Arial" panose="020B0604020202020204" pitchFamily="34" charset="0"/>
                <a:cs typeface="Arial" panose="020B0604020202020204" pitchFamily="34" charset="0"/>
              </a:rPr>
              <a:t>Afrika ve Güney Avrupa arasında alet yapımı açısından görülen benzerlikler Avrupa`ya göçün Cebelitarık ya da Tunus, İtalya hattında olmak üzere Orta Akdeniz olabileceğini akla getirmekte ise de uzmanlar Afrika dışına çıkışın Doğu Akdeniz kıyıları olduğu şeklindeki görüşlere ağırlık vermekte ve bu görüşün en önemli kanıtlarından biri  İsrail`deki </a:t>
            </a:r>
            <a:r>
              <a:rPr lang="tr-TR" altLang="tr-TR" dirty="0" err="1">
                <a:latin typeface="Arial" panose="020B0604020202020204" pitchFamily="34" charset="0"/>
                <a:cs typeface="Arial" panose="020B0604020202020204" pitchFamily="34" charset="0"/>
              </a:rPr>
              <a:t>Ubeidiya</a:t>
            </a:r>
            <a:r>
              <a:rPr lang="tr-TR" altLang="tr-TR" dirty="0">
                <a:latin typeface="Arial" panose="020B0604020202020204" pitchFamily="34" charset="0"/>
                <a:cs typeface="Arial" panose="020B0604020202020204" pitchFamily="34" charset="0"/>
              </a:rPr>
              <a:t> buluntularıdır. Burada ele geçen aletler en eski </a:t>
            </a:r>
            <a:r>
              <a:rPr lang="tr-TR" altLang="tr-TR" dirty="0" err="1">
                <a:latin typeface="Arial" panose="020B0604020202020204" pitchFamily="34" charset="0"/>
                <a:cs typeface="Arial" panose="020B0604020202020204" pitchFamily="34" charset="0"/>
              </a:rPr>
              <a:t>erectus</a:t>
            </a:r>
            <a:r>
              <a:rPr lang="tr-TR" altLang="tr-TR" dirty="0">
                <a:latin typeface="Arial" panose="020B0604020202020204" pitchFamily="34" charset="0"/>
                <a:cs typeface="Arial" panose="020B0604020202020204" pitchFamily="34" charset="0"/>
              </a:rPr>
              <a:t> göçünün günümüzden yaklaşık 1milyon yıl önce bu bölgeden yapıldığını ortaya koymaktadır. </a:t>
            </a:r>
            <a:endParaRPr lang="tr-TR" altLang="tr-TR" dirty="0" smtClean="0">
              <a:latin typeface="Arial" panose="020B0604020202020204" pitchFamily="34" charset="0"/>
              <a:cs typeface="Arial" panose="020B0604020202020204" pitchFamily="34" charset="0"/>
            </a:endParaRPr>
          </a:p>
          <a:p>
            <a:pPr algn="just" eaLnBrk="1" hangingPunct="1">
              <a:lnSpc>
                <a:spcPct val="150000"/>
              </a:lnSpc>
              <a:spcBef>
                <a:spcPct val="0"/>
              </a:spcBef>
              <a:buClrTx/>
              <a:buSzTx/>
              <a:buFontTx/>
              <a:buNone/>
            </a:pPr>
            <a:endParaRPr lang="tr-TR" altLang="tr-TR" dirty="0">
              <a:latin typeface="Arial" panose="020B0604020202020204" pitchFamily="34" charset="0"/>
              <a:cs typeface="Arial" panose="020B0604020202020204" pitchFamily="34" charset="0"/>
            </a:endParaRPr>
          </a:p>
          <a:p>
            <a:pPr algn="just" eaLnBrk="1" hangingPunct="1">
              <a:lnSpc>
                <a:spcPct val="150000"/>
              </a:lnSpc>
              <a:spcBef>
                <a:spcPct val="0"/>
              </a:spcBef>
              <a:buClrTx/>
              <a:buSzTx/>
              <a:buFontTx/>
              <a:buNone/>
            </a:pPr>
            <a:r>
              <a:rPr lang="tr-TR" altLang="tr-TR" dirty="0" smtClean="0">
                <a:latin typeface="Arial" panose="020B0604020202020204" pitchFamily="34" charset="0"/>
                <a:cs typeface="Arial" panose="020B0604020202020204" pitchFamily="34" charset="0"/>
              </a:rPr>
              <a:t>	Afrika </a:t>
            </a:r>
            <a:r>
              <a:rPr lang="tr-TR" altLang="tr-TR" dirty="0">
                <a:latin typeface="Arial" panose="020B0604020202020204" pitchFamily="34" charset="0"/>
                <a:cs typeface="Arial" panose="020B0604020202020204" pitchFamily="34" charset="0"/>
              </a:rPr>
              <a:t>ve Asya`nın pek çok bölgesinde Homo </a:t>
            </a:r>
            <a:r>
              <a:rPr lang="tr-TR" altLang="tr-TR" dirty="0" err="1">
                <a:latin typeface="Arial" panose="020B0604020202020204" pitchFamily="34" charset="0"/>
                <a:cs typeface="Arial" panose="020B0604020202020204" pitchFamily="34" charset="0"/>
              </a:rPr>
              <a:t>erectus</a:t>
            </a:r>
            <a:r>
              <a:rPr lang="tr-TR" altLang="tr-TR" dirty="0">
                <a:latin typeface="Arial" panose="020B0604020202020204" pitchFamily="34" charset="0"/>
                <a:cs typeface="Arial" panose="020B0604020202020204" pitchFamily="34" charset="0"/>
              </a:rPr>
              <a:t> buluntusu ele geçmekle birlikte Avrupa`da Homo </a:t>
            </a:r>
            <a:r>
              <a:rPr lang="tr-TR" altLang="tr-TR" dirty="0" err="1">
                <a:latin typeface="Arial" panose="020B0604020202020204" pitchFamily="34" charset="0"/>
                <a:cs typeface="Arial" panose="020B0604020202020204" pitchFamily="34" charset="0"/>
              </a:rPr>
              <a:t>erectus</a:t>
            </a:r>
            <a:r>
              <a:rPr lang="tr-TR" altLang="tr-TR" dirty="0">
                <a:latin typeface="Arial" panose="020B0604020202020204" pitchFamily="34" charset="0"/>
                <a:cs typeface="Arial" panose="020B0604020202020204" pitchFamily="34" charset="0"/>
              </a:rPr>
              <a:t> olduğu kesin olarak belirlenen herhangi bir fosil buluntu ele geçmemiştir.  Bu alanda çalışan bilim adamlarından bazıları bunun nedenini o döneme ilişkin Avrupa`da fosil tabakaların az olmasına bağlarken bazıları da bu türün burada hiç yaşamadığını savunmaktadır. </a:t>
            </a:r>
          </a:p>
        </p:txBody>
      </p:sp>
    </p:spTree>
    <p:extLst>
      <p:ext uri="{BB962C8B-B14F-4D97-AF65-F5344CB8AC3E}">
        <p14:creationId xmlns:p14="http://schemas.microsoft.com/office/powerpoint/2010/main" val="5541851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782198" y="575149"/>
            <a:ext cx="1046602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150000"/>
              </a:lnSpc>
            </a:pPr>
            <a:r>
              <a:rPr lang="tr-TR" altLang="tr-TR" sz="2000" dirty="0">
                <a:latin typeface="Arial" panose="020B0604020202020204" pitchFamily="34" charset="0"/>
              </a:rPr>
              <a:t>Avrupa ve Batı Asya`da kesin olarak Homo </a:t>
            </a:r>
            <a:r>
              <a:rPr lang="tr-TR" altLang="tr-TR" sz="2000" dirty="0" err="1">
                <a:latin typeface="Arial" panose="020B0604020202020204" pitchFamily="34" charset="0"/>
              </a:rPr>
              <a:t>erectus`a</a:t>
            </a:r>
            <a:r>
              <a:rPr lang="tr-TR" altLang="tr-TR" sz="2000" dirty="0">
                <a:latin typeface="Arial" panose="020B0604020202020204" pitchFamily="34" charset="0"/>
              </a:rPr>
              <a:t> ait olabilecek bir fosil ele geçmediği için bu döneme tarihlendirilen aletlerin, Homo </a:t>
            </a:r>
            <a:r>
              <a:rPr lang="tr-TR" altLang="tr-TR" sz="2000" dirty="0" err="1">
                <a:latin typeface="Arial" panose="020B0604020202020204" pitchFamily="34" charset="0"/>
              </a:rPr>
              <a:t>Erectus`un</a:t>
            </a:r>
            <a:r>
              <a:rPr lang="tr-TR" altLang="tr-TR" sz="2000" dirty="0">
                <a:latin typeface="Arial" panose="020B0604020202020204" pitchFamily="34" charset="0"/>
              </a:rPr>
              <a:t> olası çağdaşları tarafından yapıldığı ileri sürülmektedir. Bu açıdan değerlendirildiğinde Avrupa ve Güney batı Asya`daki en az şüpheli Homo </a:t>
            </a:r>
            <a:r>
              <a:rPr lang="tr-TR" altLang="tr-TR" sz="2000" dirty="0" err="1">
                <a:latin typeface="Arial" panose="020B0604020202020204" pitchFamily="34" charset="0"/>
              </a:rPr>
              <a:t>erectus</a:t>
            </a:r>
            <a:r>
              <a:rPr lang="tr-TR" altLang="tr-TR" sz="2000" dirty="0">
                <a:latin typeface="Arial" panose="020B0604020202020204" pitchFamily="34" charset="0"/>
              </a:rPr>
              <a:t> buluntu yeri </a:t>
            </a:r>
            <a:r>
              <a:rPr lang="tr-TR" altLang="tr-TR" sz="2000" dirty="0" err="1">
                <a:latin typeface="Arial" panose="020B0604020202020204" pitchFamily="34" charset="0"/>
              </a:rPr>
              <a:t>Ubeidiya`dır</a:t>
            </a:r>
            <a:r>
              <a:rPr lang="tr-TR" altLang="tr-TR" sz="2000" dirty="0">
                <a:latin typeface="Arial" panose="020B0604020202020204" pitchFamily="34" charset="0"/>
              </a:rPr>
              <a:t>. </a:t>
            </a:r>
            <a:endParaRPr lang="tr-TR" altLang="tr-TR" sz="2000" dirty="0" smtClean="0">
              <a:latin typeface="Arial" panose="020B0604020202020204" pitchFamily="34" charset="0"/>
            </a:endParaRPr>
          </a:p>
          <a:p>
            <a:pPr algn="just" eaLnBrk="1" hangingPunct="1">
              <a:lnSpc>
                <a:spcPct val="150000"/>
              </a:lnSpc>
            </a:pPr>
            <a:endParaRPr lang="tr-TR" altLang="tr-TR" sz="2000" dirty="0">
              <a:latin typeface="Arial" panose="020B0604020202020204" pitchFamily="34" charset="0"/>
            </a:endParaRPr>
          </a:p>
          <a:p>
            <a:pPr algn="just" eaLnBrk="1" hangingPunct="1">
              <a:lnSpc>
                <a:spcPct val="150000"/>
              </a:lnSpc>
            </a:pPr>
            <a:r>
              <a:rPr lang="tr-TR" altLang="tr-TR" sz="2000" dirty="0" smtClean="0">
                <a:latin typeface="Arial" panose="020B0604020202020204" pitchFamily="34" charset="0"/>
              </a:rPr>
              <a:t>Burada </a:t>
            </a:r>
            <a:r>
              <a:rPr lang="tr-TR" altLang="tr-TR" sz="2000" dirty="0">
                <a:latin typeface="Arial" panose="020B0604020202020204" pitchFamily="34" charset="0"/>
              </a:rPr>
              <a:t>yapılan </a:t>
            </a:r>
            <a:r>
              <a:rPr lang="tr-TR" altLang="tr-TR" sz="2000" dirty="0" err="1">
                <a:latin typeface="Arial" panose="020B0604020202020204" pitchFamily="34" charset="0"/>
              </a:rPr>
              <a:t>radyopotasyum</a:t>
            </a:r>
            <a:r>
              <a:rPr lang="tr-TR" altLang="tr-TR" sz="2000" dirty="0">
                <a:latin typeface="Arial" panose="020B0604020202020204" pitchFamily="34" charset="0"/>
              </a:rPr>
              <a:t>, </a:t>
            </a:r>
            <a:r>
              <a:rPr lang="tr-TR" altLang="tr-TR" sz="2000" dirty="0" err="1">
                <a:latin typeface="Arial" panose="020B0604020202020204" pitchFamily="34" charset="0"/>
              </a:rPr>
              <a:t>paleomanyetik</a:t>
            </a:r>
            <a:r>
              <a:rPr lang="tr-TR" altLang="tr-TR" sz="2000" dirty="0">
                <a:latin typeface="Arial" panose="020B0604020202020204" pitchFamily="34" charset="0"/>
              </a:rPr>
              <a:t> ve </a:t>
            </a:r>
            <a:r>
              <a:rPr lang="tr-TR" altLang="tr-TR" sz="2000" dirty="0" err="1">
                <a:latin typeface="Arial" panose="020B0604020202020204" pitchFamily="34" charset="0"/>
              </a:rPr>
              <a:t>faunal</a:t>
            </a:r>
            <a:r>
              <a:rPr lang="tr-TR" altLang="tr-TR" sz="2000" dirty="0">
                <a:latin typeface="Arial" panose="020B0604020202020204" pitchFamily="34" charset="0"/>
              </a:rPr>
              <a:t> korelasyonların </a:t>
            </a:r>
            <a:r>
              <a:rPr lang="tr-TR" altLang="tr-TR" sz="2000" dirty="0" err="1">
                <a:latin typeface="Arial" panose="020B0604020202020204" pitchFamily="34" charset="0"/>
              </a:rPr>
              <a:t>Acheulean</a:t>
            </a:r>
            <a:r>
              <a:rPr lang="tr-TR" altLang="tr-TR" sz="2000" dirty="0">
                <a:latin typeface="Arial" panose="020B0604020202020204" pitchFamily="34" charset="0"/>
              </a:rPr>
              <a:t> alet yapıcılarının en azından 1 milyon yıl önce burada yaşadıklarını göstermektedir. </a:t>
            </a:r>
            <a:endParaRPr lang="tr-TR" altLang="tr-TR" sz="2000" dirty="0" smtClean="0">
              <a:latin typeface="Arial" panose="020B0604020202020204" pitchFamily="34" charset="0"/>
            </a:endParaRPr>
          </a:p>
          <a:p>
            <a:pPr algn="just" eaLnBrk="1" hangingPunct="1">
              <a:lnSpc>
                <a:spcPct val="150000"/>
              </a:lnSpc>
            </a:pPr>
            <a:endParaRPr lang="tr-TR" altLang="tr-TR" sz="2000" dirty="0">
              <a:latin typeface="Arial" panose="020B0604020202020204" pitchFamily="34" charset="0"/>
            </a:endParaRPr>
          </a:p>
          <a:p>
            <a:pPr algn="just" eaLnBrk="1" hangingPunct="1">
              <a:lnSpc>
                <a:spcPct val="150000"/>
              </a:lnSpc>
            </a:pPr>
            <a:r>
              <a:rPr lang="tr-TR" altLang="tr-TR" sz="2000" dirty="0" smtClean="0">
                <a:latin typeface="Arial" panose="020B0604020202020204" pitchFamily="34" charset="0"/>
              </a:rPr>
              <a:t>Avrupa`da </a:t>
            </a:r>
            <a:r>
              <a:rPr lang="tr-TR" altLang="tr-TR" sz="2000" dirty="0">
                <a:latin typeface="Arial" panose="020B0604020202020204" pitchFamily="34" charset="0"/>
              </a:rPr>
              <a:t>1 milyon yıl öncesine ya da daha eski döneme tarihlendirilebilecek ve insan tarafından yapıldığı kesin olarak ortaya konabilecek alet ele geçmemiştir. Fransa`daki </a:t>
            </a:r>
            <a:r>
              <a:rPr lang="tr-TR" altLang="tr-TR" sz="2000" dirty="0" err="1">
                <a:latin typeface="Arial" panose="020B0604020202020204" pitchFamily="34" charset="0"/>
              </a:rPr>
              <a:t>Bordes</a:t>
            </a:r>
            <a:r>
              <a:rPr lang="tr-TR" altLang="tr-TR" sz="2000" dirty="0">
                <a:latin typeface="Arial" panose="020B0604020202020204" pitchFamily="34" charset="0"/>
              </a:rPr>
              <a:t> ve </a:t>
            </a:r>
            <a:r>
              <a:rPr lang="tr-TR" altLang="tr-TR" sz="2000" dirty="0" err="1">
                <a:latin typeface="Arial" panose="020B0604020202020204" pitchFamily="34" charset="0"/>
              </a:rPr>
              <a:t>Thibault</a:t>
            </a:r>
            <a:r>
              <a:rPr lang="tr-TR" altLang="tr-TR" sz="2000" dirty="0">
                <a:latin typeface="Arial" panose="020B0604020202020204" pitchFamily="34" charset="0"/>
              </a:rPr>
              <a:t> bunlara bir örnek gösterilebilir.  Ancak bu alanlardan  ele geçen buluntuların hiç biri buralarda insanın yaşadığını kesin olarak ortaya koymamaktadır. </a:t>
            </a:r>
          </a:p>
        </p:txBody>
      </p:sp>
    </p:spTree>
    <p:extLst>
      <p:ext uri="{BB962C8B-B14F-4D97-AF65-F5344CB8AC3E}">
        <p14:creationId xmlns:p14="http://schemas.microsoft.com/office/powerpoint/2010/main" val="15288138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idx="1"/>
          </p:nvPr>
        </p:nvSpPr>
        <p:spPr>
          <a:xfrm>
            <a:off x="903383" y="716097"/>
            <a:ext cx="10642294" cy="5592630"/>
          </a:xfrm>
        </p:spPr>
        <p:txBody>
          <a:bodyPr>
            <a:normAutofit fontScale="85000" lnSpcReduction="10000"/>
          </a:bodyPr>
          <a:lstStyle/>
          <a:p>
            <a:pPr marL="0" indent="0" algn="just" eaLnBrk="1" hangingPunct="1">
              <a:lnSpc>
                <a:spcPct val="150000"/>
              </a:lnSpc>
              <a:buNone/>
            </a:pPr>
            <a:r>
              <a:rPr lang="tr-TR" altLang="tr-TR" sz="1800" dirty="0">
                <a:latin typeface="Arial" panose="020B0604020202020204" pitchFamily="34" charset="0"/>
                <a:cs typeface="Arial" panose="020B0604020202020204" pitchFamily="34" charset="0"/>
              </a:rPr>
              <a:t>Fransa’nın Nice kenti yakınlarındaki Le </a:t>
            </a:r>
            <a:r>
              <a:rPr lang="tr-TR" altLang="tr-TR" sz="1800" dirty="0" err="1">
                <a:latin typeface="Arial" panose="020B0604020202020204" pitchFamily="34" charset="0"/>
                <a:cs typeface="Arial" panose="020B0604020202020204" pitchFamily="34" charset="0"/>
              </a:rPr>
              <a:t>Vallonnet</a:t>
            </a:r>
            <a:r>
              <a:rPr lang="tr-TR" altLang="tr-TR" sz="1800" dirty="0">
                <a:latin typeface="Arial" panose="020B0604020202020204" pitchFamily="34" charset="0"/>
                <a:cs typeface="Arial" panose="020B0604020202020204" pitchFamily="34" charset="0"/>
              </a:rPr>
              <a:t> Mağarası ve yine Fransa`daki </a:t>
            </a:r>
            <a:r>
              <a:rPr lang="tr-TR" altLang="tr-TR" sz="1800" dirty="0" err="1">
                <a:latin typeface="Arial" panose="020B0604020202020204" pitchFamily="34" charset="0"/>
                <a:cs typeface="Arial" panose="020B0604020202020204" pitchFamily="34" charset="0"/>
              </a:rPr>
              <a:t>Soleihac</a:t>
            </a:r>
            <a:r>
              <a:rPr lang="tr-TR" altLang="tr-TR" sz="1800" dirty="0">
                <a:latin typeface="Arial" panose="020B0604020202020204" pitchFamily="34" charset="0"/>
                <a:cs typeface="Arial" panose="020B0604020202020204" pitchFamily="34" charset="0"/>
              </a:rPr>
              <a:t> düz yerleşme yeri </a:t>
            </a:r>
            <a:r>
              <a:rPr lang="tr-TR" altLang="tr-TR" sz="1800" dirty="0" err="1">
                <a:latin typeface="Arial" panose="020B0604020202020204" pitchFamily="34" charset="0"/>
                <a:cs typeface="Arial" panose="020B0604020202020204" pitchFamily="34" charset="0"/>
              </a:rPr>
              <a:t>belkide</a:t>
            </a:r>
            <a:r>
              <a:rPr lang="tr-TR" altLang="tr-TR" sz="1800" dirty="0">
                <a:latin typeface="Arial" panose="020B0604020202020204" pitchFamily="34" charset="0"/>
                <a:cs typeface="Arial" panose="020B0604020202020204" pitchFamily="34" charset="0"/>
              </a:rPr>
              <a:t> güvenilir bilgi veren en eski buluntu yerleridir.  Adı geçen buluntu yerlerinden ele geçen buluntular </a:t>
            </a:r>
            <a:r>
              <a:rPr lang="tr-TR" altLang="tr-TR" sz="1800" dirty="0" err="1">
                <a:latin typeface="Arial" panose="020B0604020202020204" pitchFamily="34" charset="0"/>
                <a:cs typeface="Arial" panose="020B0604020202020204" pitchFamily="34" charset="0"/>
              </a:rPr>
              <a:t>paleomagnetizma</a:t>
            </a:r>
            <a:r>
              <a:rPr lang="tr-TR" altLang="tr-TR" sz="1800" dirty="0">
                <a:latin typeface="Arial" panose="020B0604020202020204" pitchFamily="34" charset="0"/>
                <a:cs typeface="Arial" panose="020B0604020202020204" pitchFamily="34" charset="0"/>
              </a:rPr>
              <a:t> ve </a:t>
            </a:r>
            <a:r>
              <a:rPr lang="tr-TR" altLang="tr-TR" sz="1800" dirty="0" err="1">
                <a:latin typeface="Arial" panose="020B0604020202020204" pitchFamily="34" charset="0"/>
                <a:cs typeface="Arial" panose="020B0604020202020204" pitchFamily="34" charset="0"/>
              </a:rPr>
              <a:t>faunal</a:t>
            </a:r>
            <a:r>
              <a:rPr lang="tr-TR" altLang="tr-TR" sz="1800" dirty="0">
                <a:latin typeface="Arial" panose="020B0604020202020204" pitchFamily="34" charset="0"/>
                <a:cs typeface="Arial" panose="020B0604020202020204" pitchFamily="34" charset="0"/>
              </a:rPr>
              <a:t> </a:t>
            </a:r>
            <a:r>
              <a:rPr lang="tr-TR" altLang="tr-TR" sz="1800" dirty="0" err="1">
                <a:latin typeface="Arial" panose="020B0604020202020204" pitchFamily="34" charset="0"/>
                <a:cs typeface="Arial" panose="020B0604020202020204" pitchFamily="34" charset="0"/>
              </a:rPr>
              <a:t>kolerasyon</a:t>
            </a:r>
            <a:r>
              <a:rPr lang="tr-TR" altLang="tr-TR" sz="1800" dirty="0">
                <a:latin typeface="Arial" panose="020B0604020202020204" pitchFamily="34" charset="0"/>
                <a:cs typeface="Arial" panose="020B0604020202020204" pitchFamily="34" charset="0"/>
              </a:rPr>
              <a:t> yaşlandırılmaya göre yaklaşık 970-900 bin tarihini vermektedir. Buna karşılık yaklaşık olarak 730 binle tarihlendirilen buluntu yerleri sayıca daha fazladır. Bunlar arasında Orta İtalya`daki </a:t>
            </a:r>
            <a:r>
              <a:rPr lang="tr-TR" altLang="tr-TR" sz="1800" dirty="0" err="1">
                <a:latin typeface="Arial" panose="020B0604020202020204" pitchFamily="34" charset="0"/>
                <a:cs typeface="Arial" panose="020B0604020202020204" pitchFamily="34" charset="0"/>
              </a:rPr>
              <a:t>Isernia</a:t>
            </a:r>
            <a:r>
              <a:rPr lang="tr-TR" altLang="tr-TR" sz="1800" dirty="0">
                <a:latin typeface="Arial" panose="020B0604020202020204" pitchFamily="34" charset="0"/>
                <a:cs typeface="Arial" panose="020B0604020202020204" pitchFamily="34" charset="0"/>
              </a:rPr>
              <a:t>, Çek Cumhuriyetindeki Prag yakınlarında bulunan </a:t>
            </a:r>
            <a:r>
              <a:rPr lang="tr-TR" altLang="tr-TR" sz="1800" dirty="0" err="1">
                <a:latin typeface="Arial" panose="020B0604020202020204" pitchFamily="34" charset="0"/>
                <a:cs typeface="Arial" panose="020B0604020202020204" pitchFamily="34" charset="0"/>
              </a:rPr>
              <a:t>Prezletice</a:t>
            </a:r>
            <a:r>
              <a:rPr lang="tr-TR" altLang="tr-TR" sz="1800" dirty="0">
                <a:latin typeface="Arial" panose="020B0604020202020204" pitchFamily="34" charset="0"/>
                <a:cs typeface="Arial" panose="020B0604020202020204" pitchFamily="34" charset="0"/>
              </a:rPr>
              <a:t> ve Almanya`daki </a:t>
            </a:r>
            <a:r>
              <a:rPr lang="tr-TR" altLang="tr-TR" sz="1800" dirty="0" err="1">
                <a:latin typeface="Arial" panose="020B0604020202020204" pitchFamily="34" charset="0"/>
                <a:cs typeface="Arial" panose="020B0604020202020204" pitchFamily="34" charset="0"/>
              </a:rPr>
              <a:t>Karlich`tir</a:t>
            </a:r>
            <a:r>
              <a:rPr lang="tr-TR" altLang="tr-TR" sz="1800" dirty="0">
                <a:latin typeface="Arial" panose="020B0604020202020204" pitchFamily="34" charset="0"/>
                <a:cs typeface="Arial" panose="020B0604020202020204" pitchFamily="34" charset="0"/>
              </a:rPr>
              <a:t>. Yukarıda sayılan buluntu yerlerinin hepsinde </a:t>
            </a:r>
            <a:r>
              <a:rPr lang="tr-TR" altLang="tr-TR" sz="1800" dirty="0" err="1">
                <a:latin typeface="Arial" panose="020B0604020202020204" pitchFamily="34" charset="0"/>
                <a:cs typeface="Arial" panose="020B0604020202020204" pitchFamily="34" charset="0"/>
              </a:rPr>
              <a:t>Acheulean</a:t>
            </a:r>
            <a:r>
              <a:rPr lang="tr-TR" altLang="tr-TR" sz="1800" dirty="0">
                <a:latin typeface="Arial" panose="020B0604020202020204" pitchFamily="34" charset="0"/>
                <a:cs typeface="Arial" panose="020B0604020202020204" pitchFamily="34" charset="0"/>
              </a:rPr>
              <a:t> endüstrisinin tipik aletleri olan el baltası ve iyi işlenmiş </a:t>
            </a:r>
            <a:r>
              <a:rPr lang="tr-TR" altLang="tr-TR" sz="1800" dirty="0" err="1">
                <a:latin typeface="Arial" panose="020B0604020202020204" pitchFamily="34" charset="0"/>
                <a:cs typeface="Arial" panose="020B0604020202020204" pitchFamily="34" charset="0"/>
              </a:rPr>
              <a:t>bifazların</a:t>
            </a:r>
            <a:r>
              <a:rPr lang="tr-TR" altLang="tr-TR" sz="1800" dirty="0">
                <a:latin typeface="Arial" panose="020B0604020202020204" pitchFamily="34" charset="0"/>
                <a:cs typeface="Arial" panose="020B0604020202020204" pitchFamily="34" charset="0"/>
              </a:rPr>
              <a:t> bulunmadığını ortaya koymaktadır. Bunun nedeni araştırıcılara göre bu yörelerde el baltası geleneğinin gelişmemiş olması diğer bir deyişle el baltasına ihtiyaç duyulmaması ya da el baltası için gerekli ham maddenin bulunmamış olmasıdır. </a:t>
            </a:r>
            <a:endParaRPr lang="tr-TR" altLang="tr-TR" sz="1800" dirty="0" smtClean="0">
              <a:latin typeface="Arial" panose="020B0604020202020204" pitchFamily="34" charset="0"/>
              <a:cs typeface="Arial" panose="020B0604020202020204" pitchFamily="34" charset="0"/>
            </a:endParaRPr>
          </a:p>
          <a:p>
            <a:pPr marL="0" indent="0" algn="just" eaLnBrk="1" hangingPunct="1">
              <a:lnSpc>
                <a:spcPct val="150000"/>
              </a:lnSpc>
              <a:buNone/>
            </a:pPr>
            <a:endParaRPr lang="tr-TR" altLang="tr-TR" sz="1800" dirty="0">
              <a:latin typeface="Arial" panose="020B0604020202020204" pitchFamily="34" charset="0"/>
              <a:cs typeface="Arial" panose="020B0604020202020204" pitchFamily="34" charset="0"/>
            </a:endParaRPr>
          </a:p>
          <a:p>
            <a:pPr marL="0" indent="0" algn="just" eaLnBrk="1" hangingPunct="1">
              <a:lnSpc>
                <a:spcPct val="150000"/>
              </a:lnSpc>
              <a:buNone/>
            </a:pPr>
            <a:r>
              <a:rPr lang="tr-TR" altLang="tr-TR" sz="1800" dirty="0" smtClean="0">
                <a:latin typeface="Arial" panose="020B0604020202020204" pitchFamily="34" charset="0"/>
                <a:cs typeface="Arial" panose="020B0604020202020204" pitchFamily="34" charset="0"/>
              </a:rPr>
              <a:t>Avrupa`da </a:t>
            </a:r>
            <a:r>
              <a:rPr lang="tr-TR" altLang="tr-TR" sz="1800" dirty="0" err="1">
                <a:latin typeface="Arial" panose="020B0604020202020204" pitchFamily="34" charset="0"/>
                <a:cs typeface="Arial" panose="020B0604020202020204" pitchFamily="34" charset="0"/>
              </a:rPr>
              <a:t>Acheulean</a:t>
            </a:r>
            <a:r>
              <a:rPr lang="tr-TR" altLang="tr-TR" sz="1800" dirty="0">
                <a:latin typeface="Arial" panose="020B0604020202020204" pitchFamily="34" charset="0"/>
                <a:cs typeface="Arial" panose="020B0604020202020204" pitchFamily="34" charset="0"/>
              </a:rPr>
              <a:t> endüstri geleneğinde yer aldığı kesin olan el baltası ve diğer </a:t>
            </a:r>
            <a:r>
              <a:rPr lang="tr-TR" altLang="tr-TR" sz="1800" dirty="0" err="1">
                <a:latin typeface="Arial" panose="020B0604020202020204" pitchFamily="34" charset="0"/>
                <a:cs typeface="Arial" panose="020B0604020202020204" pitchFamily="34" charset="0"/>
              </a:rPr>
              <a:t>bifazları</a:t>
            </a:r>
            <a:r>
              <a:rPr lang="tr-TR" altLang="tr-TR" sz="1800" dirty="0">
                <a:latin typeface="Arial" panose="020B0604020202020204" pitchFamily="34" charset="0"/>
                <a:cs typeface="Arial" panose="020B0604020202020204" pitchFamily="34" charset="0"/>
              </a:rPr>
              <a:t> içeren kültürler potansiyel olarak Homo </a:t>
            </a:r>
            <a:r>
              <a:rPr lang="tr-TR" altLang="tr-TR" sz="1800" dirty="0" err="1">
                <a:latin typeface="Arial" panose="020B0604020202020204" pitchFamily="34" charset="0"/>
                <a:cs typeface="Arial" panose="020B0604020202020204" pitchFamily="34" charset="0"/>
              </a:rPr>
              <a:t>erectus`a</a:t>
            </a:r>
            <a:r>
              <a:rPr lang="tr-TR" altLang="tr-TR" sz="1800" dirty="0">
                <a:latin typeface="Arial" panose="020B0604020202020204" pitchFamily="34" charset="0"/>
                <a:cs typeface="Arial" panose="020B0604020202020204" pitchFamily="34" charset="0"/>
              </a:rPr>
              <a:t> atfedilmektedir. Ancak ortada yine de bir problem vardır çünkü </a:t>
            </a:r>
            <a:r>
              <a:rPr lang="tr-TR" altLang="tr-TR" sz="1800" dirty="0" err="1">
                <a:latin typeface="Arial" panose="020B0604020202020204" pitchFamily="34" charset="0"/>
                <a:cs typeface="Arial" panose="020B0604020202020204" pitchFamily="34" charset="0"/>
              </a:rPr>
              <a:t>Acheulean</a:t>
            </a:r>
            <a:r>
              <a:rPr lang="tr-TR" altLang="tr-TR" sz="1800" dirty="0">
                <a:latin typeface="Arial" panose="020B0604020202020204" pitchFamily="34" charset="0"/>
                <a:cs typeface="Arial" panose="020B0604020202020204" pitchFamily="34" charset="0"/>
              </a:rPr>
              <a:t> aletler erken Homo </a:t>
            </a:r>
            <a:r>
              <a:rPr lang="tr-TR" altLang="tr-TR" sz="1800" dirty="0" err="1">
                <a:latin typeface="Arial" panose="020B0604020202020204" pitchFamily="34" charset="0"/>
                <a:cs typeface="Arial" panose="020B0604020202020204" pitchFamily="34" charset="0"/>
              </a:rPr>
              <a:t>sapiensin</a:t>
            </a:r>
            <a:r>
              <a:rPr lang="tr-TR" altLang="tr-TR" sz="1800" dirty="0">
                <a:latin typeface="Arial" panose="020B0604020202020204" pitchFamily="34" charset="0"/>
                <a:cs typeface="Arial" panose="020B0604020202020204" pitchFamily="34" charset="0"/>
              </a:rPr>
              <a:t> bulunduğu yerlerde de örneğin, </a:t>
            </a:r>
            <a:r>
              <a:rPr lang="tr-TR" altLang="tr-TR" sz="1800" dirty="0" err="1">
                <a:latin typeface="Arial" panose="020B0604020202020204" pitchFamily="34" charset="0"/>
                <a:cs typeface="Arial" panose="020B0604020202020204" pitchFamily="34" charset="0"/>
              </a:rPr>
              <a:t>Swanscombe`de</a:t>
            </a:r>
            <a:r>
              <a:rPr lang="tr-TR" altLang="tr-TR" sz="1800" dirty="0">
                <a:latin typeface="Arial" panose="020B0604020202020204" pitchFamily="34" charset="0"/>
                <a:cs typeface="Arial" panose="020B0604020202020204" pitchFamily="34" charset="0"/>
              </a:rPr>
              <a:t> ele geçmektedir. Bu yüzden insan kalıntısı ele geçmeyen ve yaklaşık olarak 500 ile 400 bin yıla tarihlendirilen Avrupa buluntu yerlerinde yaşayan insanlar hem Homo </a:t>
            </a:r>
            <a:r>
              <a:rPr lang="tr-TR" altLang="tr-TR" sz="1800" dirty="0" err="1">
                <a:latin typeface="Arial" panose="020B0604020202020204" pitchFamily="34" charset="0"/>
                <a:cs typeface="Arial" panose="020B0604020202020204" pitchFamily="34" charset="0"/>
              </a:rPr>
              <a:t>erectus</a:t>
            </a:r>
            <a:r>
              <a:rPr lang="tr-TR" altLang="tr-TR" sz="1800" dirty="0">
                <a:latin typeface="Arial" panose="020B0604020202020204" pitchFamily="34" charset="0"/>
                <a:cs typeface="Arial" panose="020B0604020202020204" pitchFamily="34" charset="0"/>
              </a:rPr>
              <a:t>, hem de Homo </a:t>
            </a:r>
            <a:r>
              <a:rPr lang="tr-TR" altLang="tr-TR" sz="1800" dirty="0" err="1">
                <a:latin typeface="Arial" panose="020B0604020202020204" pitchFamily="34" charset="0"/>
                <a:cs typeface="Arial" panose="020B0604020202020204" pitchFamily="34" charset="0"/>
              </a:rPr>
              <a:t>sapiens</a:t>
            </a:r>
            <a:r>
              <a:rPr lang="tr-TR" altLang="tr-TR" sz="1800" dirty="0">
                <a:latin typeface="Arial" panose="020B0604020202020204" pitchFamily="34" charset="0"/>
                <a:cs typeface="Arial" panose="020B0604020202020204" pitchFamily="34" charset="0"/>
              </a:rPr>
              <a:t> olabilirler. Bu tür yerler arasında Roma yakınlarındaki </a:t>
            </a:r>
            <a:r>
              <a:rPr lang="tr-TR" altLang="tr-TR" sz="1800" dirty="0" err="1">
                <a:latin typeface="Arial" panose="020B0604020202020204" pitchFamily="34" charset="0"/>
                <a:cs typeface="Arial" panose="020B0604020202020204" pitchFamily="34" charset="0"/>
              </a:rPr>
              <a:t>Fontana</a:t>
            </a:r>
            <a:r>
              <a:rPr lang="tr-TR" altLang="tr-TR" sz="1800" dirty="0">
                <a:latin typeface="Arial" panose="020B0604020202020204" pitchFamily="34" charset="0"/>
                <a:cs typeface="Arial" panose="020B0604020202020204" pitchFamily="34" charset="0"/>
              </a:rPr>
              <a:t> </a:t>
            </a:r>
            <a:r>
              <a:rPr lang="tr-TR" altLang="tr-TR" sz="1800" dirty="0" err="1">
                <a:latin typeface="Arial" panose="020B0604020202020204" pitchFamily="34" charset="0"/>
                <a:cs typeface="Arial" panose="020B0604020202020204" pitchFamily="34" charset="0"/>
              </a:rPr>
              <a:t>Ranuccio</a:t>
            </a:r>
            <a:r>
              <a:rPr lang="tr-TR" altLang="tr-TR" sz="1800" dirty="0">
                <a:latin typeface="Arial" panose="020B0604020202020204" pitchFamily="34" charset="0"/>
                <a:cs typeface="Arial" panose="020B0604020202020204" pitchFamily="34" charset="0"/>
              </a:rPr>
              <a:t>, İngiltere yakınlarındaki </a:t>
            </a:r>
            <a:r>
              <a:rPr lang="tr-TR" altLang="tr-TR" sz="1800" dirty="0" err="1">
                <a:latin typeface="Arial" panose="020B0604020202020204" pitchFamily="34" charset="0"/>
                <a:cs typeface="Arial" panose="020B0604020202020204" pitchFamily="34" charset="0"/>
              </a:rPr>
              <a:t>Hoxne</a:t>
            </a:r>
            <a:r>
              <a:rPr lang="tr-TR" altLang="tr-TR" sz="1800" dirty="0">
                <a:latin typeface="Arial" panose="020B0604020202020204" pitchFamily="34" charset="0"/>
                <a:cs typeface="Arial" panose="020B0604020202020204" pitchFamily="34" charset="0"/>
              </a:rPr>
              <a:t>, </a:t>
            </a:r>
            <a:r>
              <a:rPr lang="tr-TR" altLang="tr-TR" sz="1800" dirty="0" err="1">
                <a:latin typeface="Arial" panose="020B0604020202020204" pitchFamily="34" charset="0"/>
                <a:cs typeface="Arial" panose="020B0604020202020204" pitchFamily="34" charset="0"/>
              </a:rPr>
              <a:t>Boxgrove</a:t>
            </a:r>
            <a:r>
              <a:rPr lang="tr-TR" altLang="tr-TR" sz="1800" dirty="0">
                <a:latin typeface="Arial" panose="020B0604020202020204" pitchFamily="34" charset="0"/>
                <a:cs typeface="Arial" panose="020B0604020202020204" pitchFamily="34" charset="0"/>
              </a:rPr>
              <a:t>, Fransa`da </a:t>
            </a:r>
            <a:r>
              <a:rPr lang="tr-TR" altLang="tr-TR" sz="1800" dirty="0" err="1">
                <a:latin typeface="Arial" panose="020B0604020202020204" pitchFamily="34" charset="0"/>
                <a:cs typeface="Arial" panose="020B0604020202020204" pitchFamily="34" charset="0"/>
              </a:rPr>
              <a:t>Abbeville</a:t>
            </a:r>
            <a:r>
              <a:rPr lang="tr-TR" altLang="tr-TR" sz="1800" dirty="0">
                <a:latin typeface="Arial" panose="020B0604020202020204" pitchFamily="34" charset="0"/>
                <a:cs typeface="Arial" panose="020B0604020202020204" pitchFamily="34" charset="0"/>
              </a:rPr>
              <a:t>, </a:t>
            </a:r>
            <a:r>
              <a:rPr lang="tr-TR" altLang="tr-TR" sz="1800" dirty="0" err="1">
                <a:latin typeface="Arial" panose="020B0604020202020204" pitchFamily="34" charset="0"/>
                <a:cs typeface="Arial" panose="020B0604020202020204" pitchFamily="34" charset="0"/>
              </a:rPr>
              <a:t>Terra</a:t>
            </a:r>
            <a:r>
              <a:rPr lang="tr-TR" altLang="tr-TR" sz="1800" dirty="0">
                <a:latin typeface="Arial" panose="020B0604020202020204" pitchFamily="34" charset="0"/>
                <a:cs typeface="Arial" panose="020B0604020202020204" pitchFamily="34" charset="0"/>
              </a:rPr>
              <a:t> </a:t>
            </a:r>
            <a:r>
              <a:rPr lang="tr-TR" altLang="tr-TR" sz="1800" dirty="0" err="1">
                <a:latin typeface="Arial" panose="020B0604020202020204" pitchFamily="34" charset="0"/>
                <a:cs typeface="Arial" panose="020B0604020202020204" pitchFamily="34" charset="0"/>
              </a:rPr>
              <a:t>Amata</a:t>
            </a:r>
            <a:r>
              <a:rPr lang="tr-TR" altLang="tr-TR" sz="1800" dirty="0">
                <a:latin typeface="Arial" panose="020B0604020202020204" pitchFamily="34" charset="0"/>
                <a:cs typeface="Arial" panose="020B0604020202020204" pitchFamily="34" charset="0"/>
              </a:rPr>
              <a:t>, İspanya`da </a:t>
            </a:r>
            <a:r>
              <a:rPr lang="tr-TR" altLang="tr-TR" sz="1800" dirty="0" err="1">
                <a:latin typeface="Arial" panose="020B0604020202020204" pitchFamily="34" charset="0"/>
                <a:cs typeface="Arial" panose="020B0604020202020204" pitchFamily="34" charset="0"/>
              </a:rPr>
              <a:t>Torralba</a:t>
            </a:r>
            <a:r>
              <a:rPr lang="tr-TR" altLang="tr-TR" sz="1800" dirty="0">
                <a:latin typeface="Arial" panose="020B0604020202020204" pitchFamily="34" charset="0"/>
                <a:cs typeface="Arial" panose="020B0604020202020204" pitchFamily="34" charset="0"/>
              </a:rPr>
              <a:t> </a:t>
            </a:r>
            <a:r>
              <a:rPr lang="tr-TR" altLang="tr-TR" sz="1800" dirty="0" err="1">
                <a:latin typeface="Arial" panose="020B0604020202020204" pitchFamily="34" charset="0"/>
                <a:cs typeface="Arial" panose="020B0604020202020204" pitchFamily="34" charset="0"/>
              </a:rPr>
              <a:t>Ambrona</a:t>
            </a:r>
            <a:r>
              <a:rPr lang="tr-TR" altLang="tr-TR" sz="1800" dirty="0">
                <a:latin typeface="Arial" panose="020B0604020202020204" pitchFamily="34" charset="0"/>
                <a:cs typeface="Arial" panose="020B0604020202020204" pitchFamily="34" charset="0"/>
              </a:rPr>
              <a:t> sayılabilir.  Bu buluntu yerleri yaklaşık olarak 600-300 bin yılla tarihlendirilmektedir.</a:t>
            </a:r>
          </a:p>
        </p:txBody>
      </p:sp>
    </p:spTree>
    <p:extLst>
      <p:ext uri="{BB962C8B-B14F-4D97-AF65-F5344CB8AC3E}">
        <p14:creationId xmlns:p14="http://schemas.microsoft.com/office/powerpoint/2010/main" val="215810684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222872" y="479387"/>
            <a:ext cx="7908275" cy="611283"/>
          </a:xfrm>
        </p:spPr>
        <p:txBody>
          <a:bodyPr/>
          <a:lstStyle/>
          <a:p>
            <a:pPr algn="l">
              <a:defRPr/>
            </a:pPr>
            <a:r>
              <a:rPr lang="tr-TR" sz="2800" b="1" dirty="0" smtClean="0">
                <a:solidFill>
                  <a:schemeClr val="tx2">
                    <a:satMod val="200000"/>
                  </a:schemeClr>
                </a:solidFill>
              </a:rPr>
              <a:t>Arkaik </a:t>
            </a:r>
            <a:r>
              <a:rPr lang="tr-TR" sz="2800" b="1" dirty="0">
                <a:solidFill>
                  <a:schemeClr val="tx2">
                    <a:satMod val="200000"/>
                  </a:schemeClr>
                </a:solidFill>
              </a:rPr>
              <a:t>Homo </a:t>
            </a:r>
            <a:r>
              <a:rPr lang="tr-TR" sz="2800" b="1" dirty="0" err="1">
                <a:solidFill>
                  <a:schemeClr val="tx2">
                    <a:satMod val="200000"/>
                  </a:schemeClr>
                </a:solidFill>
              </a:rPr>
              <a:t>sapiens</a:t>
            </a:r>
            <a:endParaRPr lang="tr-TR" sz="2800" b="1" dirty="0">
              <a:solidFill>
                <a:schemeClr val="tx2">
                  <a:satMod val="200000"/>
                </a:schemeClr>
              </a:solidFill>
            </a:endParaRPr>
          </a:p>
        </p:txBody>
      </p:sp>
      <p:sp>
        <p:nvSpPr>
          <p:cNvPr id="204803" name="Rectangle 3"/>
          <p:cNvSpPr>
            <a:spLocks noGrp="1" noChangeArrowheads="1"/>
          </p:cNvSpPr>
          <p:nvPr>
            <p:ph idx="1"/>
          </p:nvPr>
        </p:nvSpPr>
        <p:spPr>
          <a:xfrm>
            <a:off x="914400" y="1409759"/>
            <a:ext cx="10488058" cy="4682570"/>
          </a:xfrm>
        </p:spPr>
        <p:txBody>
          <a:bodyPr>
            <a:normAutofit fontScale="92500"/>
          </a:bodyPr>
          <a:lstStyle/>
          <a:p>
            <a:pPr algn="just" eaLnBrk="1" hangingPunct="1">
              <a:lnSpc>
                <a:spcPct val="150000"/>
              </a:lnSpc>
              <a:buFontTx/>
              <a:buNone/>
            </a:pPr>
            <a:r>
              <a:rPr lang="tr-TR" altLang="tr-TR" sz="2400" b="1" dirty="0"/>
              <a:t>	</a:t>
            </a:r>
            <a:r>
              <a:rPr lang="tr-TR" altLang="tr-TR" dirty="0" smtClean="0">
                <a:latin typeface="Arial" panose="020B0604020202020204" pitchFamily="34" charset="0"/>
                <a:cs typeface="Arial" panose="020B0604020202020204" pitchFamily="34" charset="0"/>
              </a:rPr>
              <a:t>Arkaik </a:t>
            </a:r>
            <a:r>
              <a:rPr lang="tr-TR" altLang="tr-TR" dirty="0">
                <a:latin typeface="Arial" panose="020B0604020202020204" pitchFamily="34" charset="0"/>
                <a:cs typeface="Arial" panose="020B0604020202020204" pitchFamily="34" charset="0"/>
              </a:rPr>
              <a:t>homo </a:t>
            </a:r>
            <a:r>
              <a:rPr lang="tr-TR" altLang="tr-TR" dirty="0" err="1">
                <a:latin typeface="Arial" panose="020B0604020202020204" pitchFamily="34" charset="0"/>
                <a:cs typeface="Arial" panose="020B0604020202020204" pitchFamily="34" charset="0"/>
              </a:rPr>
              <a:t>sapiensler</a:t>
            </a:r>
            <a:r>
              <a:rPr lang="tr-TR" altLang="tr-TR" dirty="0">
                <a:latin typeface="Arial" panose="020B0604020202020204" pitchFamily="34" charset="0"/>
                <a:cs typeface="Arial" panose="020B0604020202020204" pitchFamily="34" charset="0"/>
              </a:rPr>
              <a:t> Homo </a:t>
            </a:r>
            <a:r>
              <a:rPr lang="tr-TR" altLang="tr-TR" dirty="0" err="1">
                <a:latin typeface="Arial" panose="020B0604020202020204" pitchFamily="34" charset="0"/>
                <a:cs typeface="Arial" panose="020B0604020202020204" pitchFamily="34" charset="0"/>
              </a:rPr>
              <a:t>erectuslara</a:t>
            </a:r>
            <a:r>
              <a:rPr lang="tr-TR" altLang="tr-TR" dirty="0">
                <a:latin typeface="Arial" panose="020B0604020202020204" pitchFamily="34" charset="0"/>
                <a:cs typeface="Arial" panose="020B0604020202020204" pitchFamily="34" charset="0"/>
              </a:rPr>
              <a:t> bazı benzerlikler göstermekle beraber bir çok açıdan daha gelişmiş bir yapıyı gösteren fosillerdir.  Özellikle Avrupa, Asya ve Afrika`da yaşamış Orta </a:t>
            </a:r>
            <a:r>
              <a:rPr lang="tr-TR" altLang="tr-TR" dirty="0" err="1">
                <a:latin typeface="Arial" panose="020B0604020202020204" pitchFamily="34" charset="0"/>
                <a:cs typeface="Arial" panose="020B0604020202020204" pitchFamily="34" charset="0"/>
              </a:rPr>
              <a:t>Quaterner</a:t>
            </a:r>
            <a:r>
              <a:rPr lang="tr-TR" altLang="tr-TR" dirty="0">
                <a:latin typeface="Arial" panose="020B0604020202020204" pitchFamily="34" charset="0"/>
                <a:cs typeface="Arial" panose="020B0604020202020204" pitchFamily="34" charset="0"/>
              </a:rPr>
              <a:t> fosilleri böyle bir yapı sergilemektedir. </a:t>
            </a:r>
            <a:endParaRPr lang="tr-TR" altLang="tr-TR" dirty="0" smtClean="0">
              <a:latin typeface="Arial" panose="020B0604020202020204" pitchFamily="34" charset="0"/>
              <a:cs typeface="Arial" panose="020B0604020202020204" pitchFamily="34" charset="0"/>
            </a:endParaRPr>
          </a:p>
          <a:p>
            <a:pPr algn="just" eaLnBrk="1" hangingPunct="1">
              <a:lnSpc>
                <a:spcPct val="150000"/>
              </a:lnSpc>
              <a:buFontTx/>
              <a:buNone/>
            </a:pPr>
            <a:endParaRPr lang="tr-TR" altLang="tr-TR" dirty="0">
              <a:latin typeface="Arial" panose="020B0604020202020204" pitchFamily="34" charset="0"/>
              <a:cs typeface="Arial" panose="020B0604020202020204" pitchFamily="34" charset="0"/>
            </a:endParaRPr>
          </a:p>
          <a:p>
            <a:pPr algn="just" eaLnBrk="1" hangingPunct="1">
              <a:lnSpc>
                <a:spcPct val="150000"/>
              </a:lnSpc>
              <a:buFontTx/>
              <a:buNone/>
            </a:pPr>
            <a:r>
              <a:rPr lang="tr-TR" altLang="tr-TR" dirty="0" smtClean="0">
                <a:latin typeface="Arial" panose="020B0604020202020204" pitchFamily="34" charset="0"/>
                <a:cs typeface="Arial" panose="020B0604020202020204" pitchFamily="34" charset="0"/>
              </a:rPr>
              <a:t>	Her </a:t>
            </a:r>
            <a:r>
              <a:rPr lang="tr-TR" altLang="tr-TR" dirty="0">
                <a:latin typeface="Arial" panose="020B0604020202020204" pitchFamily="34" charset="0"/>
                <a:cs typeface="Arial" panose="020B0604020202020204" pitchFamily="34" charset="0"/>
              </a:rPr>
              <a:t>iki grupta bulunan ortak özellikler; iri kaş kemerleri, basık ve düzleşmiş </a:t>
            </a:r>
            <a:r>
              <a:rPr lang="tr-TR" altLang="tr-TR" dirty="0" err="1">
                <a:latin typeface="Arial" panose="020B0604020202020204" pitchFamily="34" charset="0"/>
                <a:cs typeface="Arial" panose="020B0604020202020204" pitchFamily="34" charset="0"/>
              </a:rPr>
              <a:t>frontal</a:t>
            </a:r>
            <a:r>
              <a:rPr lang="tr-TR" altLang="tr-TR" dirty="0">
                <a:latin typeface="Arial" panose="020B0604020202020204" pitchFamily="34" charset="0"/>
                <a:cs typeface="Arial" panose="020B0604020202020204" pitchFamily="34" charset="0"/>
              </a:rPr>
              <a:t>, göreceli olarak geniş </a:t>
            </a:r>
            <a:r>
              <a:rPr lang="tr-TR" altLang="tr-TR" dirty="0" err="1">
                <a:latin typeface="Arial" panose="020B0604020202020204" pitchFamily="34" charset="0"/>
                <a:cs typeface="Arial" panose="020B0604020202020204" pitchFamily="34" charset="0"/>
              </a:rPr>
              <a:t>cranial</a:t>
            </a:r>
            <a:r>
              <a:rPr lang="tr-TR" altLang="tr-TR" dirty="0">
                <a:latin typeface="Arial" panose="020B0604020202020204" pitchFamily="34" charset="0"/>
                <a:cs typeface="Arial" panose="020B0604020202020204" pitchFamily="34" charset="0"/>
              </a:rPr>
              <a:t> kaide kalın </a:t>
            </a:r>
            <a:r>
              <a:rPr lang="tr-TR" altLang="tr-TR" dirty="0" err="1">
                <a:latin typeface="Arial" panose="020B0604020202020204" pitchFamily="34" charset="0"/>
                <a:cs typeface="Arial" panose="020B0604020202020204" pitchFamily="34" charset="0"/>
              </a:rPr>
              <a:t>parietal</a:t>
            </a:r>
            <a:r>
              <a:rPr lang="tr-TR" altLang="tr-TR" dirty="0">
                <a:latin typeface="Arial" panose="020B0604020202020204" pitchFamily="34" charset="0"/>
                <a:cs typeface="Arial" panose="020B0604020202020204" pitchFamily="34" charset="0"/>
              </a:rPr>
              <a:t> kemikler, iri dişlere sahip olan ve göreceli geniş ve iri bir alt çene ( </a:t>
            </a:r>
            <a:r>
              <a:rPr lang="tr-TR" altLang="tr-TR" dirty="0" err="1">
                <a:latin typeface="Arial" panose="020B0604020202020204" pitchFamily="34" charset="0"/>
                <a:cs typeface="Arial" panose="020B0604020202020204" pitchFamily="34" charset="0"/>
              </a:rPr>
              <a:t>menton</a:t>
            </a:r>
            <a:r>
              <a:rPr lang="tr-TR" altLang="tr-TR" dirty="0">
                <a:latin typeface="Arial" panose="020B0604020202020204" pitchFamily="34" charset="0"/>
                <a:cs typeface="Arial" panose="020B0604020202020204" pitchFamily="34" charset="0"/>
              </a:rPr>
              <a:t> çıkıntısı) yoktur. İki grup arasındaki farklı özellikler ise; kafa kapasitesi, </a:t>
            </a:r>
            <a:r>
              <a:rPr lang="tr-TR" altLang="tr-TR" dirty="0" err="1">
                <a:latin typeface="Arial" panose="020B0604020202020204" pitchFamily="34" charset="0"/>
                <a:cs typeface="Arial" panose="020B0604020202020204" pitchFamily="34" charset="0"/>
              </a:rPr>
              <a:t>occipital</a:t>
            </a:r>
            <a:r>
              <a:rPr lang="tr-TR" altLang="tr-TR" dirty="0">
                <a:latin typeface="Arial" panose="020B0604020202020204" pitchFamily="34" charset="0"/>
                <a:cs typeface="Arial" panose="020B0604020202020204" pitchFamily="34" charset="0"/>
              </a:rPr>
              <a:t> bölgenin daha yuvarlak, </a:t>
            </a:r>
            <a:r>
              <a:rPr lang="tr-TR" altLang="tr-TR" dirty="0" err="1">
                <a:latin typeface="Arial" panose="020B0604020202020204" pitchFamily="34" charset="0"/>
                <a:cs typeface="Arial" panose="020B0604020202020204" pitchFamily="34" charset="0"/>
              </a:rPr>
              <a:t>parietallerin</a:t>
            </a:r>
            <a:r>
              <a:rPr lang="tr-TR" altLang="tr-TR" dirty="0">
                <a:latin typeface="Arial" panose="020B0604020202020204" pitchFamily="34" charset="0"/>
                <a:cs typeface="Arial" panose="020B0604020202020204" pitchFamily="34" charset="0"/>
              </a:rPr>
              <a:t> daha geniş ve dik, </a:t>
            </a:r>
            <a:r>
              <a:rPr lang="tr-TR" altLang="tr-TR" dirty="0" err="1">
                <a:latin typeface="Arial" panose="020B0604020202020204" pitchFamily="34" charset="0"/>
                <a:cs typeface="Arial" panose="020B0604020202020204" pitchFamily="34" charset="0"/>
              </a:rPr>
              <a:t>frontalin</a:t>
            </a:r>
            <a:r>
              <a:rPr lang="tr-TR" altLang="tr-TR" dirty="0">
                <a:latin typeface="Arial" panose="020B0604020202020204" pitchFamily="34" charset="0"/>
                <a:cs typeface="Arial" panose="020B0604020202020204" pitchFamily="34" charset="0"/>
              </a:rPr>
              <a:t> daha geniş ve </a:t>
            </a:r>
            <a:r>
              <a:rPr lang="tr-TR" altLang="tr-TR" dirty="0" err="1">
                <a:latin typeface="Arial" panose="020B0604020202020204" pitchFamily="34" charset="0"/>
                <a:cs typeface="Arial" panose="020B0604020202020204" pitchFamily="34" charset="0"/>
              </a:rPr>
              <a:t>kaşkemerlerinin</a:t>
            </a:r>
            <a:r>
              <a:rPr lang="tr-TR" altLang="tr-TR" dirty="0">
                <a:latin typeface="Arial" panose="020B0604020202020204" pitchFamily="34" charset="0"/>
                <a:cs typeface="Arial" panose="020B0604020202020204" pitchFamily="34" charset="0"/>
              </a:rPr>
              <a:t> daha kalın olmakla birlikte H. </a:t>
            </a:r>
            <a:r>
              <a:rPr lang="tr-TR" altLang="tr-TR" dirty="0" err="1">
                <a:latin typeface="Arial" panose="020B0604020202020204" pitchFamily="34" charset="0"/>
                <a:cs typeface="Arial" panose="020B0604020202020204" pitchFamily="34" charset="0"/>
              </a:rPr>
              <a:t>erectuslarınki</a:t>
            </a:r>
            <a:r>
              <a:rPr lang="tr-TR" altLang="tr-TR" dirty="0">
                <a:latin typeface="Arial" panose="020B0604020202020204" pitchFamily="34" charset="0"/>
                <a:cs typeface="Arial" panose="020B0604020202020204" pitchFamily="34" charset="0"/>
              </a:rPr>
              <a:t> gibi fazla çıkıntılı değildir.</a:t>
            </a:r>
          </a:p>
        </p:txBody>
      </p:sp>
    </p:spTree>
    <p:extLst>
      <p:ext uri="{BB962C8B-B14F-4D97-AF65-F5344CB8AC3E}">
        <p14:creationId xmlns:p14="http://schemas.microsoft.com/office/powerpoint/2010/main" val="8441870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3935413" y="2852738"/>
            <a:ext cx="409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3600" b="1">
                <a:latin typeface="Arial" panose="020B0604020202020204" pitchFamily="34" charset="0"/>
              </a:rPr>
              <a:t>3-HOMO GENUSU</a:t>
            </a:r>
          </a:p>
        </p:txBody>
      </p:sp>
    </p:spTree>
    <p:extLst>
      <p:ext uri="{BB962C8B-B14F-4D97-AF65-F5344CB8AC3E}">
        <p14:creationId xmlns:p14="http://schemas.microsoft.com/office/powerpoint/2010/main" val="41406684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p:txBody>
          <a:bodyPr>
            <a:normAutofit/>
          </a:bodyPr>
          <a:lstStyle/>
          <a:p>
            <a:pPr eaLnBrk="1" hangingPunct="1">
              <a:lnSpc>
                <a:spcPct val="150000"/>
              </a:lnSpc>
              <a:buFontTx/>
              <a:buNone/>
            </a:pPr>
            <a:r>
              <a:rPr lang="tr-TR" altLang="tr-TR" sz="2000" smtClean="0"/>
              <a:t>	</a:t>
            </a:r>
            <a:endParaRPr lang="tr-TR" altLang="tr-TR" sz="2000" dirty="0">
              <a:latin typeface="Arial" panose="020B0604020202020204" pitchFamily="34" charset="0"/>
              <a:cs typeface="Arial" panose="020B0604020202020204" pitchFamily="34" charset="0"/>
            </a:endParaRPr>
          </a:p>
        </p:txBody>
      </p:sp>
      <p:sp>
        <p:nvSpPr>
          <p:cNvPr id="2" name="Dikdörtgen 1"/>
          <p:cNvSpPr/>
          <p:nvPr/>
        </p:nvSpPr>
        <p:spPr>
          <a:xfrm>
            <a:off x="730970" y="526045"/>
            <a:ext cx="10058400" cy="5909310"/>
          </a:xfrm>
          <a:prstGeom prst="rect">
            <a:avLst/>
          </a:prstGeom>
        </p:spPr>
        <p:txBody>
          <a:bodyPr wrap="square">
            <a:spAutoFit/>
          </a:bodyPr>
          <a:lstStyle/>
          <a:p>
            <a:pPr algn="just">
              <a:lnSpc>
                <a:spcPct val="150000"/>
              </a:lnSpc>
            </a:pPr>
            <a:r>
              <a:rPr lang="tr-TR" altLang="tr-TR" dirty="0" smtClean="0">
                <a:latin typeface="Arial" panose="020B0604020202020204" pitchFamily="34" charset="0"/>
                <a:cs typeface="Arial" panose="020B0604020202020204" pitchFamily="34" charset="0"/>
              </a:rPr>
              <a:t>Arkaik Homo </a:t>
            </a:r>
            <a:r>
              <a:rPr lang="tr-TR" altLang="tr-TR" dirty="0" err="1" smtClean="0">
                <a:latin typeface="Arial" panose="020B0604020202020204" pitchFamily="34" charset="0"/>
                <a:cs typeface="Arial" panose="020B0604020202020204" pitchFamily="34" charset="0"/>
              </a:rPr>
              <a:t>sapiensler’de</a:t>
            </a:r>
            <a:r>
              <a:rPr lang="tr-TR" altLang="tr-TR" dirty="0" smtClean="0">
                <a:latin typeface="Arial" panose="020B0604020202020204" pitchFamily="34" charset="0"/>
                <a:cs typeface="Arial" panose="020B0604020202020204" pitchFamily="34" charset="0"/>
              </a:rPr>
              <a:t> coğrafi farklılıklar belirgindir ve 500-130 bin yılları arasında </a:t>
            </a:r>
            <a:r>
              <a:rPr lang="tr-TR" altLang="tr-TR" dirty="0" err="1" smtClean="0">
                <a:latin typeface="Arial" panose="020B0604020202020204" pitchFamily="34" charset="0"/>
                <a:cs typeface="Arial" panose="020B0604020202020204" pitchFamily="34" charset="0"/>
              </a:rPr>
              <a:t>tarihlendirilirmekle</a:t>
            </a:r>
            <a:r>
              <a:rPr lang="tr-TR" altLang="tr-TR" dirty="0" smtClean="0">
                <a:latin typeface="Arial" panose="020B0604020202020204" pitchFamily="34" charset="0"/>
                <a:cs typeface="Arial" panose="020B0604020202020204" pitchFamily="34" charset="0"/>
              </a:rPr>
              <a:t> birlikte morfolojik yapıdaki bazı değişiklik nedeniyle bu türün 500 ila 200 bin yıl arasında tarihlendirenler de vardır.  </a:t>
            </a:r>
            <a:r>
              <a:rPr lang="tr-TR" altLang="tr-TR" b="1" dirty="0" smtClean="0">
                <a:latin typeface="Arial" panose="020B0604020202020204" pitchFamily="34" charset="0"/>
                <a:cs typeface="Arial" panose="020B0604020202020204" pitchFamily="34" charset="0"/>
              </a:rPr>
              <a:t>	</a:t>
            </a:r>
            <a:r>
              <a:rPr lang="tr-TR" altLang="tr-TR" dirty="0" smtClean="0">
                <a:latin typeface="Arial" panose="020B0604020202020204" pitchFamily="34" charset="0"/>
                <a:cs typeface="Arial" panose="020B0604020202020204" pitchFamily="34" charset="0"/>
              </a:rPr>
              <a:t>Avrupa`da erken Homo </a:t>
            </a:r>
            <a:r>
              <a:rPr lang="tr-TR" altLang="tr-TR" dirty="0" err="1" smtClean="0">
                <a:latin typeface="Arial" panose="020B0604020202020204" pitchFamily="34" charset="0"/>
                <a:cs typeface="Arial" panose="020B0604020202020204" pitchFamily="34" charset="0"/>
              </a:rPr>
              <a:t>sapiens’lerden</a:t>
            </a:r>
            <a:r>
              <a:rPr lang="tr-TR" altLang="tr-TR" dirty="0" smtClean="0">
                <a:latin typeface="Arial" panose="020B0604020202020204" pitchFamily="34" charset="0"/>
                <a:cs typeface="Arial" panose="020B0604020202020204" pitchFamily="34" charset="0"/>
              </a:rPr>
              <a:t> </a:t>
            </a:r>
            <a:r>
              <a:rPr lang="tr-TR" altLang="tr-TR" b="1" dirty="0" err="1" smtClean="0">
                <a:latin typeface="Arial" panose="020B0604020202020204" pitchFamily="34" charset="0"/>
                <a:cs typeface="Arial" panose="020B0604020202020204" pitchFamily="34" charset="0"/>
              </a:rPr>
              <a:t>Swanscombe</a:t>
            </a:r>
            <a:r>
              <a:rPr lang="tr-TR" altLang="tr-TR" dirty="0" smtClean="0">
                <a:latin typeface="Arial" panose="020B0604020202020204" pitchFamily="34" charset="0"/>
                <a:cs typeface="Arial" panose="020B0604020202020204" pitchFamily="34" charset="0"/>
              </a:rPr>
              <a:t>: 1935 yılında bir </a:t>
            </a:r>
            <a:r>
              <a:rPr lang="tr-TR" altLang="tr-TR" dirty="0" err="1" smtClean="0">
                <a:latin typeface="Arial" panose="020B0604020202020204" pitchFamily="34" charset="0"/>
                <a:cs typeface="Arial" panose="020B0604020202020204" pitchFamily="34" charset="0"/>
              </a:rPr>
              <a:t>occipital</a:t>
            </a:r>
            <a:r>
              <a:rPr lang="tr-TR" altLang="tr-TR" dirty="0" smtClean="0">
                <a:latin typeface="Arial" panose="020B0604020202020204" pitchFamily="34" charset="0"/>
                <a:cs typeface="Arial" panose="020B0604020202020204" pitchFamily="34" charset="0"/>
              </a:rPr>
              <a:t> kemikle temsil edilir.  Aynı bireye ait 1936 yılında sol </a:t>
            </a:r>
            <a:r>
              <a:rPr lang="tr-TR" altLang="tr-TR" dirty="0" err="1" smtClean="0">
                <a:latin typeface="Arial" panose="020B0604020202020204" pitchFamily="34" charset="0"/>
                <a:cs typeface="Arial" panose="020B0604020202020204" pitchFamily="34" charset="0"/>
              </a:rPr>
              <a:t>parietal</a:t>
            </a:r>
            <a:r>
              <a:rPr lang="tr-TR" altLang="tr-TR" dirty="0" smtClean="0">
                <a:latin typeface="Arial" panose="020B0604020202020204" pitchFamily="34" charset="0"/>
                <a:cs typeface="Arial" panose="020B0604020202020204" pitchFamily="34" charset="0"/>
              </a:rPr>
              <a:t> ve 1956 yılında sağ </a:t>
            </a:r>
            <a:r>
              <a:rPr lang="tr-TR" altLang="tr-TR" dirty="0" err="1" smtClean="0">
                <a:latin typeface="Arial" panose="020B0604020202020204" pitchFamily="34" charset="0"/>
                <a:cs typeface="Arial" panose="020B0604020202020204" pitchFamily="34" charset="0"/>
              </a:rPr>
              <a:t>parietal</a:t>
            </a:r>
            <a:r>
              <a:rPr lang="tr-TR" altLang="tr-TR" dirty="0" smtClean="0">
                <a:latin typeface="Arial" panose="020B0604020202020204" pitchFamily="34" charset="0"/>
                <a:cs typeface="Arial" panose="020B0604020202020204" pitchFamily="34" charset="0"/>
              </a:rPr>
              <a:t> kemikleri ele geçmiştir.  </a:t>
            </a:r>
          </a:p>
          <a:p>
            <a:pPr algn="just">
              <a:lnSpc>
                <a:spcPct val="150000"/>
              </a:lnSpc>
            </a:pPr>
            <a:endParaRPr lang="tr-TR" altLang="tr-TR" dirty="0">
              <a:latin typeface="Arial" panose="020B0604020202020204" pitchFamily="34" charset="0"/>
              <a:cs typeface="Arial" panose="020B0604020202020204" pitchFamily="34" charset="0"/>
            </a:endParaRPr>
          </a:p>
          <a:p>
            <a:pPr algn="just">
              <a:lnSpc>
                <a:spcPct val="150000"/>
              </a:lnSpc>
            </a:pPr>
            <a:r>
              <a:rPr lang="tr-TR" altLang="tr-TR" dirty="0" smtClean="0">
                <a:latin typeface="Arial" panose="020B0604020202020204" pitchFamily="34" charset="0"/>
                <a:cs typeface="Arial" panose="020B0604020202020204" pitchFamily="34" charset="0"/>
              </a:rPr>
              <a:t>İngiltere`nin güney doğusunda yer alan </a:t>
            </a:r>
            <a:r>
              <a:rPr lang="tr-TR" altLang="tr-TR" dirty="0" err="1" smtClean="0">
                <a:latin typeface="Arial" panose="020B0604020202020204" pitchFamily="34" charset="0"/>
                <a:cs typeface="Arial" panose="020B0604020202020204" pitchFamily="34" charset="0"/>
              </a:rPr>
              <a:t>Swanscombe</a:t>
            </a:r>
            <a:r>
              <a:rPr lang="tr-TR" altLang="tr-TR" dirty="0" smtClean="0">
                <a:latin typeface="Arial" panose="020B0604020202020204" pitchFamily="34" charset="0"/>
                <a:cs typeface="Arial" panose="020B0604020202020204" pitchFamily="34" charset="0"/>
              </a:rPr>
              <a:t> </a:t>
            </a:r>
            <a:r>
              <a:rPr lang="tr-TR" altLang="tr-TR" dirty="0" err="1" smtClean="0">
                <a:latin typeface="Arial" panose="020B0604020202020204" pitchFamily="34" charset="0"/>
                <a:cs typeface="Arial" panose="020B0604020202020204" pitchFamily="34" charset="0"/>
              </a:rPr>
              <a:t>lokalitesi</a:t>
            </a:r>
            <a:r>
              <a:rPr lang="tr-TR" altLang="tr-TR" dirty="0" smtClean="0">
                <a:latin typeface="Arial" panose="020B0604020202020204" pitchFamily="34" charset="0"/>
                <a:cs typeface="Arial" panose="020B0604020202020204" pitchFamily="34" charset="0"/>
              </a:rPr>
              <a:t> </a:t>
            </a:r>
            <a:r>
              <a:rPr lang="tr-TR" altLang="tr-TR" dirty="0" err="1" smtClean="0">
                <a:latin typeface="Arial" panose="020B0604020202020204" pitchFamily="34" charset="0"/>
                <a:cs typeface="Arial" panose="020B0604020202020204" pitchFamily="34" charset="0"/>
              </a:rPr>
              <a:t>Tems</a:t>
            </a:r>
            <a:r>
              <a:rPr lang="tr-TR" altLang="tr-TR" dirty="0" smtClean="0">
                <a:latin typeface="Arial" panose="020B0604020202020204" pitchFamily="34" charset="0"/>
                <a:cs typeface="Arial" panose="020B0604020202020204" pitchFamily="34" charset="0"/>
              </a:rPr>
              <a:t> Nehrinin çakıl dolguları içindedir. Bu fosillerle birlikte ele geçen orta </a:t>
            </a:r>
            <a:r>
              <a:rPr lang="tr-TR" altLang="tr-TR" dirty="0" err="1" smtClean="0">
                <a:latin typeface="Arial" panose="020B0604020202020204" pitchFamily="34" charset="0"/>
                <a:cs typeface="Arial" panose="020B0604020202020204" pitchFamily="34" charset="0"/>
              </a:rPr>
              <a:t>Acheuleen</a:t>
            </a:r>
            <a:r>
              <a:rPr lang="tr-TR" altLang="tr-TR" dirty="0" smtClean="0">
                <a:latin typeface="Arial" panose="020B0604020202020204" pitchFamily="34" charset="0"/>
                <a:cs typeface="Arial" panose="020B0604020202020204" pitchFamily="34" charset="0"/>
              </a:rPr>
              <a:t> </a:t>
            </a:r>
            <a:r>
              <a:rPr lang="tr-TR" altLang="tr-TR" dirty="0" err="1" smtClean="0">
                <a:latin typeface="Arial" panose="020B0604020202020204" pitchFamily="34" charset="0"/>
                <a:cs typeface="Arial" panose="020B0604020202020204" pitchFamily="34" charset="0"/>
              </a:rPr>
              <a:t>kültürlerü</a:t>
            </a:r>
            <a:r>
              <a:rPr lang="tr-TR" altLang="tr-TR" dirty="0" smtClean="0">
                <a:latin typeface="Arial" panose="020B0604020202020204" pitchFamily="34" charset="0"/>
                <a:cs typeface="Arial" panose="020B0604020202020204" pitchFamily="34" charset="0"/>
              </a:rPr>
              <a:t> aletleri ve fauna kalıntıları  bu fosilin 400 bin-250 bin yıl öncesine tarihlendirilebileceğini gösterir. Kafatası kemikleri H. </a:t>
            </a:r>
            <a:r>
              <a:rPr lang="tr-TR" altLang="tr-TR" dirty="0" err="1" smtClean="0">
                <a:latin typeface="Arial" panose="020B0604020202020204" pitchFamily="34" charset="0"/>
                <a:cs typeface="Arial" panose="020B0604020202020204" pitchFamily="34" charset="0"/>
              </a:rPr>
              <a:t>erectus’larınki</a:t>
            </a:r>
            <a:r>
              <a:rPr lang="tr-TR" altLang="tr-TR" dirty="0" smtClean="0">
                <a:latin typeface="Arial" panose="020B0604020202020204" pitchFamily="34" charset="0"/>
                <a:cs typeface="Arial" panose="020B0604020202020204" pitchFamily="34" charset="0"/>
              </a:rPr>
              <a:t> gibi kalın olmakla birlikte 1325 cm3 `lük beyin kapasitesi Homo </a:t>
            </a:r>
            <a:r>
              <a:rPr lang="tr-TR" altLang="tr-TR" dirty="0" err="1" smtClean="0">
                <a:latin typeface="Arial" panose="020B0604020202020204" pitchFamily="34" charset="0"/>
                <a:cs typeface="Arial" panose="020B0604020202020204" pitchFamily="34" charset="0"/>
              </a:rPr>
              <a:t>erectus’ların</a:t>
            </a:r>
            <a:r>
              <a:rPr lang="tr-TR" altLang="tr-TR" dirty="0" smtClean="0">
                <a:latin typeface="Arial" panose="020B0604020202020204" pitchFamily="34" charset="0"/>
                <a:cs typeface="Arial" panose="020B0604020202020204" pitchFamily="34" charset="0"/>
              </a:rPr>
              <a:t> çok üstündedir. Buna paralel olarak </a:t>
            </a:r>
            <a:r>
              <a:rPr lang="tr-TR" altLang="tr-TR" dirty="0" err="1" smtClean="0">
                <a:latin typeface="Arial" panose="020B0604020202020204" pitchFamily="34" charset="0"/>
                <a:cs typeface="Arial" panose="020B0604020202020204" pitchFamily="34" charset="0"/>
              </a:rPr>
              <a:t>occipitalin</a:t>
            </a:r>
            <a:r>
              <a:rPr lang="tr-TR" altLang="tr-TR" dirty="0" smtClean="0">
                <a:latin typeface="Arial" panose="020B0604020202020204" pitchFamily="34" charset="0"/>
                <a:cs typeface="Arial" panose="020B0604020202020204" pitchFamily="34" charset="0"/>
              </a:rPr>
              <a:t> oluşturduğu açı tipik Homo </a:t>
            </a:r>
            <a:r>
              <a:rPr lang="tr-TR" altLang="tr-TR" dirty="0" err="1" smtClean="0">
                <a:latin typeface="Arial" panose="020B0604020202020204" pitchFamily="34" charset="0"/>
                <a:cs typeface="Arial" panose="020B0604020202020204" pitchFamily="34" charset="0"/>
              </a:rPr>
              <a:t>erectus</a:t>
            </a:r>
            <a:r>
              <a:rPr lang="tr-TR" altLang="tr-TR" dirty="0" smtClean="0">
                <a:latin typeface="Arial" panose="020B0604020202020204" pitchFamily="34" charset="0"/>
                <a:cs typeface="Arial" panose="020B0604020202020204" pitchFamily="34" charset="0"/>
              </a:rPr>
              <a:t> yapıya göre daha çok yuvarlaktır. </a:t>
            </a:r>
            <a:r>
              <a:rPr lang="tr-TR" altLang="tr-TR" dirty="0" err="1" smtClean="0">
                <a:latin typeface="Arial" panose="020B0604020202020204" pitchFamily="34" charset="0"/>
                <a:cs typeface="Arial" panose="020B0604020202020204" pitchFamily="34" charset="0"/>
              </a:rPr>
              <a:t>Occipitalin</a:t>
            </a:r>
            <a:r>
              <a:rPr lang="tr-TR" altLang="tr-TR" dirty="0" smtClean="0">
                <a:latin typeface="Arial" panose="020B0604020202020204" pitchFamily="34" charset="0"/>
                <a:cs typeface="Arial" panose="020B0604020202020204" pitchFamily="34" charset="0"/>
              </a:rPr>
              <a:t> arka ortasında </a:t>
            </a:r>
            <a:r>
              <a:rPr lang="tr-TR" altLang="tr-TR" dirty="0" err="1" smtClean="0">
                <a:latin typeface="Arial" panose="020B0604020202020204" pitchFamily="34" charset="0"/>
                <a:cs typeface="Arial" panose="020B0604020202020204" pitchFamily="34" charset="0"/>
              </a:rPr>
              <a:t>torus</a:t>
            </a:r>
            <a:r>
              <a:rPr lang="tr-TR" altLang="tr-TR" dirty="0" smtClean="0">
                <a:latin typeface="Arial" panose="020B0604020202020204" pitchFamily="34" charset="0"/>
                <a:cs typeface="Arial" panose="020B0604020202020204" pitchFamily="34" charset="0"/>
              </a:rPr>
              <a:t> , </a:t>
            </a:r>
            <a:r>
              <a:rPr lang="tr-TR" altLang="tr-TR" dirty="0" err="1" smtClean="0">
                <a:latin typeface="Arial" panose="020B0604020202020204" pitchFamily="34" charset="0"/>
                <a:cs typeface="Arial" panose="020B0604020202020204" pitchFamily="34" charset="0"/>
              </a:rPr>
              <a:t>occipitalin</a:t>
            </a:r>
            <a:r>
              <a:rPr lang="tr-TR" altLang="tr-TR" dirty="0" smtClean="0">
                <a:latin typeface="Arial" panose="020B0604020202020204" pitchFamily="34" charset="0"/>
                <a:cs typeface="Arial" panose="020B0604020202020204" pitchFamily="34" charset="0"/>
              </a:rPr>
              <a:t> hemen üzerinde elips şeklindeki bir çukurluk göze çarpar. </a:t>
            </a:r>
            <a:r>
              <a:rPr lang="tr-TR" altLang="tr-TR" dirty="0" err="1" smtClean="0">
                <a:latin typeface="Arial" panose="020B0604020202020204" pitchFamily="34" charset="0"/>
                <a:cs typeface="Arial" panose="020B0604020202020204" pitchFamily="34" charset="0"/>
              </a:rPr>
              <a:t>Neandertal</a:t>
            </a:r>
            <a:r>
              <a:rPr lang="tr-TR" altLang="tr-TR" dirty="0" smtClean="0">
                <a:latin typeface="Arial" panose="020B0604020202020204" pitchFamily="34" charset="0"/>
                <a:cs typeface="Arial" panose="020B0604020202020204" pitchFamily="34" charset="0"/>
              </a:rPr>
              <a:t> kafataslarında rastlanılan bir özellik olan bir çukurlaşma mevcuttur. </a:t>
            </a:r>
            <a:endParaRPr lang="tr-TR" alt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4662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385589" y="338380"/>
            <a:ext cx="10961783" cy="595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150000"/>
              </a:lnSpc>
            </a:pPr>
            <a:r>
              <a:rPr lang="tr-TR" altLang="tr-TR" sz="1600" dirty="0" smtClean="0">
                <a:latin typeface="Arial" panose="020B0604020202020204" pitchFamily="34" charset="0"/>
              </a:rPr>
              <a:t>Diğer </a:t>
            </a:r>
            <a:r>
              <a:rPr lang="tr-TR" altLang="tr-TR" sz="1600" dirty="0">
                <a:latin typeface="Arial" panose="020B0604020202020204" pitchFamily="34" charset="0"/>
              </a:rPr>
              <a:t>bir Arkaik fosil  </a:t>
            </a:r>
            <a:r>
              <a:rPr lang="tr-TR" altLang="tr-TR" sz="1600" b="1" dirty="0" err="1">
                <a:latin typeface="Arial" panose="020B0604020202020204" pitchFamily="34" charset="0"/>
              </a:rPr>
              <a:t>Pontnewydd’dur</a:t>
            </a:r>
            <a:r>
              <a:rPr lang="tr-TR" altLang="tr-TR" sz="1600" b="1" dirty="0">
                <a:latin typeface="Arial" panose="020B0604020202020204" pitchFamily="34" charset="0"/>
              </a:rPr>
              <a:t> ve </a:t>
            </a:r>
            <a:r>
              <a:rPr lang="tr-TR" altLang="tr-TR" sz="1600" dirty="0">
                <a:latin typeface="Arial" panose="020B0604020202020204" pitchFamily="34" charset="0"/>
              </a:rPr>
              <a:t>1970’li yılların sonunda ve 1980`li yılların başlarında yukarı Galler bölgesinde yapılan bir seri araştırmada </a:t>
            </a:r>
            <a:r>
              <a:rPr lang="tr-TR" altLang="tr-TR" sz="1600" dirty="0" err="1">
                <a:latin typeface="Arial" panose="020B0604020202020204" pitchFamily="34" charset="0"/>
              </a:rPr>
              <a:t>Pontnewydd</a:t>
            </a:r>
            <a:r>
              <a:rPr lang="tr-TR" altLang="tr-TR" sz="1600" dirty="0">
                <a:latin typeface="Arial" panose="020B0604020202020204" pitchFamily="34" charset="0"/>
              </a:rPr>
              <a:t> mağaralarında 3 izole diş ve 1 sağ </a:t>
            </a:r>
            <a:r>
              <a:rPr lang="tr-TR" altLang="tr-TR" sz="1600" dirty="0" err="1">
                <a:latin typeface="Arial" panose="020B0604020202020204" pitchFamily="34" charset="0"/>
              </a:rPr>
              <a:t>maxilla</a:t>
            </a:r>
            <a:r>
              <a:rPr lang="tr-TR" altLang="tr-TR" sz="1600" dirty="0">
                <a:latin typeface="Arial" panose="020B0604020202020204" pitchFamily="34" charset="0"/>
              </a:rPr>
              <a:t> parçası ile temsil edilir. Daha sonra buradaki çalışmalarda bir diş, bir </a:t>
            </a:r>
            <a:r>
              <a:rPr lang="tr-TR" altLang="tr-TR" sz="1600" dirty="0" err="1">
                <a:latin typeface="Arial" panose="020B0604020202020204" pitchFamily="34" charset="0"/>
              </a:rPr>
              <a:t>mandibula</a:t>
            </a:r>
            <a:r>
              <a:rPr lang="tr-TR" altLang="tr-TR" sz="1600" dirty="0">
                <a:latin typeface="Arial" panose="020B0604020202020204" pitchFamily="34" charset="0"/>
              </a:rPr>
              <a:t> parçası ve </a:t>
            </a:r>
            <a:r>
              <a:rPr lang="tr-TR" altLang="tr-TR" sz="1600" dirty="0" err="1">
                <a:latin typeface="Arial" panose="020B0604020202020204" pitchFamily="34" charset="0"/>
              </a:rPr>
              <a:t>vertebra</a:t>
            </a:r>
            <a:r>
              <a:rPr lang="tr-TR" altLang="tr-TR" sz="1600" dirty="0">
                <a:latin typeface="Arial" panose="020B0604020202020204" pitchFamily="34" charset="0"/>
              </a:rPr>
              <a:t> daha bulunmuştur. Uranyum tarihlendirme metoduna göre buluntular 245 bin- ila 190 bin yıl arasında tarihlendirilmiştir. Dişlerdeki kök yapısı ve </a:t>
            </a:r>
            <a:r>
              <a:rPr lang="tr-TR" altLang="tr-TR" sz="1600" dirty="0" err="1">
                <a:latin typeface="Arial" panose="020B0604020202020204" pitchFamily="34" charset="0"/>
              </a:rPr>
              <a:t>Taurodontizim</a:t>
            </a:r>
            <a:r>
              <a:rPr lang="tr-TR" altLang="tr-TR" sz="1600" dirty="0">
                <a:latin typeface="Arial" panose="020B0604020202020204" pitchFamily="34" charset="0"/>
              </a:rPr>
              <a:t> klasik </a:t>
            </a:r>
            <a:r>
              <a:rPr lang="tr-TR" altLang="tr-TR" sz="1600" dirty="0" err="1">
                <a:latin typeface="Arial" panose="020B0604020202020204" pitchFamily="34" charset="0"/>
              </a:rPr>
              <a:t>Neandertal</a:t>
            </a:r>
            <a:r>
              <a:rPr lang="tr-TR" altLang="tr-TR" sz="1600" dirty="0">
                <a:latin typeface="Arial" panose="020B0604020202020204" pitchFamily="34" charset="0"/>
              </a:rPr>
              <a:t> diş yapısına benzerlik gösterir.  Arkaik homo </a:t>
            </a:r>
            <a:r>
              <a:rPr lang="tr-TR" altLang="tr-TR" sz="1600" dirty="0" err="1">
                <a:latin typeface="Arial" panose="020B0604020202020204" pitchFamily="34" charset="0"/>
              </a:rPr>
              <a:t>sapienslerden</a:t>
            </a:r>
            <a:r>
              <a:rPr lang="tr-TR" altLang="tr-TR" sz="1600" dirty="0">
                <a:latin typeface="Arial" panose="020B0604020202020204" pitchFamily="34" charset="0"/>
              </a:rPr>
              <a:t>  </a:t>
            </a:r>
            <a:r>
              <a:rPr lang="tr-TR" altLang="tr-TR" sz="1600" b="1" dirty="0" err="1">
                <a:latin typeface="Arial" panose="020B0604020202020204" pitchFamily="34" charset="0"/>
              </a:rPr>
              <a:t>Montmaurin</a:t>
            </a:r>
            <a:r>
              <a:rPr lang="tr-TR" altLang="tr-TR" sz="1600" dirty="0">
                <a:latin typeface="Arial" panose="020B0604020202020204" pitchFamily="34" charset="0"/>
              </a:rPr>
              <a:t> fosili 1948 yılında Güney batı Fransa`da </a:t>
            </a:r>
            <a:r>
              <a:rPr lang="tr-TR" altLang="tr-TR" sz="1600" dirty="0" err="1">
                <a:latin typeface="Arial" panose="020B0604020202020204" pitchFamily="34" charset="0"/>
              </a:rPr>
              <a:t>Montmaurin</a:t>
            </a:r>
            <a:r>
              <a:rPr lang="tr-TR" altLang="tr-TR" sz="1600" dirty="0">
                <a:latin typeface="Arial" panose="020B0604020202020204" pitchFamily="34" charset="0"/>
              </a:rPr>
              <a:t> bölgesinde ele geçen hemen hemen tam bir </a:t>
            </a:r>
            <a:r>
              <a:rPr lang="tr-TR" altLang="tr-TR" sz="1600" dirty="0" err="1">
                <a:latin typeface="Arial" panose="020B0604020202020204" pitchFamily="34" charset="0"/>
              </a:rPr>
              <a:t>mandibula</a:t>
            </a:r>
            <a:r>
              <a:rPr lang="tr-TR" altLang="tr-TR" sz="1600" dirty="0">
                <a:latin typeface="Arial" panose="020B0604020202020204" pitchFamily="34" charset="0"/>
              </a:rPr>
              <a:t> (alt çene ile temsil edilir.   </a:t>
            </a:r>
            <a:r>
              <a:rPr lang="tr-TR" altLang="tr-TR" sz="1600" dirty="0" err="1">
                <a:latin typeface="Arial" panose="020B0604020202020204" pitchFamily="34" charset="0"/>
              </a:rPr>
              <a:t>Faunal</a:t>
            </a:r>
            <a:r>
              <a:rPr lang="tr-TR" altLang="tr-TR" sz="1600" dirty="0">
                <a:latin typeface="Arial" panose="020B0604020202020204" pitchFamily="34" charset="0"/>
              </a:rPr>
              <a:t> buluntular ve prehistorik yaşlandırmalar bu çenenin geç orta </a:t>
            </a:r>
            <a:r>
              <a:rPr lang="tr-TR" altLang="tr-TR" sz="1600" dirty="0" err="1">
                <a:latin typeface="Arial" panose="020B0604020202020204" pitchFamily="34" charset="0"/>
              </a:rPr>
              <a:t>Quaterner</a:t>
            </a:r>
            <a:r>
              <a:rPr lang="tr-TR" altLang="tr-TR" sz="1600" dirty="0">
                <a:latin typeface="Arial" panose="020B0604020202020204" pitchFamily="34" charset="0"/>
              </a:rPr>
              <a:t> içinde son buzuldan bir önceki döneme konulması gerektiğini göstermektedir. Kabaca 190-130 bin yılları ile tarihlendirilen bu altçene kaba yapılı bir görünüme sahip olmakla birlikte, dişler göreceli olarak küçüktür. Diğer Homo </a:t>
            </a:r>
            <a:r>
              <a:rPr lang="tr-TR" altLang="tr-TR" sz="1600" dirty="0" err="1">
                <a:latin typeface="Arial" panose="020B0604020202020204" pitchFamily="34" charset="0"/>
              </a:rPr>
              <a:t>erectus</a:t>
            </a:r>
            <a:r>
              <a:rPr lang="tr-TR" altLang="tr-TR" sz="1600" dirty="0">
                <a:latin typeface="Arial" panose="020B0604020202020204" pitchFamily="34" charset="0"/>
              </a:rPr>
              <a:t> buluntularında ya da erken Homo </a:t>
            </a:r>
            <a:r>
              <a:rPr lang="tr-TR" altLang="tr-TR" sz="1600" dirty="0" err="1">
                <a:latin typeface="Arial" panose="020B0604020202020204" pitchFamily="34" charset="0"/>
              </a:rPr>
              <a:t>sapiens</a:t>
            </a:r>
            <a:r>
              <a:rPr lang="tr-TR" altLang="tr-TR" sz="1600" dirty="0">
                <a:latin typeface="Arial" panose="020B0604020202020204" pitchFamily="34" charset="0"/>
              </a:rPr>
              <a:t> fosillerinde olduğu gibi </a:t>
            </a:r>
            <a:r>
              <a:rPr lang="tr-TR" altLang="tr-TR" sz="1600" dirty="0" err="1">
                <a:latin typeface="Arial" panose="020B0604020202020204" pitchFamily="34" charset="0"/>
              </a:rPr>
              <a:t>symphysis</a:t>
            </a:r>
            <a:r>
              <a:rPr lang="tr-TR" altLang="tr-TR" sz="1600" dirty="0">
                <a:latin typeface="Arial" panose="020B0604020202020204" pitchFamily="34" charset="0"/>
              </a:rPr>
              <a:t> (alt çenenin orta bölümü) bölgesinde bir çene çıkıntısı yoktur.  Belirgin bir </a:t>
            </a:r>
            <a:r>
              <a:rPr lang="tr-TR" altLang="tr-TR" sz="1600" dirty="0" err="1">
                <a:latin typeface="Arial" panose="020B0604020202020204" pitchFamily="34" charset="0"/>
              </a:rPr>
              <a:t>retromolar</a:t>
            </a:r>
            <a:r>
              <a:rPr lang="tr-TR" altLang="tr-TR" sz="1600" dirty="0">
                <a:latin typeface="Arial" panose="020B0604020202020204" pitchFamily="34" charset="0"/>
              </a:rPr>
              <a:t> boşluğa sahip olan </a:t>
            </a:r>
            <a:r>
              <a:rPr lang="tr-TR" altLang="tr-TR" sz="1600" dirty="0" err="1">
                <a:latin typeface="Arial" panose="020B0604020202020204" pitchFamily="34" charset="0"/>
              </a:rPr>
              <a:t>taurodontizim</a:t>
            </a:r>
            <a:r>
              <a:rPr lang="tr-TR" altLang="tr-TR" sz="1600" dirty="0">
                <a:latin typeface="Arial" panose="020B0604020202020204" pitchFamily="34" charset="0"/>
              </a:rPr>
              <a:t> özelliği gösteren bu fosil genel olarak bakıldığında </a:t>
            </a:r>
            <a:r>
              <a:rPr lang="tr-TR" altLang="tr-TR" sz="1600" dirty="0" err="1">
                <a:latin typeface="Arial" panose="020B0604020202020204" pitchFamily="34" charset="0"/>
              </a:rPr>
              <a:t>Neandertallerle</a:t>
            </a:r>
            <a:r>
              <a:rPr lang="tr-TR" altLang="tr-TR" sz="1600" dirty="0">
                <a:latin typeface="Arial" panose="020B0604020202020204" pitchFamily="34" charset="0"/>
              </a:rPr>
              <a:t>, Arkaik Homo </a:t>
            </a:r>
            <a:r>
              <a:rPr lang="tr-TR" altLang="tr-TR" sz="1600" dirty="0" err="1">
                <a:latin typeface="Arial" panose="020B0604020202020204" pitchFamily="34" charset="0"/>
              </a:rPr>
              <a:t>sapiensler</a:t>
            </a:r>
            <a:r>
              <a:rPr lang="tr-TR" altLang="tr-TR" sz="1600" dirty="0">
                <a:latin typeface="Arial" panose="020B0604020202020204" pitchFamily="34" charset="0"/>
              </a:rPr>
              <a:t> arasındaki evrimsel geçişi akla getirmektedir.   Avrupa’da bulunan bir diğer Arkaik homo </a:t>
            </a:r>
            <a:r>
              <a:rPr lang="tr-TR" altLang="tr-TR" sz="1600" dirty="0" err="1">
                <a:latin typeface="Arial" panose="020B0604020202020204" pitchFamily="34" charset="0"/>
              </a:rPr>
              <a:t>sapiens</a:t>
            </a:r>
            <a:r>
              <a:rPr lang="tr-TR" altLang="tr-TR" sz="1600" dirty="0">
                <a:latin typeface="Arial" panose="020B0604020202020204" pitchFamily="34" charset="0"/>
              </a:rPr>
              <a:t> fosili </a:t>
            </a:r>
            <a:r>
              <a:rPr lang="tr-TR" altLang="tr-TR" sz="1600" b="1" dirty="0" err="1">
                <a:latin typeface="Arial" panose="020B0604020202020204" pitchFamily="34" charset="0"/>
              </a:rPr>
              <a:t>Arago’dur</a:t>
            </a:r>
            <a:r>
              <a:rPr lang="tr-TR" altLang="tr-TR" sz="1600" b="1" dirty="0">
                <a:latin typeface="Arial" panose="020B0604020202020204" pitchFamily="34" charset="0"/>
              </a:rPr>
              <a:t>.  </a:t>
            </a:r>
            <a:r>
              <a:rPr lang="tr-TR" altLang="tr-TR" sz="1600" dirty="0">
                <a:latin typeface="Arial" panose="020B0604020202020204" pitchFamily="34" charset="0"/>
              </a:rPr>
              <a:t>Bu fosil</a:t>
            </a:r>
            <a:r>
              <a:rPr lang="tr-TR" altLang="tr-TR" sz="1600" b="1" dirty="0">
                <a:latin typeface="Arial" panose="020B0604020202020204" pitchFamily="34" charset="0"/>
              </a:rPr>
              <a:t> </a:t>
            </a:r>
            <a:r>
              <a:rPr lang="tr-TR" altLang="tr-TR" sz="1600" dirty="0">
                <a:latin typeface="Arial" panose="020B0604020202020204" pitchFamily="34" charset="0"/>
              </a:rPr>
              <a:t>1964 yılında Güney Batı Fransa`da </a:t>
            </a:r>
            <a:r>
              <a:rPr lang="tr-TR" altLang="tr-TR" sz="1600" dirty="0" err="1">
                <a:latin typeface="Arial" panose="020B0604020202020204" pitchFamily="34" charset="0"/>
              </a:rPr>
              <a:t>Tautavel</a:t>
            </a:r>
            <a:r>
              <a:rPr lang="tr-TR" altLang="tr-TR" sz="1600" dirty="0">
                <a:latin typeface="Arial" panose="020B0604020202020204" pitchFamily="34" charset="0"/>
              </a:rPr>
              <a:t> yakınlarında </a:t>
            </a:r>
            <a:r>
              <a:rPr lang="tr-TR" altLang="tr-TR" sz="1600" dirty="0" err="1">
                <a:latin typeface="Arial" panose="020B0604020202020204" pitchFamily="34" charset="0"/>
              </a:rPr>
              <a:t>Arago</a:t>
            </a:r>
            <a:r>
              <a:rPr lang="tr-TR" altLang="tr-TR" sz="1600" dirty="0">
                <a:latin typeface="Arial" panose="020B0604020202020204" pitchFamily="34" charset="0"/>
              </a:rPr>
              <a:t> mevkiindeki mağara depozitlerinde 50’nin üzerinde insan kemiği kalıntısı olarak ele geçmiştir.  Mağara içinde fosillerle yaş açısından aynı olan aletler </a:t>
            </a:r>
            <a:r>
              <a:rPr lang="tr-TR" altLang="tr-TR" sz="1600" dirty="0" err="1">
                <a:latin typeface="Arial" panose="020B0604020202020204" pitchFamily="34" charset="0"/>
              </a:rPr>
              <a:t>Tayasiyen</a:t>
            </a:r>
            <a:r>
              <a:rPr lang="tr-TR" altLang="tr-TR" sz="1600" dirty="0">
                <a:latin typeface="Arial" panose="020B0604020202020204" pitchFamily="34" charset="0"/>
              </a:rPr>
              <a:t> ya da üst </a:t>
            </a:r>
            <a:r>
              <a:rPr lang="tr-TR" altLang="tr-TR" sz="1600" dirty="0" err="1">
                <a:latin typeface="Arial" panose="020B0604020202020204" pitchFamily="34" charset="0"/>
              </a:rPr>
              <a:t>Acheuleen</a:t>
            </a:r>
            <a:r>
              <a:rPr lang="tr-TR" altLang="tr-TR" sz="1600" dirty="0">
                <a:latin typeface="Arial" panose="020B0604020202020204" pitchFamily="34" charset="0"/>
              </a:rPr>
              <a:t>, üst faunadaki uranyum serisi yaşlandırılması birbirinden farklı bazı değişik tarihlerde içermekle birlikte orta </a:t>
            </a:r>
            <a:r>
              <a:rPr lang="tr-TR" altLang="tr-TR" sz="1600" dirty="0" err="1">
                <a:latin typeface="Arial" panose="020B0604020202020204" pitchFamily="34" charset="0"/>
              </a:rPr>
              <a:t>Quaterner`in</a:t>
            </a:r>
            <a:r>
              <a:rPr lang="tr-TR" altLang="tr-TR" sz="1600" dirty="0">
                <a:latin typeface="Arial" panose="020B0604020202020204" pitchFamily="34" charset="0"/>
              </a:rPr>
              <a:t> orta bölümü 400 bin yıl olarak tarihlendirilmiştir. </a:t>
            </a:r>
          </a:p>
        </p:txBody>
      </p:sp>
    </p:spTree>
    <p:extLst>
      <p:ext uri="{BB962C8B-B14F-4D97-AF65-F5344CB8AC3E}">
        <p14:creationId xmlns:p14="http://schemas.microsoft.com/office/powerpoint/2010/main" val="38020319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1156771" y="805094"/>
            <a:ext cx="1044399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4926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sz="1400" dirty="0" smtClean="0">
                <a:latin typeface="Arial" panose="020B0604020202020204" pitchFamily="34" charset="0"/>
              </a:rPr>
              <a:t>İnsan </a:t>
            </a:r>
            <a:r>
              <a:rPr lang="tr-TR" altLang="tr-TR" sz="1400" dirty="0">
                <a:latin typeface="Arial" panose="020B0604020202020204" pitchFamily="34" charset="0"/>
              </a:rPr>
              <a:t>fosillerinin çoğunluğu ya parçalanmış post </a:t>
            </a:r>
            <a:r>
              <a:rPr lang="tr-TR" altLang="tr-TR" sz="1400" dirty="0" err="1">
                <a:latin typeface="Arial" panose="020B0604020202020204" pitchFamily="34" charset="0"/>
              </a:rPr>
              <a:t>cranial</a:t>
            </a:r>
            <a:r>
              <a:rPr lang="tr-TR" altLang="tr-TR" sz="1400" dirty="0">
                <a:latin typeface="Arial" panose="020B0604020202020204" pitchFamily="34" charset="0"/>
              </a:rPr>
              <a:t> kemikler ya da dişlerdir. Buluntular içerisinde en önemlisi, aynı bireye ait olduğu sanılan bir yüz iskeleti(</a:t>
            </a:r>
            <a:r>
              <a:rPr lang="tr-TR" altLang="tr-TR" sz="1400" dirty="0" err="1">
                <a:latin typeface="Arial" panose="020B0604020202020204" pitchFamily="34" charset="0"/>
              </a:rPr>
              <a:t>Arago</a:t>
            </a:r>
            <a:r>
              <a:rPr lang="tr-TR" altLang="tr-TR" sz="1400" dirty="0">
                <a:latin typeface="Arial" panose="020B0604020202020204" pitchFamily="34" charset="0"/>
              </a:rPr>
              <a:t> 21) ile bir </a:t>
            </a:r>
            <a:r>
              <a:rPr lang="tr-TR" altLang="tr-TR" sz="1400" dirty="0" err="1">
                <a:latin typeface="Arial" panose="020B0604020202020204" pitchFamily="34" charset="0"/>
              </a:rPr>
              <a:t>parietal</a:t>
            </a:r>
            <a:r>
              <a:rPr lang="tr-TR" altLang="tr-TR" sz="1400" dirty="0">
                <a:latin typeface="Arial" panose="020B0604020202020204" pitchFamily="34" charset="0"/>
              </a:rPr>
              <a:t>(Arago47)`</a:t>
            </a:r>
            <a:r>
              <a:rPr lang="tr-TR" altLang="tr-TR" sz="1400" dirty="0" err="1">
                <a:latin typeface="Arial" panose="020B0604020202020204" pitchFamily="34" charset="0"/>
              </a:rPr>
              <a:t>dir</a:t>
            </a:r>
            <a:r>
              <a:rPr lang="tr-TR" altLang="tr-TR" sz="1400" dirty="0">
                <a:latin typeface="Arial" panose="020B0604020202020204" pitchFamily="34" charset="0"/>
              </a:rPr>
              <a:t>. </a:t>
            </a:r>
            <a:r>
              <a:rPr lang="tr-TR" altLang="tr-TR" sz="1400" dirty="0" err="1">
                <a:latin typeface="Arial" panose="020B0604020202020204" pitchFamily="34" charset="0"/>
              </a:rPr>
              <a:t>Arago</a:t>
            </a:r>
            <a:r>
              <a:rPr lang="tr-TR" altLang="tr-TR" sz="1400" dirty="0">
                <a:latin typeface="Arial" panose="020B0604020202020204" pitchFamily="34" charset="0"/>
              </a:rPr>
              <a:t> 21, geriye kaçık bir </a:t>
            </a:r>
            <a:r>
              <a:rPr lang="tr-TR" altLang="tr-TR" sz="1400" dirty="0" err="1">
                <a:latin typeface="Arial" panose="020B0604020202020204" pitchFamily="34" charset="0"/>
              </a:rPr>
              <a:t>frontal</a:t>
            </a:r>
            <a:r>
              <a:rPr lang="tr-TR" altLang="tr-TR" sz="1400" dirty="0">
                <a:latin typeface="Arial" panose="020B0604020202020204" pitchFamily="34" charset="0"/>
              </a:rPr>
              <a:t> ve kalın </a:t>
            </a:r>
            <a:r>
              <a:rPr lang="tr-TR" altLang="tr-TR" sz="1400" dirty="0" err="1">
                <a:latin typeface="Arial" panose="020B0604020202020204" pitchFamily="34" charset="0"/>
              </a:rPr>
              <a:t>supra</a:t>
            </a:r>
            <a:r>
              <a:rPr lang="tr-TR" altLang="tr-TR" sz="1400" dirty="0">
                <a:latin typeface="Arial" panose="020B0604020202020204" pitchFamily="34" charset="0"/>
              </a:rPr>
              <a:t> </a:t>
            </a:r>
            <a:r>
              <a:rPr lang="tr-TR" altLang="tr-TR" sz="1400" dirty="0" err="1">
                <a:latin typeface="Arial" panose="020B0604020202020204" pitchFamily="34" charset="0"/>
              </a:rPr>
              <a:t>orbital</a:t>
            </a:r>
            <a:r>
              <a:rPr lang="tr-TR" altLang="tr-TR" sz="1400" dirty="0">
                <a:latin typeface="Arial" panose="020B0604020202020204" pitchFamily="34" charset="0"/>
              </a:rPr>
              <a:t> </a:t>
            </a:r>
            <a:r>
              <a:rPr lang="tr-TR" altLang="tr-TR" sz="1400" dirty="0" err="1">
                <a:latin typeface="Arial" panose="020B0604020202020204" pitchFamily="34" charset="0"/>
              </a:rPr>
              <a:t>torus</a:t>
            </a:r>
            <a:r>
              <a:rPr lang="tr-TR" altLang="tr-TR" sz="1400" dirty="0">
                <a:latin typeface="Arial" panose="020B0604020202020204" pitchFamily="34" charset="0"/>
              </a:rPr>
              <a:t> sergiler. </a:t>
            </a:r>
            <a:r>
              <a:rPr lang="tr-TR" altLang="tr-TR" sz="1400" dirty="0" err="1">
                <a:latin typeface="Arial" panose="020B0604020202020204" pitchFamily="34" charset="0"/>
              </a:rPr>
              <a:t>Arago</a:t>
            </a:r>
            <a:r>
              <a:rPr lang="tr-TR" altLang="tr-TR" sz="1400" dirty="0">
                <a:latin typeface="Arial" panose="020B0604020202020204" pitchFamily="34" charset="0"/>
              </a:rPr>
              <a:t> 47 ise, bu bireylerde </a:t>
            </a:r>
            <a:r>
              <a:rPr lang="tr-TR" altLang="tr-TR" sz="1400" dirty="0" err="1">
                <a:latin typeface="Arial" panose="020B0604020202020204" pitchFamily="34" charset="0"/>
              </a:rPr>
              <a:t>max</a:t>
            </a:r>
            <a:r>
              <a:rPr lang="tr-TR" altLang="tr-TR" sz="1400" dirty="0">
                <a:latin typeface="Arial" panose="020B0604020202020204" pitchFamily="34" charset="0"/>
              </a:rPr>
              <a:t>. genişliğin diğer Homo </a:t>
            </a:r>
            <a:r>
              <a:rPr lang="tr-TR" altLang="tr-TR" sz="1400" dirty="0" err="1">
                <a:latin typeface="Arial" panose="020B0604020202020204" pitchFamily="34" charset="0"/>
              </a:rPr>
              <a:t>sapiens’lere</a:t>
            </a:r>
            <a:r>
              <a:rPr lang="tr-TR" altLang="tr-TR" sz="1400" dirty="0">
                <a:latin typeface="Arial" panose="020B0604020202020204" pitchFamily="34" charset="0"/>
              </a:rPr>
              <a:t> göre daha aşağıda yer aldığını ve </a:t>
            </a:r>
            <a:r>
              <a:rPr lang="tr-TR" altLang="tr-TR" sz="1400" dirty="0" err="1">
                <a:latin typeface="Arial" panose="020B0604020202020204" pitchFamily="34" charset="0"/>
              </a:rPr>
              <a:t>cranial</a:t>
            </a:r>
            <a:r>
              <a:rPr lang="tr-TR" altLang="tr-TR" sz="1400" dirty="0">
                <a:latin typeface="Arial" panose="020B0604020202020204" pitchFamily="34" charset="0"/>
              </a:rPr>
              <a:t> kapasitenin göreceli olarak küçük olduğu izlenimini verir (1160’cm3). Yüz iskeleti çok geniştir, belirgin bir </a:t>
            </a:r>
            <a:r>
              <a:rPr lang="tr-TR" altLang="tr-TR" sz="1400" dirty="0" err="1">
                <a:latin typeface="Arial" panose="020B0604020202020204" pitchFamily="34" charset="0"/>
              </a:rPr>
              <a:t>alveolar</a:t>
            </a:r>
            <a:r>
              <a:rPr lang="tr-TR" altLang="tr-TR" sz="1400" dirty="0">
                <a:latin typeface="Arial" panose="020B0604020202020204" pitchFamily="34" charset="0"/>
              </a:rPr>
              <a:t> </a:t>
            </a:r>
            <a:r>
              <a:rPr lang="tr-TR" altLang="tr-TR" sz="1400" dirty="0" err="1">
                <a:latin typeface="Arial" panose="020B0604020202020204" pitchFamily="34" charset="0"/>
              </a:rPr>
              <a:t>prognatizma</a:t>
            </a:r>
            <a:r>
              <a:rPr lang="tr-TR" altLang="tr-TR" sz="1400" dirty="0">
                <a:latin typeface="Arial" panose="020B0604020202020204" pitchFamily="34" charset="0"/>
              </a:rPr>
              <a:t> vardır. Ancak </a:t>
            </a:r>
            <a:r>
              <a:rPr lang="tr-TR" altLang="tr-TR" sz="1400" dirty="0" err="1">
                <a:latin typeface="Arial" panose="020B0604020202020204" pitchFamily="34" charset="0"/>
              </a:rPr>
              <a:t>Neandertallerde</a:t>
            </a:r>
            <a:r>
              <a:rPr lang="tr-TR" altLang="tr-TR" sz="1400" dirty="0">
                <a:latin typeface="Arial" panose="020B0604020202020204" pitchFamily="34" charset="0"/>
              </a:rPr>
              <a:t> olduğu gibi yüzün orta bölümündeki </a:t>
            </a:r>
            <a:r>
              <a:rPr lang="tr-TR" altLang="tr-TR" sz="1400" dirty="0" err="1">
                <a:latin typeface="Arial" panose="020B0604020202020204" pitchFamily="34" charset="0"/>
              </a:rPr>
              <a:t>prognatizma</a:t>
            </a:r>
            <a:r>
              <a:rPr lang="tr-TR" altLang="tr-TR" sz="1400" dirty="0">
                <a:latin typeface="Arial" panose="020B0604020202020204" pitchFamily="34" charset="0"/>
              </a:rPr>
              <a:t> yoktur, </a:t>
            </a:r>
            <a:r>
              <a:rPr lang="tr-TR" altLang="tr-TR" sz="1400" dirty="0" err="1">
                <a:latin typeface="Arial" panose="020B0604020202020204" pitchFamily="34" charset="0"/>
              </a:rPr>
              <a:t>parietal</a:t>
            </a:r>
            <a:r>
              <a:rPr lang="tr-TR" altLang="tr-TR" sz="1400" dirty="0">
                <a:latin typeface="Arial" panose="020B0604020202020204" pitchFamily="34" charset="0"/>
              </a:rPr>
              <a:t> geniştir ve </a:t>
            </a:r>
            <a:r>
              <a:rPr lang="tr-TR" altLang="tr-TR" sz="1400" dirty="0" err="1">
                <a:latin typeface="Arial" panose="020B0604020202020204" pitchFamily="34" charset="0"/>
              </a:rPr>
              <a:t>Swanscombe</a:t>
            </a:r>
            <a:r>
              <a:rPr lang="tr-TR" altLang="tr-TR" sz="1400" dirty="0">
                <a:latin typeface="Arial" panose="020B0604020202020204" pitchFamily="34" charset="0"/>
              </a:rPr>
              <a:t> </a:t>
            </a:r>
            <a:r>
              <a:rPr lang="tr-TR" altLang="tr-TR" sz="1400" dirty="0" err="1">
                <a:latin typeface="Arial" panose="020B0604020202020204" pitchFamily="34" charset="0"/>
              </a:rPr>
              <a:t>parietaline</a:t>
            </a:r>
            <a:r>
              <a:rPr lang="tr-TR" altLang="tr-TR" sz="1400" dirty="0">
                <a:latin typeface="Arial" panose="020B0604020202020204" pitchFamily="34" charset="0"/>
              </a:rPr>
              <a:t> benzer. Burada bulunan tam bir </a:t>
            </a:r>
            <a:r>
              <a:rPr lang="tr-TR" altLang="tr-TR" sz="1400" dirty="0" err="1">
                <a:latin typeface="Arial" panose="020B0604020202020204" pitchFamily="34" charset="0"/>
              </a:rPr>
              <a:t>mandibula</a:t>
            </a:r>
            <a:r>
              <a:rPr lang="tr-TR" altLang="tr-TR" sz="1400" dirty="0">
                <a:latin typeface="Arial" panose="020B0604020202020204" pitchFamily="34" charset="0"/>
              </a:rPr>
              <a:t> </a:t>
            </a:r>
            <a:r>
              <a:rPr lang="tr-TR" altLang="tr-TR" sz="1400" dirty="0" err="1">
                <a:latin typeface="Arial" panose="020B0604020202020204" pitchFamily="34" charset="0"/>
              </a:rPr>
              <a:t>Arago</a:t>
            </a:r>
            <a:r>
              <a:rPr lang="tr-TR" altLang="tr-TR" sz="1400" dirty="0">
                <a:latin typeface="Arial" panose="020B0604020202020204" pitchFamily="34" charset="0"/>
              </a:rPr>
              <a:t> 2 ve yarım </a:t>
            </a:r>
            <a:r>
              <a:rPr lang="tr-TR" altLang="tr-TR" sz="1400" dirty="0" err="1">
                <a:latin typeface="Arial" panose="020B0604020202020204" pitchFamily="34" charset="0"/>
              </a:rPr>
              <a:t>mandibula</a:t>
            </a:r>
            <a:r>
              <a:rPr lang="tr-TR" altLang="tr-TR" sz="1400" dirty="0">
                <a:latin typeface="Arial" panose="020B0604020202020204" pitchFamily="34" charset="0"/>
              </a:rPr>
              <a:t> </a:t>
            </a:r>
            <a:r>
              <a:rPr lang="tr-TR" altLang="tr-TR" sz="1400" dirty="0" err="1">
                <a:latin typeface="Arial" panose="020B0604020202020204" pitchFamily="34" charset="0"/>
              </a:rPr>
              <a:t>Arago</a:t>
            </a:r>
            <a:r>
              <a:rPr lang="tr-TR" altLang="tr-TR" sz="1400" dirty="0">
                <a:latin typeface="Arial" panose="020B0604020202020204" pitchFamily="34" charset="0"/>
              </a:rPr>
              <a:t> 13, birbirinden çok farklı özellikler gösterir. Bu farklılığın seksüel </a:t>
            </a:r>
            <a:r>
              <a:rPr lang="tr-TR" altLang="tr-TR" sz="1400" dirty="0" err="1">
                <a:latin typeface="Arial" panose="020B0604020202020204" pitchFamily="34" charset="0"/>
              </a:rPr>
              <a:t>dimorfizimden</a:t>
            </a:r>
            <a:r>
              <a:rPr lang="tr-TR" altLang="tr-TR" sz="1400" dirty="0">
                <a:latin typeface="Arial" panose="020B0604020202020204" pitchFamily="34" charset="0"/>
              </a:rPr>
              <a:t> kaynaklandığı sanılmaktadır. </a:t>
            </a:r>
            <a:r>
              <a:rPr lang="tr-TR" altLang="tr-TR" sz="1400" dirty="0" err="1">
                <a:latin typeface="Arial" panose="020B0604020202020204" pitchFamily="34" charset="0"/>
              </a:rPr>
              <a:t>Arago</a:t>
            </a:r>
            <a:r>
              <a:rPr lang="tr-TR" altLang="tr-TR" sz="1400" dirty="0">
                <a:latin typeface="Arial" panose="020B0604020202020204" pitchFamily="34" charset="0"/>
              </a:rPr>
              <a:t> 2 göreceli olarak naziktir ve </a:t>
            </a:r>
            <a:r>
              <a:rPr lang="tr-TR" altLang="tr-TR" sz="1400" dirty="0" err="1">
                <a:latin typeface="Arial" panose="020B0604020202020204" pitchFamily="34" charset="0"/>
              </a:rPr>
              <a:t>retro</a:t>
            </a:r>
            <a:r>
              <a:rPr lang="tr-TR" altLang="tr-TR" sz="1400" dirty="0">
                <a:latin typeface="Arial" panose="020B0604020202020204" pitchFamily="34" charset="0"/>
              </a:rPr>
              <a:t> </a:t>
            </a:r>
            <a:r>
              <a:rPr lang="tr-TR" altLang="tr-TR" sz="1400" dirty="0" err="1">
                <a:latin typeface="Arial" panose="020B0604020202020204" pitchFamily="34" charset="0"/>
              </a:rPr>
              <a:t>molar</a:t>
            </a:r>
            <a:r>
              <a:rPr lang="tr-TR" altLang="tr-TR" sz="1400" dirty="0">
                <a:latin typeface="Arial" panose="020B0604020202020204" pitchFamily="34" charset="0"/>
              </a:rPr>
              <a:t> boşluk mevcuttur. Ancak, </a:t>
            </a:r>
            <a:r>
              <a:rPr lang="tr-TR" altLang="tr-TR" sz="1400" dirty="0" err="1">
                <a:latin typeface="Arial" panose="020B0604020202020204" pitchFamily="34" charset="0"/>
              </a:rPr>
              <a:t>Arago</a:t>
            </a:r>
            <a:r>
              <a:rPr lang="tr-TR" altLang="tr-TR" sz="1400" dirty="0">
                <a:latin typeface="Arial" panose="020B0604020202020204" pitchFamily="34" charset="0"/>
              </a:rPr>
              <a:t> 13 çok daha </a:t>
            </a:r>
            <a:r>
              <a:rPr lang="tr-TR" altLang="tr-TR" sz="1400" dirty="0" err="1">
                <a:latin typeface="Arial" panose="020B0604020202020204" pitchFamily="34" charset="0"/>
              </a:rPr>
              <a:t>robusttur</a:t>
            </a:r>
            <a:r>
              <a:rPr lang="tr-TR" altLang="tr-TR" sz="1400" dirty="0">
                <a:latin typeface="Arial" panose="020B0604020202020204" pitchFamily="34" charset="0"/>
              </a:rPr>
              <a:t> ve diğer alanlarda bulunup Homo </a:t>
            </a:r>
            <a:r>
              <a:rPr lang="tr-TR" altLang="tr-TR" sz="1400" dirty="0" err="1">
                <a:latin typeface="Arial" panose="020B0604020202020204" pitchFamily="34" charset="0"/>
              </a:rPr>
              <a:t>erectus</a:t>
            </a:r>
            <a:r>
              <a:rPr lang="tr-TR" altLang="tr-TR" sz="1400" dirty="0">
                <a:latin typeface="Arial" panose="020B0604020202020204" pitchFamily="34" charset="0"/>
              </a:rPr>
              <a:t> ya da erken Homo </a:t>
            </a:r>
            <a:r>
              <a:rPr lang="tr-TR" altLang="tr-TR" sz="1400" dirty="0" err="1">
                <a:latin typeface="Arial" panose="020B0604020202020204" pitchFamily="34" charset="0"/>
              </a:rPr>
              <a:t>sapiens</a:t>
            </a:r>
            <a:r>
              <a:rPr lang="tr-TR" altLang="tr-TR" sz="1400" dirty="0">
                <a:latin typeface="Arial" panose="020B0604020202020204" pitchFamily="34" charset="0"/>
              </a:rPr>
              <a:t> olarak tanımlanan özelliklerle yakın ilişkilidir. Yine burada bulunmuş olan bir </a:t>
            </a:r>
            <a:r>
              <a:rPr lang="tr-TR" altLang="tr-TR" sz="1400" dirty="0" err="1">
                <a:latin typeface="Arial" panose="020B0604020202020204" pitchFamily="34" charset="0"/>
              </a:rPr>
              <a:t>Coxae</a:t>
            </a:r>
            <a:r>
              <a:rPr lang="tr-TR" altLang="tr-TR" sz="1400" dirty="0">
                <a:latin typeface="Arial" panose="020B0604020202020204" pitchFamily="34" charset="0"/>
              </a:rPr>
              <a:t> (</a:t>
            </a:r>
            <a:r>
              <a:rPr lang="tr-TR" altLang="tr-TR" sz="1400" dirty="0" err="1">
                <a:latin typeface="Arial" panose="020B0604020202020204" pitchFamily="34" charset="0"/>
              </a:rPr>
              <a:t>Arago</a:t>
            </a:r>
            <a:r>
              <a:rPr lang="tr-TR" altLang="tr-TR" sz="1400" dirty="0">
                <a:latin typeface="Arial" panose="020B0604020202020204" pitchFamily="34" charset="0"/>
              </a:rPr>
              <a:t> 44), Homo </a:t>
            </a:r>
            <a:r>
              <a:rPr lang="tr-TR" altLang="tr-TR" sz="1400" dirty="0" err="1">
                <a:latin typeface="Arial" panose="020B0604020202020204" pitchFamily="34" charset="0"/>
              </a:rPr>
              <a:t>erectus</a:t>
            </a:r>
            <a:r>
              <a:rPr lang="tr-TR" altLang="tr-TR" sz="1400" dirty="0">
                <a:latin typeface="Arial" panose="020B0604020202020204" pitchFamily="34" charset="0"/>
              </a:rPr>
              <a:t> ya da Arkaik Homo </a:t>
            </a:r>
            <a:r>
              <a:rPr lang="tr-TR" altLang="tr-TR" sz="1400" dirty="0" err="1">
                <a:latin typeface="Arial" panose="020B0604020202020204" pitchFamily="34" charset="0"/>
              </a:rPr>
              <a:t>sapiens’lerin</a:t>
            </a:r>
            <a:r>
              <a:rPr lang="tr-TR" altLang="tr-TR" sz="1400" dirty="0">
                <a:latin typeface="Arial" panose="020B0604020202020204" pitchFamily="34" charset="0"/>
              </a:rPr>
              <a:t> morfolojik açıdan aynısıdır. 	Yukarıda sayılan özelliklere genel olarak baktığımızda buluntular eğer tek bir </a:t>
            </a:r>
            <a:r>
              <a:rPr lang="tr-TR" altLang="tr-TR" sz="1400" dirty="0" err="1">
                <a:latin typeface="Arial" panose="020B0604020202020204" pitchFamily="34" charset="0"/>
              </a:rPr>
              <a:t>populasyona</a:t>
            </a:r>
            <a:r>
              <a:rPr lang="tr-TR" altLang="tr-TR" sz="1400" dirty="0">
                <a:latin typeface="Arial" panose="020B0604020202020204" pitchFamily="34" charset="0"/>
              </a:rPr>
              <a:t> aitse </a:t>
            </a:r>
            <a:r>
              <a:rPr lang="tr-TR" altLang="tr-TR" sz="1400" dirty="0" err="1">
                <a:latin typeface="Arial" panose="020B0604020202020204" pitchFamily="34" charset="0"/>
              </a:rPr>
              <a:t>Arago</a:t>
            </a:r>
            <a:r>
              <a:rPr lang="tr-TR" altLang="tr-TR" sz="1400" dirty="0">
                <a:latin typeface="Arial" panose="020B0604020202020204" pitchFamily="34" charset="0"/>
              </a:rPr>
              <a:t> fosillerinin </a:t>
            </a:r>
            <a:r>
              <a:rPr lang="tr-TR" altLang="tr-TR" sz="1400" dirty="0" err="1">
                <a:latin typeface="Arial" panose="020B0604020202020204" pitchFamily="34" charset="0"/>
              </a:rPr>
              <a:t>Neandertallerle</a:t>
            </a:r>
            <a:r>
              <a:rPr lang="tr-TR" altLang="tr-TR" sz="1400" dirty="0">
                <a:latin typeface="Arial" panose="020B0604020202020204" pitchFamily="34" charset="0"/>
              </a:rPr>
              <a:t> bir bağlantısı olan erken Homo </a:t>
            </a:r>
            <a:r>
              <a:rPr lang="tr-TR" altLang="tr-TR" sz="1400" dirty="0" err="1">
                <a:latin typeface="Arial" panose="020B0604020202020204" pitchFamily="34" charset="0"/>
              </a:rPr>
              <a:t>sapiens’e</a:t>
            </a:r>
            <a:r>
              <a:rPr lang="tr-TR" altLang="tr-TR" sz="1400" dirty="0">
                <a:latin typeface="Arial" panose="020B0604020202020204" pitchFamily="34" charset="0"/>
              </a:rPr>
              <a:t> ait olduğunu </a:t>
            </a:r>
            <a:r>
              <a:rPr lang="tr-TR" altLang="tr-TR" sz="1400" dirty="0" smtClean="0">
                <a:latin typeface="Arial" panose="020B0604020202020204" pitchFamily="34" charset="0"/>
              </a:rPr>
              <a:t>söyleyebiliriz</a:t>
            </a:r>
          </a:p>
          <a:p>
            <a:pPr algn="just" eaLnBrk="1" hangingPunct="1"/>
            <a:endParaRPr lang="tr-TR" altLang="tr-TR" sz="1400" dirty="0">
              <a:latin typeface="Arial" panose="020B0604020202020204" pitchFamily="34" charset="0"/>
            </a:endParaRPr>
          </a:p>
          <a:p>
            <a:pPr algn="just" eaLnBrk="1" hangingPunct="1"/>
            <a:endParaRPr lang="tr-TR" altLang="tr-TR" sz="1400" dirty="0" smtClean="0">
              <a:latin typeface="Arial" panose="020B0604020202020204" pitchFamily="34" charset="0"/>
            </a:endParaRPr>
          </a:p>
          <a:p>
            <a:pPr algn="just" eaLnBrk="1" hangingPunct="1"/>
            <a:r>
              <a:rPr lang="tr-TR" altLang="tr-TR" sz="1400" dirty="0" smtClean="0">
                <a:latin typeface="Arial" panose="020B0604020202020204" pitchFamily="34" charset="0"/>
              </a:rPr>
              <a:t>Nis </a:t>
            </a:r>
            <a:r>
              <a:rPr lang="tr-TR" altLang="tr-TR" sz="1400" dirty="0">
                <a:latin typeface="Arial" panose="020B0604020202020204" pitchFamily="34" charset="0"/>
              </a:rPr>
              <a:t>şehrinde 1953-1964 yılları arasında </a:t>
            </a:r>
            <a:r>
              <a:rPr lang="tr-TR" altLang="tr-TR" sz="1400" b="1" dirty="0" err="1">
                <a:latin typeface="Arial" panose="020B0604020202020204" pitchFamily="34" charset="0"/>
              </a:rPr>
              <a:t>Lazaret</a:t>
            </a:r>
            <a:r>
              <a:rPr lang="tr-TR" altLang="tr-TR" sz="1400" b="1" dirty="0">
                <a:latin typeface="Arial" panose="020B0604020202020204" pitchFamily="34" charset="0"/>
              </a:rPr>
              <a:t> mağarasında</a:t>
            </a:r>
            <a:r>
              <a:rPr lang="tr-TR" altLang="tr-TR" sz="1400" dirty="0">
                <a:latin typeface="Arial" panose="020B0604020202020204" pitchFamily="34" charset="0"/>
              </a:rPr>
              <a:t> yine bir Arkaik homo </a:t>
            </a:r>
            <a:r>
              <a:rPr lang="tr-TR" altLang="tr-TR" sz="1400" dirty="0" err="1">
                <a:latin typeface="Arial" panose="020B0604020202020204" pitchFamily="34" charset="0"/>
              </a:rPr>
              <a:t>sapiens</a:t>
            </a:r>
            <a:r>
              <a:rPr lang="tr-TR" altLang="tr-TR" sz="1400" dirty="0">
                <a:latin typeface="Arial" panose="020B0604020202020204" pitchFamily="34" charset="0"/>
              </a:rPr>
              <a:t> çocuğuna ait </a:t>
            </a:r>
            <a:r>
              <a:rPr lang="tr-TR" altLang="tr-TR" sz="1400" dirty="0" err="1">
                <a:latin typeface="Arial" panose="020B0604020202020204" pitchFamily="34" charset="0"/>
              </a:rPr>
              <a:t>parietal</a:t>
            </a:r>
            <a:r>
              <a:rPr lang="tr-TR" altLang="tr-TR" sz="1400" dirty="0">
                <a:latin typeface="Arial" panose="020B0604020202020204" pitchFamily="34" charset="0"/>
              </a:rPr>
              <a:t>, bir süt kesicisi ile bir erişkine ait alt canine bulunmuştur. İlgili fauna ve </a:t>
            </a:r>
            <a:r>
              <a:rPr lang="tr-TR" altLang="tr-TR" sz="1400" dirty="0" err="1">
                <a:latin typeface="Arial" panose="020B0604020202020204" pitchFamily="34" charset="0"/>
              </a:rPr>
              <a:t>Acheuleen</a:t>
            </a:r>
            <a:r>
              <a:rPr lang="tr-TR" altLang="tr-TR" sz="1400" dirty="0">
                <a:latin typeface="Arial" panose="020B0604020202020204" pitchFamily="34" charset="0"/>
              </a:rPr>
              <a:t> aletler orta </a:t>
            </a:r>
            <a:r>
              <a:rPr lang="tr-TR" altLang="tr-TR" sz="1400" dirty="0" err="1">
                <a:latin typeface="Arial" panose="020B0604020202020204" pitchFamily="34" charset="0"/>
              </a:rPr>
              <a:t>Quaterner`in</a:t>
            </a:r>
            <a:r>
              <a:rPr lang="tr-TR" altLang="tr-TR" sz="1400" dirty="0">
                <a:latin typeface="Arial" panose="020B0604020202020204" pitchFamily="34" charset="0"/>
              </a:rPr>
              <a:t> son dönemlerine tarihlendirilmekte. Bu buluntularda dişlerde görülen büyüklük dışında belirleyici bir özellik yoktur. </a:t>
            </a:r>
            <a:r>
              <a:rPr lang="tr-TR" altLang="tr-TR" sz="1400" dirty="0" err="1">
                <a:latin typeface="Arial" panose="020B0604020202020204" pitchFamily="34" charset="0"/>
              </a:rPr>
              <a:t>Parietali</a:t>
            </a:r>
            <a:r>
              <a:rPr lang="tr-TR" altLang="tr-TR" sz="1400" dirty="0">
                <a:latin typeface="Arial" panose="020B0604020202020204" pitchFamily="34" charset="0"/>
              </a:rPr>
              <a:t> yorumlamak çok güçtür çünkü, genç bir bireye aittir ve patolojik oluşumlar gözlenir. Ancak bunun yanında morfolojik açıdan </a:t>
            </a:r>
            <a:r>
              <a:rPr lang="tr-TR" altLang="tr-TR" sz="1400" dirty="0" err="1">
                <a:latin typeface="Arial" panose="020B0604020202020204" pitchFamily="34" charset="0"/>
              </a:rPr>
              <a:t>Neandertal’lerle</a:t>
            </a:r>
            <a:r>
              <a:rPr lang="tr-TR" altLang="tr-TR" sz="1400" dirty="0">
                <a:latin typeface="Arial" panose="020B0604020202020204" pitchFamily="34" charset="0"/>
              </a:rPr>
              <a:t> ya da onların hemen başlangıcındaki atalarıyla benzerlikler gösterir.  Fransa’daki bir diğer buluntu yeri </a:t>
            </a:r>
            <a:r>
              <a:rPr lang="tr-TR" altLang="tr-TR" sz="1400" b="1" dirty="0">
                <a:latin typeface="Arial" panose="020B0604020202020204" pitchFamily="34" charset="0"/>
              </a:rPr>
              <a:t>La </a:t>
            </a:r>
            <a:r>
              <a:rPr lang="tr-TR" altLang="tr-TR" sz="1400" b="1" dirty="0" err="1">
                <a:latin typeface="Arial" panose="020B0604020202020204" pitchFamily="34" charset="0"/>
              </a:rPr>
              <a:t>Chaise’dir</a:t>
            </a:r>
            <a:r>
              <a:rPr lang="tr-TR" altLang="tr-TR" sz="1400" b="1" dirty="0">
                <a:latin typeface="Arial" panose="020B0604020202020204" pitchFamily="34" charset="0"/>
              </a:rPr>
              <a:t>. </a:t>
            </a:r>
            <a:r>
              <a:rPr lang="tr-TR" altLang="tr-TR" sz="1400" dirty="0">
                <a:latin typeface="Arial" panose="020B0604020202020204" pitchFamily="34" charset="0"/>
              </a:rPr>
              <a:t>Fransa`nın Batısında La </a:t>
            </a:r>
            <a:r>
              <a:rPr lang="tr-TR" altLang="tr-TR" sz="1400" dirty="0" err="1">
                <a:latin typeface="Arial" panose="020B0604020202020204" pitchFamily="34" charset="0"/>
              </a:rPr>
              <a:t>Chaise</a:t>
            </a:r>
            <a:r>
              <a:rPr lang="tr-TR" altLang="tr-TR" sz="1400" dirty="0">
                <a:latin typeface="Arial" panose="020B0604020202020204" pitchFamily="34" charset="0"/>
              </a:rPr>
              <a:t> bölgesinde </a:t>
            </a:r>
            <a:r>
              <a:rPr lang="tr-TR" altLang="tr-TR" sz="1400" dirty="0" err="1">
                <a:latin typeface="Arial" panose="020B0604020202020204" pitchFamily="34" charset="0"/>
              </a:rPr>
              <a:t>Bourgeois-Delaunay</a:t>
            </a:r>
            <a:r>
              <a:rPr lang="tr-TR" altLang="tr-TR" sz="1400" dirty="0">
                <a:latin typeface="Arial" panose="020B0604020202020204" pitchFamily="34" charset="0"/>
              </a:rPr>
              <a:t> ve </a:t>
            </a:r>
            <a:r>
              <a:rPr lang="tr-TR" altLang="tr-TR" sz="1400" dirty="0" err="1">
                <a:latin typeface="Arial" panose="020B0604020202020204" pitchFamily="34" charset="0"/>
              </a:rPr>
              <a:t>Suard</a:t>
            </a:r>
            <a:r>
              <a:rPr lang="tr-TR" altLang="tr-TR" sz="1400" dirty="0">
                <a:latin typeface="Arial" panose="020B0604020202020204" pitchFamily="34" charset="0"/>
              </a:rPr>
              <a:t> mağaralarında 1960-1971 yılları arasında yaklaşık 80 insan fosili bulunmuştur.  Uranyum ve </a:t>
            </a:r>
            <a:r>
              <a:rPr lang="tr-TR" altLang="tr-TR" sz="1400" dirty="0" err="1">
                <a:latin typeface="Arial" panose="020B0604020202020204" pitchFamily="34" charset="0"/>
              </a:rPr>
              <a:t>Termolüminesans</a:t>
            </a:r>
            <a:r>
              <a:rPr lang="tr-TR" altLang="tr-TR" sz="1400" dirty="0">
                <a:latin typeface="Arial" panose="020B0604020202020204" pitchFamily="34" charset="0"/>
              </a:rPr>
              <a:t> tarihlendirilmeleri, alet ve fauna verileri ile bir bütün olarak değerlendirildiği zaman fosillerin büyük çoğunluğunun geç orta </a:t>
            </a:r>
            <a:r>
              <a:rPr lang="tr-TR" altLang="tr-TR" sz="1400" dirty="0" err="1">
                <a:latin typeface="Arial" panose="020B0604020202020204" pitchFamily="34" charset="0"/>
              </a:rPr>
              <a:t>Quaterner`e</a:t>
            </a:r>
            <a:r>
              <a:rPr lang="tr-TR" altLang="tr-TR" sz="1400" dirty="0">
                <a:latin typeface="Arial" panose="020B0604020202020204" pitchFamily="34" charset="0"/>
              </a:rPr>
              <a:t>, (muhtemelen 250 bin- 130 bin yıl öncesine) konulabileceğini göstermiştir.  Ancak bazı fosilleri ise geç </a:t>
            </a:r>
            <a:r>
              <a:rPr lang="tr-TR" altLang="tr-TR" sz="1400" dirty="0" err="1">
                <a:latin typeface="Arial" panose="020B0604020202020204" pitchFamily="34" charset="0"/>
              </a:rPr>
              <a:t>Quaterner`in</a:t>
            </a:r>
            <a:r>
              <a:rPr lang="tr-TR" altLang="tr-TR" sz="1400" dirty="0">
                <a:latin typeface="Arial" panose="020B0604020202020204" pitchFamily="34" charset="0"/>
              </a:rPr>
              <a:t> erken dönemine yaklaşık 130 bin ile 80 bin yılları arasına koymak mümkündür. Fosiller genellikle izole dişler ve kafatası parçalarından oluşur.  Bunun yanı sıra vücut kemiği parçaları da mevcuttur. Fosiller genel olarak daha sonra yaşamış olan </a:t>
            </a:r>
            <a:r>
              <a:rPr lang="tr-TR" altLang="tr-TR" sz="1400" dirty="0" err="1">
                <a:latin typeface="Arial" panose="020B0604020202020204" pitchFamily="34" charset="0"/>
              </a:rPr>
              <a:t>Neandertal’lerin</a:t>
            </a:r>
            <a:r>
              <a:rPr lang="tr-TR" altLang="tr-TR" sz="1400" dirty="0">
                <a:latin typeface="Arial" panose="020B0604020202020204" pitchFamily="34" charset="0"/>
              </a:rPr>
              <a:t> morfolojik yapılarını çağrıştırır. Örneğin tam </a:t>
            </a:r>
            <a:r>
              <a:rPr lang="tr-TR" altLang="tr-TR" sz="1400" dirty="0" err="1">
                <a:latin typeface="Arial" panose="020B0604020202020204" pitchFamily="34" charset="0"/>
              </a:rPr>
              <a:t>mandibulalarında</a:t>
            </a:r>
            <a:r>
              <a:rPr lang="tr-TR" altLang="tr-TR" sz="1400" dirty="0">
                <a:latin typeface="Arial" panose="020B0604020202020204" pitchFamily="34" charset="0"/>
              </a:rPr>
              <a:t> </a:t>
            </a:r>
            <a:r>
              <a:rPr lang="tr-TR" altLang="tr-TR" sz="1400" dirty="0" err="1">
                <a:latin typeface="Arial" panose="020B0604020202020204" pitchFamily="34" charset="0"/>
              </a:rPr>
              <a:t>retromolar</a:t>
            </a:r>
            <a:r>
              <a:rPr lang="tr-TR" altLang="tr-TR" sz="1400" dirty="0">
                <a:latin typeface="Arial" panose="020B0604020202020204" pitchFamily="34" charset="0"/>
              </a:rPr>
              <a:t> boşluk mevcuttur.</a:t>
            </a:r>
          </a:p>
        </p:txBody>
      </p:sp>
    </p:spTree>
    <p:extLst>
      <p:ext uri="{BB962C8B-B14F-4D97-AF65-F5344CB8AC3E}">
        <p14:creationId xmlns:p14="http://schemas.microsoft.com/office/powerpoint/2010/main" val="40655530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528809" y="441733"/>
            <a:ext cx="11325339"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4926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sz="2000" b="1" dirty="0" err="1" smtClean="0">
                <a:latin typeface="Arial" panose="020B0604020202020204" pitchFamily="34" charset="0"/>
              </a:rPr>
              <a:t>Fontechevade</a:t>
            </a:r>
            <a:r>
              <a:rPr lang="tr-TR" altLang="tr-TR" sz="2000" b="1" dirty="0" smtClean="0">
                <a:latin typeface="Arial" panose="020B0604020202020204" pitchFamily="34" charset="0"/>
              </a:rPr>
              <a:t> </a:t>
            </a:r>
            <a:r>
              <a:rPr lang="tr-TR" altLang="tr-TR" sz="2000" dirty="0">
                <a:latin typeface="Arial" panose="020B0604020202020204" pitchFamily="34" charset="0"/>
              </a:rPr>
              <a:t>buluntu yeri</a:t>
            </a:r>
            <a:r>
              <a:rPr lang="tr-TR" altLang="tr-TR" sz="2000" b="1" dirty="0">
                <a:latin typeface="Arial" panose="020B0604020202020204" pitchFamily="34" charset="0"/>
              </a:rPr>
              <a:t> </a:t>
            </a:r>
            <a:r>
              <a:rPr lang="tr-TR" altLang="tr-TR" sz="2000" dirty="0">
                <a:latin typeface="Arial" panose="020B0604020202020204" pitchFamily="34" charset="0"/>
              </a:rPr>
              <a:t> 1947 ve 1957 yılları arasında La </a:t>
            </a:r>
            <a:r>
              <a:rPr lang="tr-TR" altLang="tr-TR" sz="2000" dirty="0" err="1">
                <a:latin typeface="Arial" panose="020B0604020202020204" pitchFamily="34" charset="0"/>
              </a:rPr>
              <a:t>Chaise</a:t>
            </a:r>
            <a:r>
              <a:rPr lang="tr-TR" altLang="tr-TR" sz="2000" dirty="0">
                <a:latin typeface="Arial" panose="020B0604020202020204" pitchFamily="34" charset="0"/>
              </a:rPr>
              <a:t> yakın olan </a:t>
            </a:r>
            <a:r>
              <a:rPr lang="tr-TR" altLang="tr-TR" sz="2000" dirty="0" err="1">
                <a:latin typeface="Arial" panose="020B0604020202020204" pitchFamily="34" charset="0"/>
              </a:rPr>
              <a:t>Fontechevade</a:t>
            </a:r>
            <a:r>
              <a:rPr lang="tr-TR" altLang="tr-TR" sz="2000" dirty="0">
                <a:latin typeface="Arial" panose="020B0604020202020204" pitchFamily="34" charset="0"/>
              </a:rPr>
              <a:t> mağarasında bir </a:t>
            </a:r>
            <a:r>
              <a:rPr lang="tr-TR" altLang="tr-TR" sz="2000" dirty="0" err="1">
                <a:latin typeface="Arial" panose="020B0604020202020204" pitchFamily="34" charset="0"/>
              </a:rPr>
              <a:t>frontal</a:t>
            </a:r>
            <a:r>
              <a:rPr lang="tr-TR" altLang="tr-TR" sz="2000" dirty="0">
                <a:latin typeface="Arial" panose="020B0604020202020204" pitchFamily="34" charset="0"/>
              </a:rPr>
              <a:t> parçası (</a:t>
            </a:r>
            <a:r>
              <a:rPr lang="tr-TR" altLang="tr-TR" sz="2000" dirty="0" err="1">
                <a:latin typeface="Arial" panose="020B0604020202020204" pitchFamily="34" charset="0"/>
              </a:rPr>
              <a:t>Fontechevade</a:t>
            </a:r>
            <a:r>
              <a:rPr lang="tr-TR" altLang="tr-TR" sz="2000" dirty="0">
                <a:latin typeface="Arial" panose="020B0604020202020204" pitchFamily="34" charset="0"/>
              </a:rPr>
              <a:t> 1) ile bir </a:t>
            </a:r>
            <a:r>
              <a:rPr lang="tr-TR" altLang="tr-TR" sz="2000" dirty="0" err="1">
                <a:latin typeface="Arial" panose="020B0604020202020204" pitchFamily="34" charset="0"/>
              </a:rPr>
              <a:t>Kalva</a:t>
            </a:r>
            <a:r>
              <a:rPr lang="tr-TR" altLang="tr-TR" sz="2000" dirty="0">
                <a:latin typeface="Arial" panose="020B0604020202020204" pitchFamily="34" charset="0"/>
              </a:rPr>
              <a:t> (</a:t>
            </a:r>
            <a:r>
              <a:rPr lang="tr-TR" altLang="tr-TR" sz="2000" dirty="0" err="1">
                <a:latin typeface="Arial" panose="020B0604020202020204" pitchFamily="34" charset="0"/>
              </a:rPr>
              <a:t>Fontechevade</a:t>
            </a:r>
            <a:r>
              <a:rPr lang="tr-TR" altLang="tr-TR" sz="2000" dirty="0">
                <a:latin typeface="Arial" panose="020B0604020202020204" pitchFamily="34" charset="0"/>
              </a:rPr>
              <a:t> 2) fosili bulunmuştur.  Mağaralardaki stratigrafik pozisyonların ve ilişkili olduğu buluntular tam belli olmaması ve bir ilişki kurulamaması fosillerin yaşını tartışmalı kılmıştır.  Ayrıca mikro ve makro fauna yaşları ile uyuşmazlık söz konusudur. </a:t>
            </a:r>
            <a:r>
              <a:rPr lang="tr-TR" altLang="tr-TR" sz="2000" dirty="0" err="1">
                <a:latin typeface="Arial" panose="020B0604020202020204" pitchFamily="34" charset="0"/>
              </a:rPr>
              <a:t>Tayacien</a:t>
            </a:r>
            <a:r>
              <a:rPr lang="tr-TR" altLang="tr-TR" sz="2000" dirty="0">
                <a:latin typeface="Arial" panose="020B0604020202020204" pitchFamily="34" charset="0"/>
              </a:rPr>
              <a:t> kültürleri ilişkilerinden yola çıkarak yapılan </a:t>
            </a:r>
            <a:r>
              <a:rPr lang="tr-TR" altLang="tr-TR" sz="2000" dirty="0" err="1">
                <a:latin typeface="Arial" panose="020B0604020202020204" pitchFamily="34" charset="0"/>
              </a:rPr>
              <a:t>tahminlerlerle</a:t>
            </a:r>
            <a:r>
              <a:rPr lang="tr-TR" altLang="tr-TR" sz="2000" dirty="0">
                <a:latin typeface="Arial" panose="020B0604020202020204" pitchFamily="34" charset="0"/>
              </a:rPr>
              <a:t> 190 bin-130 bin yılları arasında bir tarihlendirme yapılmıştır. Ele geçen buluntuların çok parçalı ve az sayıda olmaları nedeniyle fosilleri yorumlamak oldukça zordur. Kemiklerin kalınlığı ve başın en büyük genişliğinin bazale yakınlığı gibi özellikler ilkel yapıyı sergiler (</a:t>
            </a:r>
            <a:r>
              <a:rPr lang="tr-TR" altLang="tr-TR" sz="2000" dirty="0" err="1">
                <a:latin typeface="Arial" panose="020B0604020202020204" pitchFamily="34" charset="0"/>
              </a:rPr>
              <a:t>pirimitiv</a:t>
            </a:r>
            <a:r>
              <a:rPr lang="tr-TR" altLang="tr-TR" sz="2000" dirty="0">
                <a:latin typeface="Arial" panose="020B0604020202020204" pitchFamily="34" charset="0"/>
              </a:rPr>
              <a:t>) ve bazı metrik karakterlerde </a:t>
            </a:r>
            <a:r>
              <a:rPr lang="tr-TR" altLang="tr-TR" sz="2000" dirty="0" err="1">
                <a:latin typeface="Arial" panose="020B0604020202020204" pitchFamily="34" charset="0"/>
              </a:rPr>
              <a:t>Neandertalleri</a:t>
            </a:r>
            <a:r>
              <a:rPr lang="tr-TR" altLang="tr-TR" sz="2000" dirty="0">
                <a:latin typeface="Arial" panose="020B0604020202020204" pitchFamily="34" charset="0"/>
              </a:rPr>
              <a:t> </a:t>
            </a:r>
            <a:r>
              <a:rPr lang="tr-TR" altLang="tr-TR" sz="2000" dirty="0" err="1" smtClean="0">
                <a:latin typeface="Arial" panose="020B0604020202020204" pitchFamily="34" charset="0"/>
              </a:rPr>
              <a:t>çağrıştırır.</a:t>
            </a:r>
            <a:r>
              <a:rPr lang="tr-TR" altLang="tr-TR" sz="2000" b="1" dirty="0" err="1" smtClean="0">
                <a:latin typeface="Arial" panose="020B0604020202020204" pitchFamily="34" charset="0"/>
              </a:rPr>
              <a:t>Biache</a:t>
            </a:r>
            <a:r>
              <a:rPr lang="tr-TR" altLang="tr-TR" sz="2000" b="1" dirty="0" smtClean="0">
                <a:latin typeface="Arial" panose="020B0604020202020204" pitchFamily="34" charset="0"/>
              </a:rPr>
              <a:t>-Saint-</a:t>
            </a:r>
            <a:r>
              <a:rPr lang="tr-TR" altLang="tr-TR" sz="2000" b="1" dirty="0" err="1" smtClean="0">
                <a:latin typeface="Arial" panose="020B0604020202020204" pitchFamily="34" charset="0"/>
              </a:rPr>
              <a:t>Vaast</a:t>
            </a:r>
            <a:r>
              <a:rPr lang="tr-TR" altLang="tr-TR" sz="2000" dirty="0">
                <a:latin typeface="Arial" panose="020B0604020202020204" pitchFamily="34" charset="0"/>
              </a:rPr>
              <a:t>: Kuzey Fransa`da 1976 yılında Pas-de </a:t>
            </a:r>
            <a:r>
              <a:rPr lang="tr-TR" altLang="tr-TR" sz="2000" dirty="0" err="1">
                <a:latin typeface="Arial" panose="020B0604020202020204" pitchFamily="34" charset="0"/>
              </a:rPr>
              <a:t>Calais</a:t>
            </a:r>
            <a:r>
              <a:rPr lang="tr-TR" altLang="tr-TR" sz="2000" dirty="0">
                <a:latin typeface="Arial" panose="020B0604020202020204" pitchFamily="34" charset="0"/>
              </a:rPr>
              <a:t> ve </a:t>
            </a:r>
            <a:r>
              <a:rPr lang="tr-TR" altLang="tr-TR" sz="2000" dirty="0" err="1">
                <a:latin typeface="Arial" panose="020B0604020202020204" pitchFamily="34" charset="0"/>
              </a:rPr>
              <a:t>Biache</a:t>
            </a:r>
            <a:r>
              <a:rPr lang="tr-TR" altLang="tr-TR" sz="2000" dirty="0">
                <a:latin typeface="Arial" panose="020B0604020202020204" pitchFamily="34" charset="0"/>
              </a:rPr>
              <a:t>-Saint-</a:t>
            </a:r>
            <a:r>
              <a:rPr lang="tr-TR" altLang="tr-TR" sz="2000" dirty="0" err="1">
                <a:latin typeface="Arial" panose="020B0604020202020204" pitchFamily="34" charset="0"/>
              </a:rPr>
              <a:t>Vaast</a:t>
            </a:r>
            <a:r>
              <a:rPr lang="tr-TR" altLang="tr-TR" sz="2000" dirty="0">
                <a:latin typeface="Arial" panose="020B0604020202020204" pitchFamily="34" charset="0"/>
              </a:rPr>
              <a:t> civarında kazılar sonucu bir kafatasının arka kısmı, parçalı bir </a:t>
            </a:r>
            <a:r>
              <a:rPr lang="tr-TR" altLang="tr-TR" sz="2000" dirty="0" err="1">
                <a:latin typeface="Arial" panose="020B0604020202020204" pitchFamily="34" charset="0"/>
              </a:rPr>
              <a:t>maxilla</a:t>
            </a:r>
            <a:r>
              <a:rPr lang="tr-TR" altLang="tr-TR" sz="2000" dirty="0">
                <a:latin typeface="Arial" panose="020B0604020202020204" pitchFamily="34" charset="0"/>
              </a:rPr>
              <a:t> ile 6 </a:t>
            </a:r>
            <a:r>
              <a:rPr lang="tr-TR" altLang="tr-TR" sz="2000" dirty="0" err="1">
                <a:latin typeface="Arial" panose="020B0604020202020204" pitchFamily="34" charset="0"/>
              </a:rPr>
              <a:t>molar</a:t>
            </a:r>
            <a:r>
              <a:rPr lang="tr-TR" altLang="tr-TR" sz="2000" dirty="0">
                <a:latin typeface="Arial" panose="020B0604020202020204" pitchFamily="34" charset="0"/>
              </a:rPr>
              <a:t> ve 5 izole diş bulunmuştur. </a:t>
            </a:r>
            <a:endParaRPr lang="tr-TR" altLang="tr-TR" sz="2000" dirty="0" smtClean="0">
              <a:latin typeface="Arial" panose="020B0604020202020204" pitchFamily="34" charset="0"/>
            </a:endParaRPr>
          </a:p>
          <a:p>
            <a:pPr algn="just" eaLnBrk="1" hangingPunct="1"/>
            <a:endParaRPr lang="tr-TR" altLang="tr-TR" sz="2000" dirty="0">
              <a:latin typeface="Arial" panose="020B0604020202020204" pitchFamily="34" charset="0"/>
            </a:endParaRPr>
          </a:p>
          <a:p>
            <a:pPr algn="just" eaLnBrk="1" hangingPunct="1"/>
            <a:r>
              <a:rPr lang="tr-TR" altLang="tr-TR" sz="2000" dirty="0" err="1" smtClean="0">
                <a:latin typeface="Arial" panose="020B0604020202020204" pitchFamily="34" charset="0"/>
              </a:rPr>
              <a:t>Termolüminesans</a:t>
            </a:r>
            <a:r>
              <a:rPr lang="tr-TR" altLang="tr-TR" sz="2000" dirty="0" smtClean="0">
                <a:latin typeface="Arial" panose="020B0604020202020204" pitchFamily="34" charset="0"/>
              </a:rPr>
              <a:t> </a:t>
            </a:r>
            <a:r>
              <a:rPr lang="tr-TR" altLang="tr-TR" sz="2000" dirty="0">
                <a:latin typeface="Arial" panose="020B0604020202020204" pitchFamily="34" charset="0"/>
              </a:rPr>
              <a:t>analizleri kafatasının ve alet kültürünün (el baltası hariç) 196-159 bin yıla tarihlendirilmesi gerektiğini ortaya çıkarmış. Genel olarak stratigrafik düzenleme, </a:t>
            </a:r>
            <a:r>
              <a:rPr lang="tr-TR" altLang="tr-TR" sz="2000" dirty="0" err="1">
                <a:latin typeface="Arial" panose="020B0604020202020204" pitchFamily="34" charset="0"/>
              </a:rPr>
              <a:t>paleobiyolojik</a:t>
            </a:r>
            <a:r>
              <a:rPr lang="tr-TR" altLang="tr-TR" sz="2000" dirty="0">
                <a:latin typeface="Arial" panose="020B0604020202020204" pitchFamily="34" charset="0"/>
              </a:rPr>
              <a:t> malzeme ile uyum içerisindedir. </a:t>
            </a:r>
            <a:r>
              <a:rPr lang="tr-TR" altLang="tr-TR" sz="2000" dirty="0" err="1">
                <a:latin typeface="Arial" panose="020B0604020202020204" pitchFamily="34" charset="0"/>
              </a:rPr>
              <a:t>Biache</a:t>
            </a:r>
            <a:r>
              <a:rPr lang="tr-TR" altLang="tr-TR" sz="2000" dirty="0">
                <a:latin typeface="Arial" panose="020B0604020202020204" pitchFamily="34" charset="0"/>
              </a:rPr>
              <a:t> kafatasının 1200cm3 ‘lük ortalaması </a:t>
            </a:r>
            <a:r>
              <a:rPr lang="tr-TR" altLang="tr-TR" sz="2000" dirty="0" err="1">
                <a:latin typeface="Arial" panose="020B0604020202020204" pitchFamily="34" charset="0"/>
              </a:rPr>
              <a:t>Neandertal’lerin</a:t>
            </a:r>
            <a:r>
              <a:rPr lang="tr-TR" altLang="tr-TR" sz="2000" dirty="0">
                <a:latin typeface="Arial" panose="020B0604020202020204" pitchFamily="34" charset="0"/>
              </a:rPr>
              <a:t> ortalamasının çok altındadır. Ancak, </a:t>
            </a:r>
            <a:r>
              <a:rPr lang="tr-TR" altLang="tr-TR" sz="2000" dirty="0" err="1">
                <a:latin typeface="Arial" panose="020B0604020202020204" pitchFamily="34" charset="0"/>
              </a:rPr>
              <a:t>occipitalde</a:t>
            </a:r>
            <a:r>
              <a:rPr lang="tr-TR" altLang="tr-TR" sz="2000" dirty="0">
                <a:latin typeface="Arial" panose="020B0604020202020204" pitchFamily="34" charset="0"/>
              </a:rPr>
              <a:t> yumru şeklindeki çıkıntı, </a:t>
            </a:r>
            <a:r>
              <a:rPr lang="tr-TR" altLang="tr-TR" sz="2000" dirty="0" err="1">
                <a:latin typeface="Arial" panose="020B0604020202020204" pitchFamily="34" charset="0"/>
              </a:rPr>
              <a:t>Lambdanın</a:t>
            </a:r>
            <a:r>
              <a:rPr lang="tr-TR" altLang="tr-TR" sz="2000" dirty="0">
                <a:latin typeface="Arial" panose="020B0604020202020204" pitchFamily="34" charset="0"/>
              </a:rPr>
              <a:t> hemen üzerindeki düzleşme ve arkadan bakıldığı zaman genel hatlarıyla oval bir yapı sergilemesi, ayrıca maksimum genişliğin </a:t>
            </a:r>
            <a:r>
              <a:rPr lang="tr-TR" altLang="tr-TR" sz="2000" dirty="0" err="1">
                <a:latin typeface="Arial" panose="020B0604020202020204" pitchFamily="34" charset="0"/>
              </a:rPr>
              <a:t>parietallerde</a:t>
            </a:r>
            <a:r>
              <a:rPr lang="tr-TR" altLang="tr-TR" sz="2000" dirty="0">
                <a:latin typeface="Arial" panose="020B0604020202020204" pitchFamily="34" charset="0"/>
              </a:rPr>
              <a:t> aşağı bölümlerde bulunması gibi özellikleriyle </a:t>
            </a:r>
            <a:r>
              <a:rPr lang="tr-TR" altLang="tr-TR" sz="2000" dirty="0" err="1">
                <a:latin typeface="Arial" panose="020B0604020202020204" pitchFamily="34" charset="0"/>
              </a:rPr>
              <a:t>Neandertal’lere</a:t>
            </a:r>
            <a:r>
              <a:rPr lang="tr-TR" altLang="tr-TR" sz="2000" dirty="0">
                <a:latin typeface="Arial" panose="020B0604020202020204" pitchFamily="34" charset="0"/>
              </a:rPr>
              <a:t> benzer. </a:t>
            </a:r>
            <a:r>
              <a:rPr lang="tr-TR" altLang="tr-TR" sz="2000" dirty="0" err="1">
                <a:latin typeface="Arial" panose="020B0604020202020204" pitchFamily="34" charset="0"/>
              </a:rPr>
              <a:t>Biache</a:t>
            </a:r>
            <a:r>
              <a:rPr lang="tr-TR" altLang="tr-TR" sz="2000" dirty="0">
                <a:latin typeface="Arial" panose="020B0604020202020204" pitchFamily="34" charset="0"/>
              </a:rPr>
              <a:t> daha önceki döneme ait olan </a:t>
            </a:r>
            <a:r>
              <a:rPr lang="tr-TR" altLang="tr-TR" sz="2000" dirty="0" err="1">
                <a:latin typeface="Arial" panose="020B0604020202020204" pitchFamily="34" charset="0"/>
              </a:rPr>
              <a:t>Swanscombe</a:t>
            </a:r>
            <a:r>
              <a:rPr lang="tr-TR" altLang="tr-TR" sz="2000" dirty="0">
                <a:latin typeface="Arial" panose="020B0604020202020204" pitchFamily="34" charset="0"/>
              </a:rPr>
              <a:t> ve </a:t>
            </a:r>
            <a:r>
              <a:rPr lang="tr-TR" altLang="tr-TR" sz="2000" dirty="0" err="1">
                <a:latin typeface="Arial" panose="020B0604020202020204" pitchFamily="34" charset="0"/>
              </a:rPr>
              <a:t>Steinhem</a:t>
            </a:r>
            <a:r>
              <a:rPr lang="tr-TR" altLang="tr-TR" sz="2000" dirty="0">
                <a:latin typeface="Arial" panose="020B0604020202020204" pitchFamily="34" charset="0"/>
              </a:rPr>
              <a:t> kafataslarıyla daha sonraki </a:t>
            </a:r>
            <a:r>
              <a:rPr lang="tr-TR" altLang="tr-TR" sz="2000" dirty="0" err="1">
                <a:latin typeface="Arial" panose="020B0604020202020204" pitchFamily="34" charset="0"/>
              </a:rPr>
              <a:t>Neandertal</a:t>
            </a:r>
            <a:r>
              <a:rPr lang="tr-TR" altLang="tr-TR" sz="2000" dirty="0">
                <a:latin typeface="Arial" panose="020B0604020202020204" pitchFamily="34" charset="0"/>
              </a:rPr>
              <a:t>, Klasik </a:t>
            </a:r>
            <a:r>
              <a:rPr lang="tr-TR" altLang="tr-TR" sz="2000" dirty="0" err="1">
                <a:latin typeface="Arial" panose="020B0604020202020204" pitchFamily="34" charset="0"/>
              </a:rPr>
              <a:t>neandertal’ler</a:t>
            </a:r>
            <a:r>
              <a:rPr lang="tr-TR" altLang="tr-TR" sz="2000" dirty="0">
                <a:latin typeface="Arial" panose="020B0604020202020204" pitchFamily="34" charset="0"/>
              </a:rPr>
              <a:t> arasındaki geçiş formu olarak değerlendirilebilirler</a:t>
            </a:r>
            <a:r>
              <a:rPr lang="tr-TR" altLang="tr-TR" sz="1600" dirty="0">
                <a:latin typeface="Arial" panose="020B0604020202020204" pitchFamily="34" charset="0"/>
              </a:rPr>
              <a:t>.  </a:t>
            </a:r>
          </a:p>
        </p:txBody>
      </p:sp>
    </p:spTree>
    <p:extLst>
      <p:ext uri="{BB962C8B-B14F-4D97-AF65-F5344CB8AC3E}">
        <p14:creationId xmlns:p14="http://schemas.microsoft.com/office/powerpoint/2010/main" val="24316015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627961" y="889577"/>
            <a:ext cx="1096178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4926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b="1" dirty="0" err="1" smtClean="0">
                <a:latin typeface="Arial" panose="020B0604020202020204" pitchFamily="34" charset="0"/>
              </a:rPr>
              <a:t>Atapuerca</a:t>
            </a:r>
            <a:r>
              <a:rPr lang="tr-TR" altLang="tr-TR" i="1" dirty="0">
                <a:latin typeface="Arial" panose="020B0604020202020204" pitchFamily="34" charset="0"/>
              </a:rPr>
              <a:t>:  </a:t>
            </a:r>
            <a:r>
              <a:rPr lang="tr-TR" altLang="tr-TR" dirty="0">
                <a:latin typeface="Arial" panose="020B0604020202020204" pitchFamily="34" charset="0"/>
              </a:rPr>
              <a:t>Kuzey İspanya`da </a:t>
            </a:r>
            <a:r>
              <a:rPr lang="tr-TR" altLang="tr-TR" dirty="0" err="1">
                <a:latin typeface="Arial" panose="020B0604020202020204" pitchFamily="34" charset="0"/>
              </a:rPr>
              <a:t>Burgos</a:t>
            </a:r>
            <a:r>
              <a:rPr lang="tr-TR" altLang="tr-TR" dirty="0">
                <a:latin typeface="Arial" panose="020B0604020202020204" pitchFamily="34" charset="0"/>
              </a:rPr>
              <a:t> yakınlarında Sierra de </a:t>
            </a:r>
            <a:r>
              <a:rPr lang="tr-TR" altLang="tr-TR" dirty="0" err="1">
                <a:latin typeface="Arial" panose="020B0604020202020204" pitchFamily="34" charset="0"/>
              </a:rPr>
              <a:t>Atapuerca</a:t>
            </a:r>
            <a:r>
              <a:rPr lang="tr-TR" altLang="tr-TR" dirty="0">
                <a:latin typeface="Arial" panose="020B0604020202020204" pitchFamily="34" charset="0"/>
              </a:rPr>
              <a:t> eski bir çamur akıntısında (</a:t>
            </a:r>
            <a:r>
              <a:rPr lang="tr-TR" altLang="tr-TR" dirty="0" err="1">
                <a:latin typeface="Arial" panose="020B0604020202020204" pitchFamily="34" charset="0"/>
              </a:rPr>
              <a:t>sedimanlarda</a:t>
            </a:r>
            <a:r>
              <a:rPr lang="tr-TR" altLang="tr-TR" dirty="0">
                <a:latin typeface="Arial" panose="020B0604020202020204" pitchFamily="34" charset="0"/>
              </a:rPr>
              <a:t>); 21 kafatası parçası, hemen hemen tam bir alt çene, 4 </a:t>
            </a:r>
            <a:r>
              <a:rPr lang="tr-TR" altLang="tr-TR" dirty="0" err="1">
                <a:latin typeface="Arial" panose="020B0604020202020204" pitchFamily="34" charset="0"/>
              </a:rPr>
              <a:t>mandibula</a:t>
            </a:r>
            <a:r>
              <a:rPr lang="tr-TR" altLang="tr-TR" dirty="0">
                <a:latin typeface="Arial" panose="020B0604020202020204" pitchFamily="34" charset="0"/>
              </a:rPr>
              <a:t> parçası, 30 izole diş ve yaklaşık 20 post </a:t>
            </a:r>
            <a:r>
              <a:rPr lang="tr-TR" altLang="tr-TR" dirty="0" err="1">
                <a:latin typeface="Arial" panose="020B0604020202020204" pitchFamily="34" charset="0"/>
              </a:rPr>
              <a:t>cranial</a:t>
            </a:r>
            <a:r>
              <a:rPr lang="tr-TR" altLang="tr-TR" dirty="0">
                <a:latin typeface="Arial" panose="020B0604020202020204" pitchFamily="34" charset="0"/>
              </a:rPr>
              <a:t> kemiğin oluşturduğu 90’a yakın fosil parçası bulunmuştur. Bunlardan sadece 3 tanesi </a:t>
            </a:r>
            <a:r>
              <a:rPr lang="tr-TR" altLang="tr-TR" dirty="0" err="1">
                <a:latin typeface="Arial" panose="020B0604020202020204" pitchFamily="34" charset="0"/>
              </a:rPr>
              <a:t>blimsel</a:t>
            </a:r>
            <a:r>
              <a:rPr lang="tr-TR" altLang="tr-TR" dirty="0">
                <a:latin typeface="Arial" panose="020B0604020202020204" pitchFamily="34" charset="0"/>
              </a:rPr>
              <a:t> kazılarda ele geçirilmiştir. Ancak tüm veriler orta </a:t>
            </a:r>
            <a:r>
              <a:rPr lang="tr-TR" altLang="tr-TR" dirty="0" err="1">
                <a:latin typeface="Arial" panose="020B0604020202020204" pitchFamily="34" charset="0"/>
              </a:rPr>
              <a:t>Quaterner`e</a:t>
            </a:r>
            <a:r>
              <a:rPr lang="tr-TR" altLang="tr-TR" dirty="0">
                <a:latin typeface="Arial" panose="020B0604020202020204" pitchFamily="34" charset="0"/>
              </a:rPr>
              <a:t> konulan bir fauna ile ilişkili gibi görülmektedir. Geç </a:t>
            </a:r>
            <a:r>
              <a:rPr lang="tr-TR" altLang="tr-TR" dirty="0" err="1">
                <a:latin typeface="Arial" panose="020B0604020202020204" pitchFamily="34" charset="0"/>
              </a:rPr>
              <a:t>Quaterner</a:t>
            </a:r>
            <a:r>
              <a:rPr lang="tr-TR" altLang="tr-TR" dirty="0">
                <a:latin typeface="Arial" panose="020B0604020202020204" pitchFamily="34" charset="0"/>
              </a:rPr>
              <a:t> dönemde mağarada yaşamış olan Mağara Ayısı </a:t>
            </a:r>
            <a:r>
              <a:rPr lang="tr-TR" altLang="tr-TR" dirty="0" err="1">
                <a:latin typeface="Arial" panose="020B0604020202020204" pitchFamily="34" charset="0"/>
              </a:rPr>
              <a:t>Ursus</a:t>
            </a:r>
            <a:r>
              <a:rPr lang="tr-TR" altLang="tr-TR" dirty="0">
                <a:latin typeface="Arial" panose="020B0604020202020204" pitchFamily="34" charset="0"/>
              </a:rPr>
              <a:t> </a:t>
            </a:r>
            <a:r>
              <a:rPr lang="tr-TR" altLang="tr-TR" dirty="0" err="1">
                <a:latin typeface="Arial" panose="020B0604020202020204" pitchFamily="34" charset="0"/>
              </a:rPr>
              <a:t>Deninger’inin</a:t>
            </a:r>
            <a:r>
              <a:rPr lang="tr-TR" altLang="tr-TR" dirty="0">
                <a:latin typeface="Arial" panose="020B0604020202020204" pitchFamily="34" charset="0"/>
              </a:rPr>
              <a:t> atası olan U. </a:t>
            </a:r>
            <a:r>
              <a:rPr lang="tr-TR" altLang="tr-TR" dirty="0" err="1">
                <a:latin typeface="Arial" panose="020B0604020202020204" pitchFamily="34" charset="0"/>
              </a:rPr>
              <a:t>Spelaeus`a</a:t>
            </a:r>
            <a:r>
              <a:rPr lang="tr-TR" altLang="tr-TR" dirty="0">
                <a:latin typeface="Arial" panose="020B0604020202020204" pitchFamily="34" charset="0"/>
              </a:rPr>
              <a:t> ait bol miktarda kalıntı vardır. Uranyum serisi </a:t>
            </a:r>
            <a:r>
              <a:rPr lang="tr-TR" altLang="tr-TR" dirty="0" err="1">
                <a:latin typeface="Arial" panose="020B0604020202020204" pitchFamily="34" charset="0"/>
              </a:rPr>
              <a:t>insitu</a:t>
            </a:r>
            <a:r>
              <a:rPr lang="tr-TR" altLang="tr-TR" dirty="0">
                <a:latin typeface="Arial" panose="020B0604020202020204" pitchFamily="34" charset="0"/>
              </a:rPr>
              <a:t> fosillerin 350-200 bin yıl öncesine tarihlendirilebileceğini işaret etmektedir. Genel morfoloji ve ölçüleri dikkate alındığında, insan fosilleri Homo </a:t>
            </a:r>
            <a:r>
              <a:rPr lang="tr-TR" altLang="tr-TR" dirty="0" err="1">
                <a:latin typeface="Arial" panose="020B0604020202020204" pitchFamily="34" charset="0"/>
              </a:rPr>
              <a:t>erectus`a</a:t>
            </a:r>
            <a:r>
              <a:rPr lang="tr-TR" altLang="tr-TR" dirty="0">
                <a:latin typeface="Arial" panose="020B0604020202020204" pitchFamily="34" charset="0"/>
              </a:rPr>
              <a:t>, kalın </a:t>
            </a:r>
            <a:r>
              <a:rPr lang="tr-TR" altLang="tr-TR" dirty="0" err="1">
                <a:latin typeface="Arial" panose="020B0604020202020204" pitchFamily="34" charset="0"/>
              </a:rPr>
              <a:t>cranial</a:t>
            </a:r>
            <a:r>
              <a:rPr lang="tr-TR" altLang="tr-TR" dirty="0">
                <a:latin typeface="Arial" panose="020B0604020202020204" pitchFamily="34" charset="0"/>
              </a:rPr>
              <a:t> kemikler, iri </a:t>
            </a:r>
            <a:r>
              <a:rPr lang="tr-TR" altLang="tr-TR" dirty="0" err="1">
                <a:latin typeface="Arial" panose="020B0604020202020204" pitchFamily="34" charset="0"/>
              </a:rPr>
              <a:t>molarlı</a:t>
            </a:r>
            <a:r>
              <a:rPr lang="tr-TR" altLang="tr-TR" dirty="0">
                <a:latin typeface="Arial" panose="020B0604020202020204" pitchFamily="34" charset="0"/>
              </a:rPr>
              <a:t> </a:t>
            </a:r>
            <a:r>
              <a:rPr lang="tr-TR" altLang="tr-TR" dirty="0" err="1">
                <a:latin typeface="Arial" panose="020B0604020202020204" pitchFamily="34" charset="0"/>
              </a:rPr>
              <a:t>robust</a:t>
            </a:r>
            <a:r>
              <a:rPr lang="tr-TR" altLang="tr-TR" dirty="0">
                <a:latin typeface="Arial" panose="020B0604020202020204" pitchFamily="34" charset="0"/>
              </a:rPr>
              <a:t> </a:t>
            </a:r>
            <a:r>
              <a:rPr lang="tr-TR" altLang="tr-TR" dirty="0" err="1">
                <a:latin typeface="Arial" panose="020B0604020202020204" pitchFamily="34" charset="0"/>
              </a:rPr>
              <a:t>mandibulalar</a:t>
            </a:r>
            <a:r>
              <a:rPr lang="tr-TR" altLang="tr-TR" dirty="0">
                <a:latin typeface="Arial" panose="020B0604020202020204" pitchFamily="34" charset="0"/>
              </a:rPr>
              <a:t> ve bazı özellikleri ile de </a:t>
            </a:r>
            <a:r>
              <a:rPr lang="tr-TR" altLang="tr-TR" dirty="0" err="1">
                <a:latin typeface="Arial" panose="020B0604020202020204" pitchFamily="34" charset="0"/>
              </a:rPr>
              <a:t>retromolar</a:t>
            </a:r>
            <a:r>
              <a:rPr lang="tr-TR" altLang="tr-TR" dirty="0">
                <a:latin typeface="Arial" panose="020B0604020202020204" pitchFamily="34" charset="0"/>
              </a:rPr>
              <a:t> boşluk gibi özellikleri ile de </a:t>
            </a:r>
            <a:r>
              <a:rPr lang="tr-TR" altLang="tr-TR" dirty="0" err="1">
                <a:latin typeface="Arial" panose="020B0604020202020204" pitchFamily="34" charset="0"/>
              </a:rPr>
              <a:t>Neandertallere</a:t>
            </a:r>
            <a:r>
              <a:rPr lang="tr-TR" altLang="tr-TR" dirty="0">
                <a:latin typeface="Arial" panose="020B0604020202020204" pitchFamily="34" charset="0"/>
              </a:rPr>
              <a:t> benzetilmektedir. Bir grup olarak bakıldığında </a:t>
            </a:r>
            <a:r>
              <a:rPr lang="tr-TR" altLang="tr-TR" dirty="0" err="1">
                <a:latin typeface="Arial" panose="020B0604020202020204" pitchFamily="34" charset="0"/>
              </a:rPr>
              <a:t>Arago</a:t>
            </a:r>
            <a:r>
              <a:rPr lang="tr-TR" altLang="tr-TR" dirty="0">
                <a:latin typeface="Arial" panose="020B0604020202020204" pitchFamily="34" charset="0"/>
              </a:rPr>
              <a:t> ile bir bütün olarak paraleldir. </a:t>
            </a:r>
            <a:endParaRPr lang="tr-TR" altLang="tr-TR" dirty="0" smtClean="0">
              <a:latin typeface="Arial" panose="020B0604020202020204" pitchFamily="34" charset="0"/>
            </a:endParaRPr>
          </a:p>
          <a:p>
            <a:pPr algn="just" eaLnBrk="1" hangingPunct="1"/>
            <a:endParaRPr lang="tr-TR" altLang="tr-TR" b="1" dirty="0" smtClean="0">
              <a:latin typeface="Arial" panose="020B0604020202020204" pitchFamily="34" charset="0"/>
            </a:endParaRPr>
          </a:p>
          <a:p>
            <a:pPr algn="just" eaLnBrk="1" hangingPunct="1"/>
            <a:r>
              <a:rPr lang="tr-TR" altLang="tr-TR" b="1" dirty="0" err="1" smtClean="0">
                <a:latin typeface="Arial" panose="020B0604020202020204" pitchFamily="34" charset="0"/>
              </a:rPr>
              <a:t>Mauer</a:t>
            </a:r>
            <a:r>
              <a:rPr lang="tr-TR" altLang="tr-TR" dirty="0">
                <a:latin typeface="Arial" panose="020B0604020202020204" pitchFamily="34" charset="0"/>
              </a:rPr>
              <a:t>: 1907 yılında </a:t>
            </a:r>
            <a:r>
              <a:rPr lang="tr-TR" altLang="tr-TR" dirty="0" err="1">
                <a:latin typeface="Arial" panose="020B0604020202020204" pitchFamily="34" charset="0"/>
              </a:rPr>
              <a:t>Heildelberg</a:t>
            </a:r>
            <a:r>
              <a:rPr lang="tr-TR" altLang="tr-TR" dirty="0">
                <a:latin typeface="Arial" panose="020B0604020202020204" pitchFamily="34" charset="0"/>
              </a:rPr>
              <a:t> </a:t>
            </a:r>
            <a:r>
              <a:rPr lang="tr-TR" altLang="tr-TR" dirty="0" err="1">
                <a:latin typeface="Arial" panose="020B0604020202020204" pitchFamily="34" charset="0"/>
              </a:rPr>
              <a:t>yakınlarıdaki</a:t>
            </a:r>
            <a:r>
              <a:rPr lang="tr-TR" altLang="tr-TR" dirty="0">
                <a:latin typeface="Arial" panose="020B0604020202020204" pitchFamily="34" charset="0"/>
              </a:rPr>
              <a:t> </a:t>
            </a:r>
            <a:r>
              <a:rPr lang="tr-TR" altLang="tr-TR" dirty="0" err="1">
                <a:latin typeface="Arial" panose="020B0604020202020204" pitchFamily="34" charset="0"/>
              </a:rPr>
              <a:t>Mauer</a:t>
            </a:r>
            <a:r>
              <a:rPr lang="tr-TR" altLang="tr-TR" dirty="0">
                <a:latin typeface="Arial" panose="020B0604020202020204" pitchFamily="34" charset="0"/>
              </a:rPr>
              <a:t> kum yataklarında işçiler tarafından bir </a:t>
            </a:r>
            <a:r>
              <a:rPr lang="tr-TR" altLang="tr-TR" dirty="0" err="1">
                <a:latin typeface="Arial" panose="020B0604020202020204" pitchFamily="34" charset="0"/>
              </a:rPr>
              <a:t>mandibula</a:t>
            </a:r>
            <a:r>
              <a:rPr lang="tr-TR" altLang="tr-TR" dirty="0">
                <a:latin typeface="Arial" panose="020B0604020202020204" pitchFamily="34" charset="0"/>
              </a:rPr>
              <a:t> bulunmuş. </a:t>
            </a:r>
            <a:r>
              <a:rPr lang="tr-TR" altLang="tr-TR" dirty="0" err="1">
                <a:latin typeface="Arial" panose="020B0604020202020204" pitchFamily="34" charset="0"/>
              </a:rPr>
              <a:t>Paleomagnetizma</a:t>
            </a:r>
            <a:r>
              <a:rPr lang="tr-TR" altLang="tr-TR" dirty="0">
                <a:latin typeface="Arial" panose="020B0604020202020204" pitchFamily="34" charset="0"/>
              </a:rPr>
              <a:t> araştırmaları ve fosiller 730 bin yıl civarına konulabileceğini göstermektedir. </a:t>
            </a:r>
            <a:r>
              <a:rPr lang="tr-TR" altLang="tr-TR" dirty="0" err="1">
                <a:latin typeface="Arial" panose="020B0604020202020204" pitchFamily="34" charset="0"/>
              </a:rPr>
              <a:t>Mandibulanın</a:t>
            </a:r>
            <a:r>
              <a:rPr lang="tr-TR" altLang="tr-TR" dirty="0">
                <a:latin typeface="Arial" panose="020B0604020202020204" pitchFamily="34" charset="0"/>
              </a:rPr>
              <a:t> kesin olarak ilişki kurulabilecek fauna ile ilişki kurulması ile </a:t>
            </a:r>
            <a:r>
              <a:rPr lang="tr-TR" altLang="tr-TR" dirty="0" err="1">
                <a:latin typeface="Arial" panose="020B0604020202020204" pitchFamily="34" charset="0"/>
              </a:rPr>
              <a:t>birlilkte</a:t>
            </a:r>
            <a:r>
              <a:rPr lang="tr-TR" altLang="tr-TR" dirty="0">
                <a:latin typeface="Arial" panose="020B0604020202020204" pitchFamily="34" charset="0"/>
              </a:rPr>
              <a:t> Orta </a:t>
            </a:r>
            <a:r>
              <a:rPr lang="tr-TR" altLang="tr-TR" dirty="0" err="1">
                <a:latin typeface="Arial" panose="020B0604020202020204" pitchFamily="34" charset="0"/>
              </a:rPr>
              <a:t>Quaterner`in</a:t>
            </a:r>
            <a:r>
              <a:rPr lang="tr-TR" altLang="tr-TR" dirty="0">
                <a:latin typeface="Arial" panose="020B0604020202020204" pitchFamily="34" charset="0"/>
              </a:rPr>
              <a:t> ortasına 700-400 bin yıla tarihlendirilebileceği düşünülmektedir. Şu anda Avrupa`da bulunan en eski insan fosilidir.</a:t>
            </a:r>
            <a:r>
              <a:rPr lang="tr-TR" altLang="tr-TR" i="1" dirty="0">
                <a:latin typeface="Arial" panose="020B0604020202020204" pitchFamily="34" charset="0"/>
              </a:rPr>
              <a:t> </a:t>
            </a:r>
            <a:r>
              <a:rPr lang="tr-TR" altLang="tr-TR" dirty="0" err="1" smtClean="0">
                <a:latin typeface="Arial" panose="020B0604020202020204" pitchFamily="34" charset="0"/>
              </a:rPr>
              <a:t>Robust</a:t>
            </a:r>
            <a:r>
              <a:rPr lang="tr-TR" altLang="tr-TR" dirty="0" smtClean="0">
                <a:latin typeface="Arial" panose="020B0604020202020204" pitchFamily="34" charset="0"/>
              </a:rPr>
              <a:t> </a:t>
            </a:r>
            <a:r>
              <a:rPr lang="tr-TR" altLang="tr-TR" dirty="0">
                <a:latin typeface="Arial" panose="020B0604020202020204" pitchFamily="34" charset="0"/>
              </a:rPr>
              <a:t>yapısı dolayısıyla Homo </a:t>
            </a:r>
            <a:r>
              <a:rPr lang="tr-TR" altLang="tr-TR" dirty="0" err="1">
                <a:latin typeface="Arial" panose="020B0604020202020204" pitchFamily="34" charset="0"/>
              </a:rPr>
              <a:t>erectus’lara</a:t>
            </a:r>
            <a:r>
              <a:rPr lang="tr-TR" altLang="tr-TR" dirty="0">
                <a:latin typeface="Arial" panose="020B0604020202020204" pitchFamily="34" charset="0"/>
              </a:rPr>
              <a:t> benzemekle birlikte, </a:t>
            </a:r>
            <a:r>
              <a:rPr lang="tr-TR" altLang="tr-TR" dirty="0" err="1">
                <a:latin typeface="Arial" panose="020B0604020202020204" pitchFamily="34" charset="0"/>
              </a:rPr>
              <a:t>molarlar</a:t>
            </a:r>
            <a:r>
              <a:rPr lang="tr-TR" altLang="tr-TR" dirty="0">
                <a:latin typeface="Arial" panose="020B0604020202020204" pitchFamily="34" charset="0"/>
              </a:rPr>
              <a:t> </a:t>
            </a:r>
            <a:r>
              <a:rPr lang="tr-TR" altLang="tr-TR" dirty="0" err="1">
                <a:latin typeface="Arial" panose="020B0604020202020204" pitchFamily="34" charset="0"/>
              </a:rPr>
              <a:t>Eretuslardaki</a:t>
            </a:r>
            <a:r>
              <a:rPr lang="tr-TR" altLang="tr-TR" dirty="0">
                <a:latin typeface="Arial" panose="020B0604020202020204" pitchFamily="34" charset="0"/>
              </a:rPr>
              <a:t> en küçük boyutlardadır ve daha sonraki geç Homo </a:t>
            </a:r>
            <a:r>
              <a:rPr lang="tr-TR" altLang="tr-TR" dirty="0" err="1">
                <a:latin typeface="Arial" panose="020B0604020202020204" pitchFamily="34" charset="0"/>
              </a:rPr>
              <a:t>sapiens’lerin</a:t>
            </a:r>
            <a:r>
              <a:rPr lang="tr-TR" altLang="tr-TR" dirty="0">
                <a:latin typeface="Arial" panose="020B0604020202020204" pitchFamily="34" charset="0"/>
              </a:rPr>
              <a:t> ölçüleri dahilindedir. Orta derecedeki </a:t>
            </a:r>
            <a:r>
              <a:rPr lang="tr-TR" altLang="tr-TR" dirty="0" err="1">
                <a:latin typeface="Arial" panose="020B0604020202020204" pitchFamily="34" charset="0"/>
              </a:rPr>
              <a:t>torodontizim</a:t>
            </a:r>
            <a:r>
              <a:rPr lang="tr-TR" altLang="tr-TR" dirty="0">
                <a:latin typeface="Arial" panose="020B0604020202020204" pitchFamily="34" charset="0"/>
              </a:rPr>
              <a:t> bir kenara bırakacak olursak </a:t>
            </a:r>
            <a:r>
              <a:rPr lang="tr-TR" altLang="tr-TR" dirty="0" err="1">
                <a:latin typeface="Arial" panose="020B0604020202020204" pitchFamily="34" charset="0"/>
              </a:rPr>
              <a:t>Neandertal</a:t>
            </a:r>
            <a:r>
              <a:rPr lang="tr-TR" altLang="tr-TR" dirty="0">
                <a:latin typeface="Arial" panose="020B0604020202020204" pitchFamily="34" charset="0"/>
              </a:rPr>
              <a:t> özelliği göstermez. </a:t>
            </a:r>
          </a:p>
        </p:txBody>
      </p:sp>
    </p:spTree>
    <p:extLst>
      <p:ext uri="{BB962C8B-B14F-4D97-AF65-F5344CB8AC3E}">
        <p14:creationId xmlns:p14="http://schemas.microsoft.com/office/powerpoint/2010/main" val="41314895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528810" y="757071"/>
            <a:ext cx="1128127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b="1" dirty="0" err="1" smtClean="0">
                <a:latin typeface="Arial" panose="020B0604020202020204" pitchFamily="34" charset="0"/>
              </a:rPr>
              <a:t>Steinhem</a:t>
            </a:r>
            <a:r>
              <a:rPr lang="tr-TR" altLang="tr-TR" b="1" dirty="0">
                <a:latin typeface="Arial" panose="020B0604020202020204" pitchFamily="34" charset="0"/>
              </a:rPr>
              <a:t>: </a:t>
            </a:r>
            <a:r>
              <a:rPr lang="tr-TR" altLang="tr-TR" dirty="0">
                <a:latin typeface="Arial" panose="020B0604020202020204" pitchFamily="34" charset="0"/>
              </a:rPr>
              <a:t>1933 yılında Batı Almanya`da </a:t>
            </a:r>
            <a:r>
              <a:rPr lang="tr-TR" altLang="tr-TR" dirty="0" err="1">
                <a:latin typeface="Arial" panose="020B0604020202020204" pitchFamily="34" charset="0"/>
              </a:rPr>
              <a:t>Steinhem`de</a:t>
            </a:r>
            <a:r>
              <a:rPr lang="tr-TR" altLang="tr-TR" dirty="0">
                <a:latin typeface="Arial" panose="020B0604020202020204" pitchFamily="34" charset="0"/>
              </a:rPr>
              <a:t> kum ocaklarında hemen hemen tam bir kafatası bulunmuştur. Alet kültürü bulunmamakla birlikte fauna </a:t>
            </a:r>
            <a:r>
              <a:rPr lang="tr-TR" altLang="tr-TR" dirty="0" err="1">
                <a:latin typeface="Arial" panose="020B0604020202020204" pitchFamily="34" charset="0"/>
              </a:rPr>
              <a:t>Swanscombe`ye</a:t>
            </a:r>
            <a:r>
              <a:rPr lang="tr-TR" altLang="tr-TR" dirty="0">
                <a:latin typeface="Arial" panose="020B0604020202020204" pitchFamily="34" charset="0"/>
              </a:rPr>
              <a:t> ve orta </a:t>
            </a:r>
            <a:r>
              <a:rPr lang="tr-TR" altLang="tr-TR" dirty="0" err="1">
                <a:latin typeface="Arial" panose="020B0604020202020204" pitchFamily="34" charset="0"/>
              </a:rPr>
              <a:t>Quaterner`e</a:t>
            </a:r>
            <a:r>
              <a:rPr lang="tr-TR" altLang="tr-TR" dirty="0">
                <a:latin typeface="Arial" panose="020B0604020202020204" pitchFamily="34" charset="0"/>
              </a:rPr>
              <a:t> benzeyen bir yaş vermekte, </a:t>
            </a:r>
            <a:r>
              <a:rPr lang="tr-TR" altLang="tr-TR" dirty="0" err="1">
                <a:latin typeface="Arial" panose="020B0604020202020204" pitchFamily="34" charset="0"/>
              </a:rPr>
              <a:t>supra</a:t>
            </a:r>
            <a:r>
              <a:rPr lang="tr-TR" altLang="tr-TR" dirty="0">
                <a:latin typeface="Arial" panose="020B0604020202020204" pitchFamily="34" charset="0"/>
              </a:rPr>
              <a:t> </a:t>
            </a:r>
            <a:r>
              <a:rPr lang="tr-TR" altLang="tr-TR" dirty="0" err="1">
                <a:latin typeface="Arial" panose="020B0604020202020204" pitchFamily="34" charset="0"/>
              </a:rPr>
              <a:t>orbital</a:t>
            </a:r>
            <a:r>
              <a:rPr lang="tr-TR" altLang="tr-TR" dirty="0">
                <a:latin typeface="Arial" panose="020B0604020202020204" pitchFamily="34" charset="0"/>
              </a:rPr>
              <a:t> tam belirgin, </a:t>
            </a:r>
            <a:r>
              <a:rPr lang="tr-TR" altLang="tr-TR" dirty="0" err="1">
                <a:latin typeface="Arial" panose="020B0604020202020204" pitchFamily="34" charset="0"/>
              </a:rPr>
              <a:t>frontal</a:t>
            </a:r>
            <a:r>
              <a:rPr lang="tr-TR" altLang="tr-TR" dirty="0">
                <a:latin typeface="Arial" panose="020B0604020202020204" pitchFamily="34" charset="0"/>
              </a:rPr>
              <a:t> basık, </a:t>
            </a:r>
            <a:r>
              <a:rPr lang="tr-TR" altLang="tr-TR" dirty="0" err="1">
                <a:latin typeface="Arial" panose="020B0604020202020204" pitchFamily="34" charset="0"/>
              </a:rPr>
              <a:t>occipital</a:t>
            </a:r>
            <a:r>
              <a:rPr lang="tr-TR" altLang="tr-TR" dirty="0">
                <a:latin typeface="Arial" panose="020B0604020202020204" pitchFamily="34" charset="0"/>
              </a:rPr>
              <a:t> </a:t>
            </a:r>
            <a:r>
              <a:rPr lang="tr-TR" altLang="tr-TR" dirty="0" err="1">
                <a:latin typeface="Arial" panose="020B0604020202020204" pitchFamily="34" charset="0"/>
              </a:rPr>
              <a:t>Swanscombe`de</a:t>
            </a:r>
            <a:r>
              <a:rPr lang="tr-TR" altLang="tr-TR" dirty="0">
                <a:latin typeface="Arial" panose="020B0604020202020204" pitchFamily="34" charset="0"/>
              </a:rPr>
              <a:t> olduğu gibi yuvarlaktır. </a:t>
            </a:r>
            <a:r>
              <a:rPr lang="tr-TR" altLang="tr-TR" dirty="0" err="1">
                <a:latin typeface="Arial" panose="020B0604020202020204" pitchFamily="34" charset="0"/>
              </a:rPr>
              <a:t>Torus</a:t>
            </a:r>
            <a:r>
              <a:rPr lang="tr-TR" altLang="tr-TR" dirty="0">
                <a:latin typeface="Arial" panose="020B0604020202020204" pitchFamily="34" charset="0"/>
              </a:rPr>
              <a:t> </a:t>
            </a:r>
            <a:r>
              <a:rPr lang="tr-TR" altLang="tr-TR" dirty="0" err="1">
                <a:latin typeface="Arial" panose="020B0604020202020204" pitchFamily="34" charset="0"/>
              </a:rPr>
              <a:t>occipitalis</a:t>
            </a:r>
            <a:r>
              <a:rPr lang="tr-TR" altLang="tr-TR" dirty="0">
                <a:latin typeface="Arial" panose="020B0604020202020204" pitchFamily="34" charset="0"/>
              </a:rPr>
              <a:t> göreceli olarak küçük, kafa kapasitesi yine göreceli olarak küçüktür (1100 ile 1200 cm3   kadar). Kafatası bir dişi olduğunu düşündürür. Yüz iskeleti bir miktar deforme olmuştur, ancak </a:t>
            </a:r>
            <a:r>
              <a:rPr lang="tr-TR" altLang="tr-TR" dirty="0" err="1">
                <a:latin typeface="Arial" panose="020B0604020202020204" pitchFamily="34" charset="0"/>
              </a:rPr>
              <a:t>Neandertal’lerinkine</a:t>
            </a:r>
            <a:r>
              <a:rPr lang="tr-TR" altLang="tr-TR" dirty="0">
                <a:latin typeface="Arial" panose="020B0604020202020204" pitchFamily="34" charset="0"/>
              </a:rPr>
              <a:t> benzemeyen bir şekilde yüzün orta bölümünde </a:t>
            </a:r>
            <a:r>
              <a:rPr lang="tr-TR" altLang="tr-TR" dirty="0" err="1">
                <a:latin typeface="Arial" panose="020B0604020202020204" pitchFamily="34" charset="0"/>
              </a:rPr>
              <a:t>prognatizma</a:t>
            </a:r>
            <a:r>
              <a:rPr lang="tr-TR" altLang="tr-TR" dirty="0">
                <a:latin typeface="Arial" panose="020B0604020202020204" pitchFamily="34" charset="0"/>
              </a:rPr>
              <a:t> yoktur ve fossa canine vardır.  </a:t>
            </a:r>
            <a:endParaRPr lang="tr-TR" altLang="tr-TR" dirty="0" smtClean="0">
              <a:latin typeface="Arial" panose="020B0604020202020204" pitchFamily="34" charset="0"/>
            </a:endParaRPr>
          </a:p>
          <a:p>
            <a:pPr algn="just" eaLnBrk="1" hangingPunct="1"/>
            <a:r>
              <a:rPr lang="tr-TR" altLang="tr-TR" dirty="0" smtClean="0">
                <a:latin typeface="Arial" panose="020B0604020202020204" pitchFamily="34" charset="0"/>
              </a:rPr>
              <a:t> </a:t>
            </a:r>
            <a:endParaRPr lang="tr-TR" altLang="tr-TR" dirty="0">
              <a:latin typeface="Arial" panose="020B0604020202020204" pitchFamily="34" charset="0"/>
            </a:endParaRPr>
          </a:p>
          <a:p>
            <a:pPr algn="just" eaLnBrk="1" hangingPunct="1"/>
            <a:r>
              <a:rPr lang="tr-TR" altLang="tr-TR" b="1" dirty="0" err="1" smtClean="0">
                <a:latin typeface="Arial" panose="020B0604020202020204" pitchFamily="34" charset="0"/>
              </a:rPr>
              <a:t>Bilzingsleben</a:t>
            </a:r>
            <a:r>
              <a:rPr lang="tr-TR" altLang="tr-TR" dirty="0">
                <a:latin typeface="Arial" panose="020B0604020202020204" pitchFamily="34" charset="0"/>
              </a:rPr>
              <a:t>: 1972 ve 1984  yılları arasında Almanya`da </a:t>
            </a:r>
            <a:r>
              <a:rPr lang="tr-TR" altLang="tr-TR" dirty="0" err="1">
                <a:latin typeface="Arial" panose="020B0604020202020204" pitchFamily="34" charset="0"/>
              </a:rPr>
              <a:t>Steinrinne</a:t>
            </a:r>
            <a:r>
              <a:rPr lang="tr-TR" altLang="tr-TR" dirty="0">
                <a:latin typeface="Arial" panose="020B0604020202020204" pitchFamily="34" charset="0"/>
              </a:rPr>
              <a:t> </a:t>
            </a:r>
            <a:r>
              <a:rPr lang="tr-TR" altLang="tr-TR" dirty="0" err="1">
                <a:latin typeface="Arial" panose="020B0604020202020204" pitchFamily="34" charset="0"/>
              </a:rPr>
              <a:t>quarry</a:t>
            </a:r>
            <a:r>
              <a:rPr lang="tr-TR" altLang="tr-TR" dirty="0">
                <a:latin typeface="Arial" panose="020B0604020202020204" pitchFamily="34" charset="0"/>
              </a:rPr>
              <a:t> kum ocaklarında tam bir </a:t>
            </a:r>
            <a:r>
              <a:rPr lang="tr-TR" altLang="tr-TR" dirty="0" err="1">
                <a:latin typeface="Arial" panose="020B0604020202020204" pitchFamily="34" charset="0"/>
              </a:rPr>
              <a:t>occipital</a:t>
            </a:r>
            <a:r>
              <a:rPr lang="tr-TR" altLang="tr-TR" dirty="0">
                <a:latin typeface="Arial" panose="020B0604020202020204" pitchFamily="34" charset="0"/>
              </a:rPr>
              <a:t>, </a:t>
            </a:r>
            <a:r>
              <a:rPr lang="tr-TR" altLang="tr-TR" dirty="0" err="1">
                <a:latin typeface="Arial" panose="020B0604020202020204" pitchFamily="34" charset="0"/>
              </a:rPr>
              <a:t>frontal</a:t>
            </a:r>
            <a:r>
              <a:rPr lang="tr-TR" altLang="tr-TR" dirty="0">
                <a:latin typeface="Arial" panose="020B0604020202020204" pitchFamily="34" charset="0"/>
              </a:rPr>
              <a:t> ve </a:t>
            </a:r>
            <a:r>
              <a:rPr lang="tr-TR" altLang="tr-TR" dirty="0" err="1">
                <a:latin typeface="Arial" panose="020B0604020202020204" pitchFamily="34" charset="0"/>
              </a:rPr>
              <a:t>parietal</a:t>
            </a:r>
            <a:r>
              <a:rPr lang="tr-TR" altLang="tr-TR" dirty="0">
                <a:latin typeface="Arial" panose="020B0604020202020204" pitchFamily="34" charset="0"/>
              </a:rPr>
              <a:t> parçaları, 3 </a:t>
            </a:r>
            <a:r>
              <a:rPr lang="tr-TR" altLang="tr-TR" dirty="0" err="1">
                <a:latin typeface="Arial" panose="020B0604020202020204" pitchFamily="34" charset="0"/>
              </a:rPr>
              <a:t>molar</a:t>
            </a:r>
            <a:r>
              <a:rPr lang="tr-TR" altLang="tr-TR" dirty="0">
                <a:latin typeface="Arial" panose="020B0604020202020204" pitchFamily="34" charset="0"/>
              </a:rPr>
              <a:t> ve 1 süt </a:t>
            </a:r>
            <a:r>
              <a:rPr lang="tr-TR" altLang="tr-TR" dirty="0" err="1">
                <a:latin typeface="Arial" panose="020B0604020202020204" pitchFamily="34" charset="0"/>
              </a:rPr>
              <a:t>premoları</a:t>
            </a:r>
            <a:r>
              <a:rPr lang="tr-TR" altLang="tr-TR" dirty="0">
                <a:latin typeface="Arial" panose="020B0604020202020204" pitchFamily="34" charset="0"/>
              </a:rPr>
              <a:t> bulunmuştur. Birlikte bulunan alet endüstrisi el baltası olmayan yonga kültürüdür. Bu buluntular </a:t>
            </a:r>
            <a:r>
              <a:rPr lang="tr-TR" altLang="tr-TR" dirty="0" err="1">
                <a:latin typeface="Arial" panose="020B0604020202020204" pitchFamily="34" charset="0"/>
              </a:rPr>
              <a:t>sedimanların</a:t>
            </a:r>
            <a:r>
              <a:rPr lang="tr-TR" altLang="tr-TR" dirty="0">
                <a:latin typeface="Arial" panose="020B0604020202020204" pitchFamily="34" charset="0"/>
              </a:rPr>
              <a:t> yapısı, fauna flora yapıları </a:t>
            </a:r>
            <a:r>
              <a:rPr lang="tr-TR" altLang="tr-TR" dirty="0" err="1">
                <a:latin typeface="Arial" panose="020B0604020202020204" pitchFamily="34" charset="0"/>
              </a:rPr>
              <a:t>Swanscombe</a:t>
            </a:r>
            <a:r>
              <a:rPr lang="tr-TR" altLang="tr-TR" dirty="0">
                <a:latin typeface="Arial" panose="020B0604020202020204" pitchFamily="34" charset="0"/>
              </a:rPr>
              <a:t> ve </a:t>
            </a:r>
            <a:r>
              <a:rPr lang="tr-TR" altLang="tr-TR" dirty="0" err="1">
                <a:latin typeface="Arial" panose="020B0604020202020204" pitchFamily="34" charset="0"/>
              </a:rPr>
              <a:t>Steinhem`de</a:t>
            </a:r>
            <a:r>
              <a:rPr lang="tr-TR" altLang="tr-TR" dirty="0">
                <a:latin typeface="Arial" panose="020B0604020202020204" pitchFamily="34" charset="0"/>
              </a:rPr>
              <a:t> bulunan ve orta </a:t>
            </a:r>
            <a:r>
              <a:rPr lang="tr-TR" altLang="tr-TR" dirty="0" err="1">
                <a:latin typeface="Arial" panose="020B0604020202020204" pitchFamily="34" charset="0"/>
              </a:rPr>
              <a:t>Quaterner`le</a:t>
            </a:r>
            <a:r>
              <a:rPr lang="tr-TR" altLang="tr-TR" dirty="0">
                <a:latin typeface="Arial" panose="020B0604020202020204" pitchFamily="34" charset="0"/>
              </a:rPr>
              <a:t> temsil edilen bir buzul arasını işaret etmektedir. Uranyum serisi tarihlendirilmesi ve serisi Elektron </a:t>
            </a:r>
            <a:r>
              <a:rPr lang="tr-TR" altLang="tr-TR" dirty="0" err="1">
                <a:latin typeface="Arial" panose="020B0604020202020204" pitchFamily="34" charset="0"/>
              </a:rPr>
              <a:t>spin</a:t>
            </a:r>
            <a:r>
              <a:rPr lang="tr-TR" altLang="tr-TR" dirty="0">
                <a:latin typeface="Arial" panose="020B0604020202020204" pitchFamily="34" charset="0"/>
              </a:rPr>
              <a:t>- </a:t>
            </a:r>
            <a:r>
              <a:rPr lang="tr-TR" altLang="tr-TR" dirty="0" err="1">
                <a:latin typeface="Arial" panose="020B0604020202020204" pitchFamily="34" charset="0"/>
              </a:rPr>
              <a:t>rezonance</a:t>
            </a:r>
            <a:r>
              <a:rPr lang="tr-TR" altLang="tr-TR" dirty="0">
                <a:latin typeface="Arial" panose="020B0604020202020204" pitchFamily="34" charset="0"/>
              </a:rPr>
              <a:t> analizi 425 ile 200 bin yıl öncesini göstermektedir. Daha detaylı bir çalışma yapıldığı zaman tüm çalışma minimum bir yaş vermektedir.  Süt </a:t>
            </a:r>
            <a:r>
              <a:rPr lang="tr-TR" altLang="tr-TR" dirty="0" err="1">
                <a:latin typeface="Arial" panose="020B0604020202020204" pitchFamily="34" charset="0"/>
              </a:rPr>
              <a:t>premolarının</a:t>
            </a:r>
            <a:r>
              <a:rPr lang="tr-TR" altLang="tr-TR" dirty="0">
                <a:latin typeface="Arial" panose="020B0604020202020204" pitchFamily="34" charset="0"/>
              </a:rPr>
              <a:t> dışında tüm insan fosillerinin aynı bireye sahip olduğu düşünülür. </a:t>
            </a:r>
            <a:r>
              <a:rPr lang="tr-TR" altLang="tr-TR" dirty="0" err="1">
                <a:latin typeface="Arial" panose="020B0604020202020204" pitchFamily="34" charset="0"/>
              </a:rPr>
              <a:t>Occipital</a:t>
            </a:r>
            <a:r>
              <a:rPr lang="tr-TR" altLang="tr-TR" dirty="0">
                <a:latin typeface="Arial" panose="020B0604020202020204" pitchFamily="34" charset="0"/>
              </a:rPr>
              <a:t> geniştir ve geniş açı yapar. Sürekli bir </a:t>
            </a:r>
            <a:r>
              <a:rPr lang="tr-TR" altLang="tr-TR" dirty="0" err="1">
                <a:latin typeface="Arial" panose="020B0604020202020204" pitchFamily="34" charset="0"/>
              </a:rPr>
              <a:t>torus</a:t>
            </a:r>
            <a:r>
              <a:rPr lang="tr-TR" altLang="tr-TR" dirty="0">
                <a:latin typeface="Arial" panose="020B0604020202020204" pitchFamily="34" charset="0"/>
              </a:rPr>
              <a:t> vardır. </a:t>
            </a:r>
            <a:r>
              <a:rPr lang="tr-TR" altLang="tr-TR" dirty="0" err="1">
                <a:latin typeface="Arial" panose="020B0604020202020204" pitchFamily="34" charset="0"/>
              </a:rPr>
              <a:t>Frontal</a:t>
            </a:r>
            <a:r>
              <a:rPr lang="tr-TR" altLang="tr-TR" dirty="0">
                <a:latin typeface="Arial" panose="020B0604020202020204" pitchFamily="34" charset="0"/>
              </a:rPr>
              <a:t> parçaların bir tanesi kalın ve kuvvetli </a:t>
            </a:r>
            <a:r>
              <a:rPr lang="tr-TR" altLang="tr-TR" dirty="0" err="1">
                <a:latin typeface="Arial" panose="020B0604020202020204" pitchFamily="34" charset="0"/>
              </a:rPr>
              <a:t>supra</a:t>
            </a:r>
            <a:r>
              <a:rPr lang="tr-TR" altLang="tr-TR" dirty="0">
                <a:latin typeface="Arial" panose="020B0604020202020204" pitchFamily="34" charset="0"/>
              </a:rPr>
              <a:t> </a:t>
            </a:r>
            <a:r>
              <a:rPr lang="tr-TR" altLang="tr-TR" dirty="0" err="1">
                <a:latin typeface="Arial" panose="020B0604020202020204" pitchFamily="34" charset="0"/>
              </a:rPr>
              <a:t>orbital</a:t>
            </a:r>
            <a:r>
              <a:rPr lang="tr-TR" altLang="tr-TR" dirty="0">
                <a:latin typeface="Arial" panose="020B0604020202020204" pitchFamily="34" charset="0"/>
              </a:rPr>
              <a:t> </a:t>
            </a:r>
            <a:r>
              <a:rPr lang="tr-TR" altLang="tr-TR" dirty="0" err="1">
                <a:latin typeface="Arial" panose="020B0604020202020204" pitchFamily="34" charset="0"/>
              </a:rPr>
              <a:t>torus</a:t>
            </a:r>
            <a:r>
              <a:rPr lang="tr-TR" altLang="tr-TR" dirty="0">
                <a:latin typeface="Arial" panose="020B0604020202020204" pitchFamily="34" charset="0"/>
              </a:rPr>
              <a:t> gösterir. Diğer Avrupa fosillerinin morfolojisine baktığımızda bu fosil Homo </a:t>
            </a:r>
            <a:r>
              <a:rPr lang="tr-TR" altLang="tr-TR" dirty="0" err="1">
                <a:latin typeface="Arial" panose="020B0604020202020204" pitchFamily="34" charset="0"/>
              </a:rPr>
              <a:t>erectus</a:t>
            </a:r>
            <a:r>
              <a:rPr lang="tr-TR" altLang="tr-TR" dirty="0">
                <a:latin typeface="Arial" panose="020B0604020202020204" pitchFamily="34" charset="0"/>
              </a:rPr>
              <a:t> olarak tanımlanabilmeye en yakın örnektir.  Ancak, morfolojisi Arkaik Homo </a:t>
            </a:r>
            <a:r>
              <a:rPr lang="tr-TR" altLang="tr-TR" dirty="0" err="1">
                <a:latin typeface="Arial" panose="020B0604020202020204" pitchFamily="34" charset="0"/>
              </a:rPr>
              <a:t>sapiens’ede</a:t>
            </a:r>
            <a:r>
              <a:rPr lang="tr-TR" altLang="tr-TR" dirty="0">
                <a:latin typeface="Arial" panose="020B0604020202020204" pitchFamily="34" charset="0"/>
              </a:rPr>
              <a:t> benzemektedir. </a:t>
            </a:r>
          </a:p>
        </p:txBody>
      </p:sp>
    </p:spTree>
    <p:extLst>
      <p:ext uri="{BB962C8B-B14F-4D97-AF65-F5344CB8AC3E}">
        <p14:creationId xmlns:p14="http://schemas.microsoft.com/office/powerpoint/2010/main" val="41532994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550842" y="1125032"/>
            <a:ext cx="1139144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b="1" dirty="0" err="1" smtClean="0">
                <a:latin typeface="Arial" panose="020B0604020202020204" pitchFamily="34" charset="0"/>
              </a:rPr>
              <a:t>Vertesszöllös</a:t>
            </a:r>
            <a:r>
              <a:rPr lang="tr-TR" altLang="tr-TR" dirty="0">
                <a:latin typeface="Arial" panose="020B0604020202020204" pitchFamily="34" charset="0"/>
              </a:rPr>
              <a:t>: Macaristan`da Budapeşte yakınlarında </a:t>
            </a:r>
            <a:r>
              <a:rPr lang="tr-TR" altLang="tr-TR" dirty="0" err="1">
                <a:latin typeface="Arial" panose="020B0604020202020204" pitchFamily="34" charset="0"/>
              </a:rPr>
              <a:t>Vertesszöllös</a:t>
            </a:r>
            <a:r>
              <a:rPr lang="tr-TR" altLang="tr-TR" dirty="0">
                <a:latin typeface="Arial" panose="020B0604020202020204" pitchFamily="34" charset="0"/>
              </a:rPr>
              <a:t> travertenlerinde, nehir depozitlerinde 1964-1965 çalışmaları sonucu süt dişleri, erişkin bir bireye ait </a:t>
            </a:r>
            <a:r>
              <a:rPr lang="tr-TR" altLang="tr-TR" dirty="0" err="1">
                <a:latin typeface="Arial" panose="020B0604020202020204" pitchFamily="34" charset="0"/>
              </a:rPr>
              <a:t>occipital</a:t>
            </a:r>
            <a:r>
              <a:rPr lang="tr-TR" altLang="tr-TR" dirty="0">
                <a:latin typeface="Arial" panose="020B0604020202020204" pitchFamily="34" charset="0"/>
              </a:rPr>
              <a:t> ele geçirilmiştir. Aletler, </a:t>
            </a:r>
            <a:r>
              <a:rPr lang="tr-TR" altLang="tr-TR" dirty="0" err="1">
                <a:latin typeface="Arial" panose="020B0604020202020204" pitchFamily="34" charset="0"/>
              </a:rPr>
              <a:t>Bodo</a:t>
            </a:r>
            <a:r>
              <a:rPr lang="tr-TR" altLang="tr-TR" dirty="0">
                <a:latin typeface="Arial" panose="020B0604020202020204" pitchFamily="34" charset="0"/>
              </a:rPr>
              <a:t> </a:t>
            </a:r>
            <a:r>
              <a:rPr lang="tr-TR" altLang="tr-TR" dirty="0" err="1">
                <a:latin typeface="Arial" panose="020B0604020202020204" pitchFamily="34" charset="0"/>
              </a:rPr>
              <a:t>endüstirisi</a:t>
            </a:r>
            <a:r>
              <a:rPr lang="tr-TR" altLang="tr-TR" dirty="0">
                <a:latin typeface="Arial" panose="020B0604020202020204" pitchFamily="34" charset="0"/>
              </a:rPr>
              <a:t> olarak tanımlanan çakıl taşıyla, yongalardır. El baltası yoktur. Fauna kalıntıları </a:t>
            </a:r>
            <a:r>
              <a:rPr lang="tr-TR" altLang="tr-TR" dirty="0" err="1">
                <a:latin typeface="Arial" panose="020B0604020202020204" pitchFamily="34" charset="0"/>
              </a:rPr>
              <a:t>Mauer`den</a:t>
            </a:r>
            <a:r>
              <a:rPr lang="tr-TR" altLang="tr-TR" dirty="0">
                <a:latin typeface="Arial" panose="020B0604020202020204" pitchFamily="34" charset="0"/>
              </a:rPr>
              <a:t> biraz daha genç ancak </a:t>
            </a:r>
            <a:r>
              <a:rPr lang="tr-TR" altLang="tr-TR" dirty="0" err="1">
                <a:latin typeface="Arial" panose="020B0604020202020204" pitchFamily="34" charset="0"/>
              </a:rPr>
              <a:t>Steinhem</a:t>
            </a:r>
            <a:r>
              <a:rPr lang="tr-TR" altLang="tr-TR" dirty="0">
                <a:latin typeface="Arial" panose="020B0604020202020204" pitchFamily="34" charset="0"/>
              </a:rPr>
              <a:t>, </a:t>
            </a:r>
            <a:r>
              <a:rPr lang="tr-TR" altLang="tr-TR" dirty="0" err="1">
                <a:latin typeface="Arial" panose="020B0604020202020204" pitchFamily="34" charset="0"/>
              </a:rPr>
              <a:t>Swanscombe</a:t>
            </a:r>
            <a:r>
              <a:rPr lang="tr-TR" altLang="tr-TR" dirty="0">
                <a:latin typeface="Arial" panose="020B0604020202020204" pitchFamily="34" charset="0"/>
              </a:rPr>
              <a:t> ve </a:t>
            </a:r>
            <a:r>
              <a:rPr lang="tr-TR" altLang="tr-TR" dirty="0" err="1">
                <a:latin typeface="Arial" panose="020B0604020202020204" pitchFamily="34" charset="0"/>
              </a:rPr>
              <a:t>Bilzingsleben`den</a:t>
            </a:r>
            <a:r>
              <a:rPr lang="tr-TR" altLang="tr-TR" dirty="0">
                <a:latin typeface="Arial" panose="020B0604020202020204" pitchFamily="34" charset="0"/>
              </a:rPr>
              <a:t> daha eski olduğunu gösterir. Uranyum serisi yaş tayinleri 260 bin yıla rastlanır ki bu tarih fauna ile bulunan yaşa göre çok daha gençtir. </a:t>
            </a:r>
            <a:r>
              <a:rPr lang="tr-TR" altLang="tr-TR" dirty="0" err="1">
                <a:latin typeface="Arial" panose="020B0604020202020204" pitchFamily="34" charset="0"/>
              </a:rPr>
              <a:t>Occipital</a:t>
            </a:r>
            <a:r>
              <a:rPr lang="tr-TR" altLang="tr-TR" dirty="0">
                <a:latin typeface="Arial" panose="020B0604020202020204" pitchFamily="34" charset="0"/>
              </a:rPr>
              <a:t> kalındır ve açı yapan </a:t>
            </a:r>
            <a:r>
              <a:rPr lang="tr-TR" altLang="tr-TR" dirty="0" err="1">
                <a:latin typeface="Arial" panose="020B0604020202020204" pitchFamily="34" charset="0"/>
              </a:rPr>
              <a:t>torus</a:t>
            </a:r>
            <a:r>
              <a:rPr lang="tr-TR" altLang="tr-TR" dirty="0">
                <a:latin typeface="Arial" panose="020B0604020202020204" pitchFamily="34" charset="0"/>
              </a:rPr>
              <a:t> </a:t>
            </a:r>
            <a:r>
              <a:rPr lang="tr-TR" altLang="tr-TR" dirty="0" err="1">
                <a:latin typeface="Arial" panose="020B0604020202020204" pitchFamily="34" charset="0"/>
              </a:rPr>
              <a:t>occipitalis</a:t>
            </a:r>
            <a:r>
              <a:rPr lang="tr-TR" altLang="tr-TR" dirty="0">
                <a:latin typeface="Arial" panose="020B0604020202020204" pitchFamily="34" charset="0"/>
              </a:rPr>
              <a:t> belirgindir. Ancak Homo </a:t>
            </a:r>
            <a:r>
              <a:rPr lang="tr-TR" altLang="tr-TR" dirty="0" err="1">
                <a:latin typeface="Arial" panose="020B0604020202020204" pitchFamily="34" charset="0"/>
              </a:rPr>
              <a:t>erectus’larinkine</a:t>
            </a:r>
            <a:r>
              <a:rPr lang="tr-TR" altLang="tr-TR" dirty="0">
                <a:latin typeface="Arial" panose="020B0604020202020204" pitchFamily="34" charset="0"/>
              </a:rPr>
              <a:t> göre daha büyüktür. </a:t>
            </a:r>
            <a:endParaRPr lang="tr-TR" altLang="tr-TR" dirty="0" smtClean="0">
              <a:latin typeface="Arial" panose="020B0604020202020204" pitchFamily="34" charset="0"/>
            </a:endParaRPr>
          </a:p>
          <a:p>
            <a:pPr algn="just" eaLnBrk="1" hangingPunct="1"/>
            <a:endParaRPr lang="tr-TR" altLang="tr-TR" b="1" dirty="0">
              <a:latin typeface="Arial" panose="020B0604020202020204" pitchFamily="34" charset="0"/>
            </a:endParaRPr>
          </a:p>
          <a:p>
            <a:pPr algn="just" eaLnBrk="1" hangingPunct="1"/>
            <a:r>
              <a:rPr lang="tr-TR" altLang="tr-TR" b="1" dirty="0" err="1" smtClean="0">
                <a:latin typeface="Arial" panose="020B0604020202020204" pitchFamily="34" charset="0"/>
              </a:rPr>
              <a:t>Petralona</a:t>
            </a:r>
            <a:r>
              <a:rPr lang="tr-TR" altLang="tr-TR" dirty="0">
                <a:latin typeface="Arial" panose="020B0604020202020204" pitchFamily="34" charset="0"/>
              </a:rPr>
              <a:t>: 1960 yılında Kuzey Doğu Yunanistan </a:t>
            </a:r>
            <a:r>
              <a:rPr lang="tr-TR" altLang="tr-TR" dirty="0" err="1">
                <a:latin typeface="Arial" panose="020B0604020202020204" pitchFamily="34" charset="0"/>
              </a:rPr>
              <a:t>Haldiki</a:t>
            </a:r>
            <a:r>
              <a:rPr lang="tr-TR" altLang="tr-TR" dirty="0">
                <a:latin typeface="Arial" panose="020B0604020202020204" pitchFamily="34" charset="0"/>
              </a:rPr>
              <a:t> Adasında </a:t>
            </a:r>
            <a:r>
              <a:rPr lang="tr-TR" altLang="tr-TR" dirty="0" err="1">
                <a:latin typeface="Arial" panose="020B0604020202020204" pitchFamily="34" charset="0"/>
              </a:rPr>
              <a:t>Petralona</a:t>
            </a:r>
            <a:r>
              <a:rPr lang="tr-TR" altLang="tr-TR" dirty="0">
                <a:latin typeface="Arial" panose="020B0604020202020204" pitchFamily="34" charset="0"/>
              </a:rPr>
              <a:t> yakınlarında hemen hemen tam bir kafatası bulunmuştur. Uranyum serisi ve elektro rezonans serileri, mağara dolgusunda elde edilen </a:t>
            </a:r>
            <a:r>
              <a:rPr lang="tr-TR" altLang="tr-TR" dirty="0" err="1">
                <a:latin typeface="Arial" panose="020B0604020202020204" pitchFamily="34" charset="0"/>
              </a:rPr>
              <a:t>paleomagnetizma</a:t>
            </a:r>
            <a:r>
              <a:rPr lang="tr-TR" altLang="tr-TR" dirty="0">
                <a:latin typeface="Arial" panose="020B0604020202020204" pitchFamily="34" charset="0"/>
              </a:rPr>
              <a:t> sonuçları 730 bin ile 200 bin-300 bin yıllık </a:t>
            </a:r>
            <a:r>
              <a:rPr lang="tr-TR" altLang="tr-TR" dirty="0" err="1">
                <a:latin typeface="Arial" panose="020B0604020202020204" pitchFamily="34" charset="0"/>
              </a:rPr>
              <a:t>peryodu</a:t>
            </a:r>
            <a:r>
              <a:rPr lang="tr-TR" altLang="tr-TR" dirty="0">
                <a:latin typeface="Arial" panose="020B0604020202020204" pitchFamily="34" charset="0"/>
              </a:rPr>
              <a:t> belirler. Kafatası ile bulunmuş hiç bir alet ya da fauna kalıntısı not edilmemekle birlikte, mağaradan erken </a:t>
            </a:r>
            <a:r>
              <a:rPr lang="tr-TR" altLang="tr-TR" dirty="0" err="1">
                <a:latin typeface="Arial" panose="020B0604020202020204" pitchFamily="34" charset="0"/>
              </a:rPr>
              <a:t>Quaterner</a:t>
            </a:r>
            <a:r>
              <a:rPr lang="tr-TR" altLang="tr-TR" dirty="0">
                <a:latin typeface="Arial" panose="020B0604020202020204" pitchFamily="34" charset="0"/>
              </a:rPr>
              <a:t> faunası bulunmuştur. Potansiyel olarak 500 bin yıla konulabileceği için en eski fosil olma açısından </a:t>
            </a:r>
            <a:r>
              <a:rPr lang="tr-TR" altLang="tr-TR" dirty="0" err="1">
                <a:latin typeface="Arial" panose="020B0604020202020204" pitchFamily="34" charset="0"/>
              </a:rPr>
              <a:t>Mauer`e</a:t>
            </a:r>
            <a:r>
              <a:rPr lang="tr-TR" altLang="tr-TR" dirty="0">
                <a:latin typeface="Arial" panose="020B0604020202020204" pitchFamily="34" charset="0"/>
              </a:rPr>
              <a:t> rakiptir. Kafatası kemikleri kalın, </a:t>
            </a:r>
            <a:r>
              <a:rPr lang="tr-TR" altLang="tr-TR" dirty="0" err="1">
                <a:latin typeface="Arial" panose="020B0604020202020204" pitchFamily="34" charset="0"/>
              </a:rPr>
              <a:t>supra</a:t>
            </a:r>
            <a:r>
              <a:rPr lang="tr-TR" altLang="tr-TR" dirty="0">
                <a:latin typeface="Arial" panose="020B0604020202020204" pitchFamily="34" charset="0"/>
              </a:rPr>
              <a:t> </a:t>
            </a:r>
            <a:r>
              <a:rPr lang="tr-TR" altLang="tr-TR" dirty="0" err="1">
                <a:latin typeface="Arial" panose="020B0604020202020204" pitchFamily="34" charset="0"/>
              </a:rPr>
              <a:t>orbital</a:t>
            </a:r>
            <a:r>
              <a:rPr lang="tr-TR" altLang="tr-TR" dirty="0">
                <a:latin typeface="Arial" panose="020B0604020202020204" pitchFamily="34" charset="0"/>
              </a:rPr>
              <a:t> </a:t>
            </a:r>
            <a:r>
              <a:rPr lang="tr-TR" altLang="tr-TR" dirty="0" err="1">
                <a:latin typeface="Arial" panose="020B0604020202020204" pitchFamily="34" charset="0"/>
              </a:rPr>
              <a:t>torusu</a:t>
            </a:r>
            <a:r>
              <a:rPr lang="tr-TR" altLang="tr-TR" dirty="0">
                <a:latin typeface="Arial" panose="020B0604020202020204" pitchFamily="34" charset="0"/>
              </a:rPr>
              <a:t> gelişmiş, </a:t>
            </a:r>
            <a:r>
              <a:rPr lang="tr-TR" altLang="tr-TR" dirty="0" err="1">
                <a:latin typeface="Arial" panose="020B0604020202020204" pitchFamily="34" charset="0"/>
              </a:rPr>
              <a:t>occipitali</a:t>
            </a:r>
            <a:r>
              <a:rPr lang="tr-TR" altLang="tr-TR" dirty="0">
                <a:latin typeface="Arial" panose="020B0604020202020204" pitchFamily="34" charset="0"/>
              </a:rPr>
              <a:t> açı yapar. Bu özelliklerle Homo </a:t>
            </a:r>
            <a:r>
              <a:rPr lang="tr-TR" altLang="tr-TR" dirty="0" err="1">
                <a:latin typeface="Arial" panose="020B0604020202020204" pitchFamily="34" charset="0"/>
              </a:rPr>
              <a:t>erectus`a</a:t>
            </a:r>
            <a:r>
              <a:rPr lang="tr-TR" altLang="tr-TR" dirty="0">
                <a:latin typeface="Arial" panose="020B0604020202020204" pitchFamily="34" charset="0"/>
              </a:rPr>
              <a:t> benzerken, </a:t>
            </a:r>
            <a:r>
              <a:rPr lang="tr-TR" altLang="tr-TR" dirty="0" err="1">
                <a:latin typeface="Arial" panose="020B0604020202020204" pitchFamily="34" charset="0"/>
              </a:rPr>
              <a:t>Neandertallerde</a:t>
            </a:r>
            <a:r>
              <a:rPr lang="tr-TR" altLang="tr-TR" dirty="0">
                <a:latin typeface="Arial" panose="020B0604020202020204" pitchFamily="34" charset="0"/>
              </a:rPr>
              <a:t> bulunan geniş </a:t>
            </a:r>
            <a:r>
              <a:rPr lang="tr-TR" altLang="tr-TR" dirty="0" err="1">
                <a:latin typeface="Arial" panose="020B0604020202020204" pitchFamily="34" charset="0"/>
              </a:rPr>
              <a:t>parietallere</a:t>
            </a:r>
            <a:r>
              <a:rPr lang="tr-TR" altLang="tr-TR" dirty="0">
                <a:latin typeface="Arial" panose="020B0604020202020204" pitchFamily="34" charset="0"/>
              </a:rPr>
              <a:t>, yüz kemiklerinde ve kaş kemerlerinde hava boşluklarının yanında büyük bir </a:t>
            </a:r>
            <a:r>
              <a:rPr lang="tr-TR" altLang="tr-TR" dirty="0" err="1">
                <a:latin typeface="Arial" panose="020B0604020202020204" pitchFamily="34" charset="0"/>
              </a:rPr>
              <a:t>bir</a:t>
            </a:r>
            <a:r>
              <a:rPr lang="tr-TR" altLang="tr-TR" dirty="0">
                <a:latin typeface="Arial" panose="020B0604020202020204" pitchFamily="34" charset="0"/>
              </a:rPr>
              <a:t> kafa kapasitesine de sahiptir ve 1230 cm3 hacimle benzerlik görülür. Tüm özelliklere bakıldığında </a:t>
            </a:r>
            <a:r>
              <a:rPr lang="tr-TR" altLang="tr-TR" dirty="0" err="1">
                <a:latin typeface="Arial" panose="020B0604020202020204" pitchFamily="34" charset="0"/>
              </a:rPr>
              <a:t>Broken</a:t>
            </a:r>
            <a:r>
              <a:rPr lang="tr-TR" altLang="tr-TR" dirty="0">
                <a:latin typeface="Arial" panose="020B0604020202020204" pitchFamily="34" charset="0"/>
              </a:rPr>
              <a:t> </a:t>
            </a:r>
            <a:r>
              <a:rPr lang="tr-TR" altLang="tr-TR" dirty="0" err="1">
                <a:latin typeface="Arial" panose="020B0604020202020204" pitchFamily="34" charset="0"/>
              </a:rPr>
              <a:t>Hill</a:t>
            </a:r>
            <a:r>
              <a:rPr lang="tr-TR" altLang="tr-TR" dirty="0">
                <a:latin typeface="Arial" panose="020B0604020202020204" pitchFamily="34" charset="0"/>
              </a:rPr>
              <a:t> ve </a:t>
            </a:r>
            <a:r>
              <a:rPr lang="tr-TR" altLang="tr-TR" dirty="0" err="1">
                <a:latin typeface="Arial" panose="020B0604020202020204" pitchFamily="34" charset="0"/>
              </a:rPr>
              <a:t>Bodo`ya</a:t>
            </a:r>
            <a:r>
              <a:rPr lang="tr-TR" altLang="tr-TR" dirty="0">
                <a:latin typeface="Arial" panose="020B0604020202020204" pitchFamily="34" charset="0"/>
              </a:rPr>
              <a:t> olan benzerlikleri, orta </a:t>
            </a:r>
            <a:r>
              <a:rPr lang="tr-TR" altLang="tr-TR" dirty="0" err="1">
                <a:latin typeface="Arial" panose="020B0604020202020204" pitchFamily="34" charset="0"/>
              </a:rPr>
              <a:t>Quaterner`de</a:t>
            </a:r>
            <a:r>
              <a:rPr lang="tr-TR" altLang="tr-TR" dirty="0">
                <a:latin typeface="Arial" panose="020B0604020202020204" pitchFamily="34" charset="0"/>
              </a:rPr>
              <a:t> aynı ataya sahip olduğunu gösterir.                </a:t>
            </a:r>
          </a:p>
        </p:txBody>
      </p:sp>
    </p:spTree>
    <p:extLst>
      <p:ext uri="{BB962C8B-B14F-4D97-AF65-F5344CB8AC3E}">
        <p14:creationId xmlns:p14="http://schemas.microsoft.com/office/powerpoint/2010/main" val="20797721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1952625" y="1187451"/>
            <a:ext cx="82867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b="1">
                <a:latin typeface="Arial" panose="020B0604020202020204" pitchFamily="34" charset="0"/>
              </a:rPr>
              <a:t>Avrupa`daki Buluntular</a:t>
            </a:r>
          </a:p>
          <a:p>
            <a:pPr eaLnBrk="1" hangingPunct="1"/>
            <a:endParaRPr lang="tr-TR" altLang="tr-TR">
              <a:latin typeface="Arial" panose="020B0604020202020204" pitchFamily="34" charset="0"/>
            </a:endParaRPr>
          </a:p>
          <a:p>
            <a:pPr eaLnBrk="1" hangingPunct="1"/>
            <a:r>
              <a:rPr lang="tr-TR" altLang="tr-TR" b="1">
                <a:latin typeface="Arial" panose="020B0604020202020204" pitchFamily="34" charset="0"/>
              </a:rPr>
              <a:t>	İngiltere:		Swanscombe </a:t>
            </a:r>
            <a:r>
              <a:rPr lang="tr-TR" altLang="tr-TR">
                <a:latin typeface="Arial" panose="020B0604020202020204" pitchFamily="34" charset="0"/>
              </a:rPr>
              <a:t>(400-250 bin yıl)</a:t>
            </a:r>
          </a:p>
          <a:p>
            <a:pPr eaLnBrk="1" hangingPunct="1"/>
            <a:r>
              <a:rPr lang="tr-TR" altLang="tr-TR" b="1">
                <a:latin typeface="Arial" panose="020B0604020202020204" pitchFamily="34" charset="0"/>
              </a:rPr>
              <a:t>				Pontnewydd </a:t>
            </a:r>
            <a:r>
              <a:rPr lang="tr-TR" altLang="tr-TR">
                <a:latin typeface="Arial" panose="020B0604020202020204" pitchFamily="34" charset="0"/>
              </a:rPr>
              <a:t>(245-190 bin yıl)</a:t>
            </a:r>
          </a:p>
          <a:p>
            <a:pPr eaLnBrk="1" hangingPunct="1"/>
            <a:r>
              <a:rPr lang="tr-TR" altLang="tr-TR" b="1">
                <a:latin typeface="Arial" panose="020B0604020202020204" pitchFamily="34" charset="0"/>
              </a:rPr>
              <a:t>	Fransa:  		Mountmaurin </a:t>
            </a:r>
            <a:r>
              <a:rPr lang="tr-TR" altLang="tr-TR">
                <a:latin typeface="Arial" panose="020B0604020202020204" pitchFamily="34" charset="0"/>
              </a:rPr>
              <a:t>(190-130 bin yıl)</a:t>
            </a:r>
          </a:p>
          <a:p>
            <a:pPr eaLnBrk="1" hangingPunct="1"/>
            <a:r>
              <a:rPr lang="tr-TR" altLang="tr-TR">
                <a:latin typeface="Arial" panose="020B0604020202020204" pitchFamily="34" charset="0"/>
              </a:rPr>
              <a:t>				</a:t>
            </a:r>
            <a:r>
              <a:rPr lang="tr-TR" altLang="tr-TR" b="1">
                <a:latin typeface="Arial" panose="020B0604020202020204" pitchFamily="34" charset="0"/>
              </a:rPr>
              <a:t>Arago</a:t>
            </a:r>
            <a:r>
              <a:rPr lang="tr-TR" altLang="tr-TR">
                <a:latin typeface="Arial" panose="020B0604020202020204" pitchFamily="34" charset="0"/>
              </a:rPr>
              <a:t> (Orta Quaterner`in Orta Bölümü)</a:t>
            </a:r>
          </a:p>
          <a:p>
            <a:pPr eaLnBrk="1" hangingPunct="1"/>
            <a:r>
              <a:rPr lang="tr-TR" altLang="tr-TR" b="1">
                <a:latin typeface="Arial" panose="020B0604020202020204" pitchFamily="34" charset="0"/>
              </a:rPr>
              <a:t>				Le Lazaret</a:t>
            </a:r>
            <a:r>
              <a:rPr lang="tr-TR" altLang="tr-TR">
                <a:latin typeface="Arial" panose="020B0604020202020204" pitchFamily="34" charset="0"/>
              </a:rPr>
              <a:t> (Orta Quaterner`in Son Bölümü)</a:t>
            </a:r>
          </a:p>
          <a:p>
            <a:pPr eaLnBrk="1" hangingPunct="1"/>
            <a:r>
              <a:rPr lang="tr-TR" altLang="tr-TR">
                <a:latin typeface="Arial" panose="020B0604020202020204" pitchFamily="34" charset="0"/>
              </a:rPr>
              <a:t>				</a:t>
            </a:r>
            <a:r>
              <a:rPr lang="tr-TR" altLang="tr-TR" b="1">
                <a:latin typeface="Arial" panose="020B0604020202020204" pitchFamily="34" charset="0"/>
              </a:rPr>
              <a:t>La chaise </a:t>
            </a:r>
            <a:r>
              <a:rPr lang="tr-TR" altLang="tr-TR">
                <a:latin typeface="Arial" panose="020B0604020202020204" pitchFamily="34" charset="0"/>
              </a:rPr>
              <a:t>(250-130 bin yıl)</a:t>
            </a:r>
          </a:p>
          <a:p>
            <a:pPr eaLnBrk="1" hangingPunct="1"/>
            <a:r>
              <a:rPr lang="tr-TR" altLang="tr-TR" b="1">
                <a:latin typeface="Arial" panose="020B0604020202020204" pitchFamily="34" charset="0"/>
              </a:rPr>
              <a:t> 				Fontechevade </a:t>
            </a:r>
            <a:r>
              <a:rPr lang="tr-TR" altLang="tr-TR">
                <a:latin typeface="Arial" panose="020B0604020202020204" pitchFamily="34" charset="0"/>
              </a:rPr>
              <a:t>(190-130 bin)</a:t>
            </a:r>
          </a:p>
          <a:p>
            <a:pPr eaLnBrk="1" hangingPunct="1"/>
            <a:r>
              <a:rPr lang="tr-TR" altLang="tr-TR" b="1">
                <a:latin typeface="Arial" panose="020B0604020202020204" pitchFamily="34" charset="0"/>
              </a:rPr>
              <a:t>				Biache-Saint-vaast </a:t>
            </a:r>
            <a:r>
              <a:rPr lang="tr-TR" altLang="tr-TR">
                <a:latin typeface="Arial" panose="020B0604020202020204" pitchFamily="34" charset="0"/>
              </a:rPr>
              <a:t>(196-159 bin yıl)</a:t>
            </a:r>
          </a:p>
          <a:p>
            <a:pPr eaLnBrk="1" hangingPunct="1"/>
            <a:r>
              <a:rPr lang="tr-TR" altLang="tr-TR" b="1">
                <a:latin typeface="Arial" panose="020B0604020202020204" pitchFamily="34" charset="0"/>
              </a:rPr>
              <a:t>	İspanya:		Atapuerca</a:t>
            </a:r>
            <a:r>
              <a:rPr lang="tr-TR" altLang="tr-TR">
                <a:latin typeface="Arial" panose="020B0604020202020204" pitchFamily="34" charset="0"/>
              </a:rPr>
              <a:t> (350-200 bin yıl)</a:t>
            </a:r>
          </a:p>
          <a:p>
            <a:pPr eaLnBrk="1" hangingPunct="1"/>
            <a:r>
              <a:rPr lang="tr-TR" altLang="tr-TR">
                <a:latin typeface="Arial" panose="020B0604020202020204" pitchFamily="34" charset="0"/>
              </a:rPr>
              <a:t>	</a:t>
            </a:r>
            <a:r>
              <a:rPr lang="tr-TR" altLang="tr-TR" b="1">
                <a:latin typeface="Arial" panose="020B0604020202020204" pitchFamily="34" charset="0"/>
              </a:rPr>
              <a:t>Almanya:		Mauer </a:t>
            </a:r>
            <a:r>
              <a:rPr lang="tr-TR" altLang="tr-TR">
                <a:latin typeface="Arial" panose="020B0604020202020204" pitchFamily="34" charset="0"/>
              </a:rPr>
              <a:t>(700-400 bin yıl)</a:t>
            </a:r>
          </a:p>
          <a:p>
            <a:pPr eaLnBrk="1" hangingPunct="1"/>
            <a:r>
              <a:rPr lang="tr-TR" altLang="tr-TR" b="1">
                <a:latin typeface="Arial" panose="020B0604020202020204" pitchFamily="34" charset="0"/>
              </a:rPr>
              <a:t>				Steinhem</a:t>
            </a:r>
            <a:r>
              <a:rPr lang="tr-TR" altLang="tr-TR">
                <a:latin typeface="Arial" panose="020B0604020202020204" pitchFamily="34" charset="0"/>
              </a:rPr>
              <a:t> (Orta Quvaterner)</a:t>
            </a:r>
          </a:p>
          <a:p>
            <a:pPr eaLnBrk="1" hangingPunct="1"/>
            <a:r>
              <a:rPr lang="tr-TR" altLang="tr-TR" b="1">
                <a:latin typeface="Arial" panose="020B0604020202020204" pitchFamily="34" charset="0"/>
              </a:rPr>
              <a:t>				Bilzingsleben</a:t>
            </a:r>
            <a:r>
              <a:rPr lang="tr-TR" altLang="tr-TR">
                <a:latin typeface="Arial" panose="020B0604020202020204" pitchFamily="34" charset="0"/>
              </a:rPr>
              <a:t> (425-200 bin yıl)</a:t>
            </a:r>
            <a:r>
              <a:rPr lang="tr-TR" altLang="tr-TR" b="1">
                <a:latin typeface="Arial" panose="020B0604020202020204" pitchFamily="34" charset="0"/>
              </a:rPr>
              <a:t> </a:t>
            </a:r>
            <a:endParaRPr lang="tr-TR" altLang="tr-TR">
              <a:latin typeface="Arial" panose="020B0604020202020204" pitchFamily="34" charset="0"/>
            </a:endParaRPr>
          </a:p>
          <a:p>
            <a:pPr eaLnBrk="1" hangingPunct="1"/>
            <a:r>
              <a:rPr lang="tr-TR" altLang="tr-TR" b="1">
                <a:latin typeface="Arial" panose="020B0604020202020204" pitchFamily="34" charset="0"/>
              </a:rPr>
              <a:t>	Macaristan:		Vertesszöllös </a:t>
            </a:r>
            <a:r>
              <a:rPr lang="tr-TR" altLang="tr-TR">
                <a:latin typeface="Arial" panose="020B0604020202020204" pitchFamily="34" charset="0"/>
              </a:rPr>
              <a:t>(260 bin yıl)</a:t>
            </a:r>
          </a:p>
          <a:p>
            <a:pPr eaLnBrk="1" hangingPunct="1"/>
            <a:r>
              <a:rPr lang="tr-TR" altLang="tr-TR" b="1">
                <a:latin typeface="Arial" panose="020B0604020202020204" pitchFamily="34" charset="0"/>
              </a:rPr>
              <a:t>	Yunanistan:		Petralona </a:t>
            </a:r>
            <a:r>
              <a:rPr lang="tr-TR" altLang="tr-TR">
                <a:latin typeface="Arial" panose="020B0604020202020204" pitchFamily="34" charset="0"/>
              </a:rPr>
              <a:t>(500 bin yıl)</a:t>
            </a:r>
          </a:p>
        </p:txBody>
      </p:sp>
    </p:spTree>
    <p:extLst>
      <p:ext uri="{BB962C8B-B14F-4D97-AF65-F5344CB8AC3E}">
        <p14:creationId xmlns:p14="http://schemas.microsoft.com/office/powerpoint/2010/main" val="313419609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711450" y="292101"/>
            <a:ext cx="7499350" cy="855663"/>
          </a:xfrm>
        </p:spPr>
        <p:txBody>
          <a:bodyPr/>
          <a:lstStyle/>
          <a:p>
            <a:pPr>
              <a:defRPr/>
            </a:pPr>
            <a:r>
              <a:rPr lang="tr-TR" sz="2800" b="1">
                <a:solidFill>
                  <a:schemeClr val="tx2">
                    <a:satMod val="200000"/>
                  </a:schemeClr>
                </a:solidFill>
              </a:rPr>
              <a:t>d-NEANDERTALLER</a:t>
            </a:r>
          </a:p>
        </p:txBody>
      </p:sp>
      <p:sp>
        <p:nvSpPr>
          <p:cNvPr id="214019" name="Rectangle 3"/>
          <p:cNvSpPr>
            <a:spLocks noGrp="1" noChangeArrowheads="1"/>
          </p:cNvSpPr>
          <p:nvPr>
            <p:ph idx="1"/>
          </p:nvPr>
        </p:nvSpPr>
        <p:spPr/>
        <p:txBody>
          <a:bodyPr/>
          <a:lstStyle/>
          <a:p>
            <a:pPr eaLnBrk="1" hangingPunct="1">
              <a:lnSpc>
                <a:spcPct val="80000"/>
              </a:lnSpc>
            </a:pPr>
            <a:endParaRPr lang="tr-TR" altLang="tr-TR" sz="2000" b="1"/>
          </a:p>
          <a:p>
            <a:pPr eaLnBrk="1" hangingPunct="1">
              <a:lnSpc>
                <a:spcPct val="80000"/>
              </a:lnSpc>
              <a:buFontTx/>
              <a:buNone/>
            </a:pPr>
            <a:r>
              <a:rPr lang="tr-TR" altLang="tr-TR" sz="2000" b="1"/>
              <a:t>		Neandertal’ler</a:t>
            </a:r>
            <a:r>
              <a:rPr lang="tr-TR" altLang="tr-TR" sz="2000"/>
              <a:t> fosil insanlar içinde en iyi bilinen ve popüler olan gruptur. Neandertallerin başlıca buluntu yeri olan Avrupa ve Batı Asya'daki buluntu yerleri bunların modern insandan hemen önce yasamış olan son "ilkel" grup olduğunu göstermektedir. Yaklaşık 200.000 yıl önce Avrupa'da yaşayan insanların içinden bir  kısmı daha sonra "Neanderthal Adamı" nı oluşturacak evrimsel değişim çizgisine konuldular. Neandertal Adamı (Genelde Homo sapiens neanderthalensis) Homo sapiens sapiens’in bir alt türü olarak tanımlanır.  Homo sapiens neanderthalensis daha sonraları ayrı bir tür olarak sınıflandırılmış ve Homo neanderthalensis adı verilmiştir.</a:t>
            </a:r>
            <a:r>
              <a:rPr lang="tr-TR" altLang="tr-TR" sz="2000" b="1" i="1"/>
              <a:t>   </a:t>
            </a:r>
            <a:r>
              <a:rPr lang="tr-TR" altLang="tr-TR" sz="2000"/>
              <a:t>Özellikle Pontnewydd (Wales),  Swanscombe (England),  Biache (France),  ve Steinheim (Almanya) fosilleri daha sonra yaşamış (120.000 - 30.000) olan gerçek Neanderthaller'deki  yapıya doğru bir özelleşme gösterirler. </a:t>
            </a:r>
          </a:p>
        </p:txBody>
      </p:sp>
    </p:spTree>
    <p:extLst>
      <p:ext uri="{BB962C8B-B14F-4D97-AF65-F5344CB8AC3E}">
        <p14:creationId xmlns:p14="http://schemas.microsoft.com/office/powerpoint/2010/main" val="74282082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1919288" y="689790"/>
            <a:ext cx="82804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400">
                <a:latin typeface="Arial" panose="020B0604020202020204" pitchFamily="34" charset="0"/>
              </a:rPr>
              <a:t>Neandertaller birçok açıdan çok gelişmiş bir yapıyı göstermekle birlikte, Homo sapiens sapiens’in doğrudan atası olmadığı belirtilmektedir. Beyin kapasiteleri ya sapiens’lerinki kadar ya da biraz daha büyüktür (1200 -1750 cm3 ).  Kafatası önde daha dar, arkada daha geniştir.  Beyin kapasitelerinini daha büyük olması neanderthal’lerin zekalarının daha ileri bir düzeyi yansıttığını göstermez.  Çünkü iri beyne paralel olarak erkeklerde ortalama 65 kg'lık ağırlık ve 170 cm.lik bir boy yapısıyla iri bir vücuda da  sahip oldukları bilinmektedir.  Avrupa'da buzul çağının zor koşullarına uyum yapabilmişlerdir. Geliştirdikleri alet kültürü basit olmakla birlikte, sakat ve hastalarına bakacak ve ölülerini gömecek kadar becerikli oldukları bilinmektedir.  Neandertal’ler kısa ve tıknaz bir vücuda ve ileriye doğru çıkıntılı iri bir burun yapısı sergileyen büyük bir başa sahiptiler. Yanak kemikleri geriye doğru çekilmiş gibidir.  İri ön dişlerinin yiyecek elde etmede, alet yapımında ve deri işlemede kullanıldığı sanılmaktadır.  Çok belirgin kaş kemerlerine (ortada kenarlara oranla daha çıkıntılıdır),  uzun ve basık ve çok geniş bir kafa yapısına sahiptir. Kafatasına arkadan bakıldığında hemen hemen yuvarlak bir görümün vardır. Occipital kemik birçok açıdan çok değişik ve özeldir:  Bu muhtemelen beynin arka loblarının iriliğinden kaynaklanmaktadır.   Günümüzde yaşayan Saami (Laaps) ve Inuit (Eskimos) lardaki yapıdan yola çıkılarak bunların soğuk havaya uyum yapmış bir vücut yapısına sahip oldukları söylenebilir.  Neandertal iskeletindeki bir diğer farklı yapı ise kalça kemiğinin önünde pubic bölgenin şeklidir. Bu şekil iri beyinli bir bebeğe uygun bir doğum kanalının, belki de uzun bir hamilelik döneminin yansıması olarak tanımlanırken, son zamanlarda kalça kemiğinin yürüme sırasındaki fonksiyonu ile ilgili olduğu sanılmaktadır.  En karakteristik Neandertal’lerin Avrupa'da yaşamış olduğu bilinmekle birlikte, Özbekistan'ında Teshik Tash, Irak'ta Shanidar ve İsrail'de Amud, Kebara ve Tabun Avrupa dışında da önemli Neanderthal merkezleri bulunmuştur.  Neandertallerin Afrika ve Uzak Doğu'da yasadıklarına ilişkin doyurucu buluntular mevcut değildir.  Asya'da yaşamış olan Neanderthal'ler Avrupa`dakilerden çok az farklılık gösterirken, diğerleri modern insanlara çok yakın benzerlikler gösterirler. Bu durum Neanderthal’lerin modern insanın atası olduğunu düşündürmekle birlikte de son zamanlarda yapılan tarihlendirmeler bunun mümkün olamayacağını göstermektedir. </a:t>
            </a:r>
          </a:p>
        </p:txBody>
      </p:sp>
    </p:spTree>
    <p:extLst>
      <p:ext uri="{BB962C8B-B14F-4D97-AF65-F5344CB8AC3E}">
        <p14:creationId xmlns:p14="http://schemas.microsoft.com/office/powerpoint/2010/main" val="23517761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erken insan yüz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4" y="333375"/>
            <a:ext cx="8929687"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68428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760164" y="949813"/>
            <a:ext cx="10675344"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417" bIns="0" anchor="ctr">
            <a:spAutoFit/>
          </a:bodyPr>
          <a:lstStyle>
            <a:lvl1pPr indent="449263"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sz="1600" dirty="0" err="1">
                <a:latin typeface="Arial" panose="020B0604020202020204" pitchFamily="34" charset="0"/>
              </a:rPr>
              <a:t>Mousterien</a:t>
            </a:r>
            <a:r>
              <a:rPr lang="tr-TR" altLang="tr-TR" sz="1600" dirty="0">
                <a:latin typeface="Arial" panose="020B0604020202020204" pitchFamily="34" charset="0"/>
              </a:rPr>
              <a:t> orta </a:t>
            </a:r>
            <a:r>
              <a:rPr lang="tr-TR" altLang="tr-TR" sz="1600" dirty="0" err="1">
                <a:latin typeface="Arial" panose="020B0604020202020204" pitchFamily="34" charset="0"/>
              </a:rPr>
              <a:t>paleolitik</a:t>
            </a:r>
            <a:r>
              <a:rPr lang="tr-TR" altLang="tr-TR" sz="1600" dirty="0">
                <a:latin typeface="Arial" panose="020B0604020202020204" pitchFamily="34" charset="0"/>
              </a:rPr>
              <a:t> kültürüne ilişkin buluntular genellikle kaya sığınakları ve mağara ağızlarında ele geçmiştir, ancak bu, insanların daima açık alanda  yerleşimini mağaraya tercih ettiği anlamına gelmez. Mağara buluntularının günümüzde daha çok bilinmesinin nedeni bunların kazılar için çok açık bir potansiyeli oluşturmalarıdır. Çünkü bu insanlar günümüze çok yakın dönemlerde bu Mağaralarda yaşamışlar ve  bu nedenle de Mağaralarda hala  </a:t>
            </a:r>
            <a:r>
              <a:rPr lang="tr-TR" altLang="tr-TR" sz="1600" dirty="0" err="1">
                <a:latin typeface="Arial" panose="020B0604020202020204" pitchFamily="34" charset="0"/>
              </a:rPr>
              <a:t>neanderthal</a:t>
            </a:r>
            <a:r>
              <a:rPr lang="tr-TR" altLang="tr-TR" sz="1600" dirty="0">
                <a:latin typeface="Arial" panose="020B0604020202020204" pitchFamily="34" charset="0"/>
              </a:rPr>
              <a:t> yerleşiminin izleri açıkça görülebilmektedir. Mağaralarda açık arazi yerleşim oranlarına göre çok daha fazla alet, kemik ve insan atıkları korunup saklanabilmektedir. Açık arazi yerleşim yerlerindeki insana ilişkin kalıntılar büyük bir olasılıkla yıllar boyunca erozyon tarafından yok edilmiştir ve geriye kalabilenlerin bulunabilmesi mağaralara oranla daha zordur.   Bu insanların açık alanlara yerleşimleri aktif ya da eski dere, göl, ya da nehir kıyıları olarak tahmin edilmektedir. Çünkü insanların kamp yapmaları kamp yapmak ve yiyecek elde etmek için bu gibi yerler son derece uygun yerlerdir.  Buna göre </a:t>
            </a:r>
            <a:r>
              <a:rPr lang="tr-TR" altLang="tr-TR" sz="1600" b="1" dirty="0">
                <a:latin typeface="Arial" panose="020B0604020202020204" pitchFamily="34" charset="0"/>
              </a:rPr>
              <a:t>Avrupa'da belli başlı açık alan yerleşim yerleri:</a:t>
            </a:r>
            <a:endParaRPr lang="tr-TR" altLang="tr-TR" sz="1600" dirty="0">
              <a:latin typeface="Arial" panose="020B0604020202020204" pitchFamily="34" charset="0"/>
            </a:endParaRPr>
          </a:p>
          <a:p>
            <a:pPr algn="just" eaLnBrk="1" hangingPunct="1"/>
            <a:r>
              <a:rPr lang="tr-TR" altLang="tr-TR" sz="1600" b="1" dirty="0">
                <a:latin typeface="Arial" panose="020B0604020202020204" pitchFamily="34" charset="0"/>
              </a:rPr>
              <a:t> </a:t>
            </a:r>
            <a:r>
              <a:rPr lang="tr-TR" altLang="tr-TR" sz="1600" u="sng" dirty="0">
                <a:latin typeface="Arial" panose="020B0604020202020204" pitchFamily="34" charset="0"/>
              </a:rPr>
              <a:t>Almanya'da</a:t>
            </a:r>
            <a:r>
              <a:rPr lang="tr-TR" altLang="tr-TR" sz="1600" dirty="0">
                <a:latin typeface="Arial" panose="020B0604020202020204" pitchFamily="34" charset="0"/>
              </a:rPr>
              <a:t>:  </a:t>
            </a:r>
            <a:r>
              <a:rPr lang="tr-TR" altLang="tr-TR" sz="1600" dirty="0" err="1">
                <a:latin typeface="Arial" panose="020B0604020202020204" pitchFamily="34" charset="0"/>
              </a:rPr>
              <a:t>Ehringsdorf</a:t>
            </a:r>
            <a:r>
              <a:rPr lang="tr-TR" altLang="tr-TR" sz="1600" dirty="0">
                <a:latin typeface="Arial" panose="020B0604020202020204" pitchFamily="34" charset="0"/>
              </a:rPr>
              <a:t>, </a:t>
            </a:r>
            <a:r>
              <a:rPr lang="tr-TR" altLang="tr-TR" sz="1600" b="1" dirty="0" err="1">
                <a:latin typeface="Arial" panose="020B0604020202020204" pitchFamily="34" charset="0"/>
              </a:rPr>
              <a:t>Salzgitter</a:t>
            </a:r>
            <a:r>
              <a:rPr lang="tr-TR" altLang="tr-TR" sz="1600" b="1" dirty="0">
                <a:latin typeface="Arial" panose="020B0604020202020204" pitchFamily="34" charset="0"/>
              </a:rPr>
              <a:t> </a:t>
            </a:r>
            <a:r>
              <a:rPr lang="tr-TR" altLang="tr-TR" sz="1600" b="1" dirty="0" err="1">
                <a:latin typeface="Arial" panose="020B0604020202020204" pitchFamily="34" charset="0"/>
              </a:rPr>
              <a:t>Lebenstedst</a:t>
            </a:r>
            <a:r>
              <a:rPr lang="tr-TR" altLang="tr-TR" sz="1600" dirty="0">
                <a:latin typeface="Arial" panose="020B0604020202020204" pitchFamily="34" charset="0"/>
              </a:rPr>
              <a:t>, </a:t>
            </a:r>
            <a:r>
              <a:rPr lang="tr-TR" altLang="tr-TR" sz="1600" dirty="0" err="1">
                <a:latin typeface="Arial" panose="020B0604020202020204" pitchFamily="34" charset="0"/>
              </a:rPr>
              <a:t>Konigsaue</a:t>
            </a:r>
            <a:r>
              <a:rPr lang="tr-TR" altLang="tr-TR" sz="1600" dirty="0">
                <a:latin typeface="Arial" panose="020B0604020202020204" pitchFamily="34" charset="0"/>
              </a:rPr>
              <a:t>, </a:t>
            </a:r>
            <a:r>
              <a:rPr lang="tr-TR" altLang="tr-TR" sz="1600" dirty="0" err="1">
                <a:latin typeface="Arial" panose="020B0604020202020204" pitchFamily="34" charset="0"/>
              </a:rPr>
              <a:t>Rheindahlen</a:t>
            </a:r>
            <a:r>
              <a:rPr lang="tr-TR" altLang="tr-TR" sz="1600" dirty="0">
                <a:latin typeface="Arial" panose="020B0604020202020204" pitchFamily="34" charset="0"/>
              </a:rPr>
              <a:t> </a:t>
            </a:r>
            <a:r>
              <a:rPr lang="tr-TR" altLang="tr-TR" sz="1600" dirty="0" err="1">
                <a:latin typeface="Arial" panose="020B0604020202020204" pitchFamily="34" charset="0"/>
              </a:rPr>
              <a:t>Tode</a:t>
            </a:r>
            <a:r>
              <a:rPr lang="tr-TR" altLang="tr-TR" sz="1600" dirty="0">
                <a:latin typeface="Arial" panose="020B0604020202020204" pitchFamily="34" charset="0"/>
              </a:rPr>
              <a:t> ve diğerleri 1953, </a:t>
            </a:r>
            <a:r>
              <a:rPr lang="tr-TR" altLang="tr-TR" sz="1600" dirty="0" err="1">
                <a:latin typeface="Arial" panose="020B0604020202020204" pitchFamily="34" charset="0"/>
              </a:rPr>
              <a:t>Behm-Blacke</a:t>
            </a:r>
            <a:r>
              <a:rPr lang="tr-TR" altLang="tr-TR" sz="1600" dirty="0">
                <a:latin typeface="Arial" panose="020B0604020202020204" pitchFamily="34" charset="0"/>
              </a:rPr>
              <a:t> 1960, </a:t>
            </a:r>
            <a:r>
              <a:rPr lang="tr-TR" altLang="tr-TR" sz="1600" dirty="0" err="1">
                <a:latin typeface="Arial" panose="020B0604020202020204" pitchFamily="34" charset="0"/>
              </a:rPr>
              <a:t>Bosinski</a:t>
            </a:r>
            <a:r>
              <a:rPr lang="tr-TR" altLang="tr-TR" sz="1600" dirty="0">
                <a:latin typeface="Arial" panose="020B0604020202020204" pitchFamily="34" charset="0"/>
              </a:rPr>
              <a:t> 1967, Mania </a:t>
            </a:r>
            <a:r>
              <a:rPr lang="tr-TR" altLang="tr-TR" sz="1600" dirty="0" err="1">
                <a:latin typeface="Arial" panose="020B0604020202020204" pitchFamily="34" charset="0"/>
              </a:rPr>
              <a:t>and</a:t>
            </a:r>
            <a:r>
              <a:rPr lang="tr-TR" altLang="tr-TR" sz="1600" dirty="0">
                <a:latin typeface="Arial" panose="020B0604020202020204" pitchFamily="34" charset="0"/>
              </a:rPr>
              <a:t> </a:t>
            </a:r>
            <a:r>
              <a:rPr lang="tr-TR" altLang="tr-TR" sz="1600" dirty="0" err="1">
                <a:latin typeface="Arial" panose="020B0604020202020204" pitchFamily="34" charset="0"/>
              </a:rPr>
              <a:t>Topfer</a:t>
            </a:r>
            <a:r>
              <a:rPr lang="tr-TR" altLang="tr-TR" sz="1600" dirty="0">
                <a:latin typeface="Arial" panose="020B0604020202020204" pitchFamily="34" charset="0"/>
              </a:rPr>
              <a:t> 1973, </a:t>
            </a:r>
            <a:r>
              <a:rPr lang="tr-TR" altLang="tr-TR" sz="1600" dirty="0" err="1">
                <a:latin typeface="Arial" panose="020B0604020202020204" pitchFamily="34" charset="0"/>
              </a:rPr>
              <a:t>Thieme</a:t>
            </a:r>
            <a:r>
              <a:rPr lang="tr-TR" altLang="tr-TR" sz="1600" dirty="0">
                <a:latin typeface="Arial" panose="020B0604020202020204" pitchFamily="34" charset="0"/>
              </a:rPr>
              <a:t> 1983, </a:t>
            </a:r>
            <a:r>
              <a:rPr lang="tr-TR" altLang="tr-TR" sz="1600" dirty="0" err="1">
                <a:latin typeface="Arial" panose="020B0604020202020204" pitchFamily="34" charset="0"/>
              </a:rPr>
              <a:t>Thissen</a:t>
            </a:r>
            <a:r>
              <a:rPr lang="tr-TR" altLang="tr-TR" sz="1600" dirty="0">
                <a:latin typeface="Arial" panose="020B0604020202020204" pitchFamily="34" charset="0"/>
              </a:rPr>
              <a:t> 1986, </a:t>
            </a:r>
          </a:p>
          <a:p>
            <a:pPr algn="just" eaLnBrk="1" hangingPunct="1"/>
            <a:r>
              <a:rPr lang="tr-TR" altLang="tr-TR" sz="1600" u="sng" dirty="0">
                <a:latin typeface="Arial" panose="020B0604020202020204" pitchFamily="34" charset="0"/>
              </a:rPr>
              <a:t>Macaristan'da: </a:t>
            </a:r>
            <a:r>
              <a:rPr lang="tr-TR" altLang="tr-TR" sz="1600" dirty="0" err="1">
                <a:latin typeface="Arial" panose="020B0604020202020204" pitchFamily="34" charset="0"/>
              </a:rPr>
              <a:t>Tata</a:t>
            </a:r>
            <a:r>
              <a:rPr lang="tr-TR" altLang="tr-TR" sz="1600" dirty="0">
                <a:latin typeface="Arial" panose="020B0604020202020204" pitchFamily="34" charset="0"/>
              </a:rPr>
              <a:t> ve </a:t>
            </a:r>
            <a:r>
              <a:rPr lang="tr-TR" altLang="tr-TR" sz="1600" dirty="0" err="1">
                <a:latin typeface="Arial" panose="020B0604020202020204" pitchFamily="34" charset="0"/>
              </a:rPr>
              <a:t>Erd</a:t>
            </a:r>
            <a:r>
              <a:rPr lang="tr-TR" altLang="tr-TR" sz="1600" dirty="0">
                <a:latin typeface="Arial" panose="020B0604020202020204" pitchFamily="34" charset="0"/>
              </a:rPr>
              <a:t>  (</a:t>
            </a:r>
            <a:r>
              <a:rPr lang="tr-TR" altLang="tr-TR" sz="1600" dirty="0" err="1">
                <a:latin typeface="Arial" panose="020B0604020202020204" pitchFamily="34" charset="0"/>
              </a:rPr>
              <a:t>Vertes</a:t>
            </a:r>
            <a:r>
              <a:rPr lang="tr-TR" altLang="tr-TR" sz="1600" dirty="0">
                <a:latin typeface="Arial" panose="020B0604020202020204" pitchFamily="34" charset="0"/>
              </a:rPr>
              <a:t> 1964, </a:t>
            </a:r>
            <a:r>
              <a:rPr lang="tr-TR" altLang="tr-TR" sz="1600" dirty="0" err="1">
                <a:latin typeface="Arial" panose="020B0604020202020204" pitchFamily="34" charset="0"/>
              </a:rPr>
              <a:t>Gabori-Czank</a:t>
            </a:r>
            <a:r>
              <a:rPr lang="tr-TR" altLang="tr-TR" sz="1600" dirty="0">
                <a:latin typeface="Arial" panose="020B0604020202020204" pitchFamily="34" charset="0"/>
              </a:rPr>
              <a:t> 1986)</a:t>
            </a:r>
          </a:p>
          <a:p>
            <a:pPr algn="just" eaLnBrk="1" hangingPunct="1"/>
            <a:r>
              <a:rPr lang="tr-TR" altLang="tr-TR" sz="1600" u="sng" dirty="0">
                <a:latin typeface="Arial" panose="020B0604020202020204" pitchFamily="34" charset="0"/>
              </a:rPr>
              <a:t>Rusya'da (Avrupa) </a:t>
            </a:r>
            <a:r>
              <a:rPr lang="tr-TR" altLang="tr-TR" sz="1600" dirty="0" err="1">
                <a:latin typeface="Arial" panose="020B0604020202020204" pitchFamily="34" charset="0"/>
              </a:rPr>
              <a:t>Molodova</a:t>
            </a:r>
            <a:r>
              <a:rPr lang="tr-TR" altLang="tr-TR" sz="1600" dirty="0">
                <a:latin typeface="Arial" panose="020B0604020202020204" pitchFamily="34" charset="0"/>
              </a:rPr>
              <a:t> I, </a:t>
            </a:r>
            <a:r>
              <a:rPr lang="tr-TR" altLang="tr-TR" sz="1600" dirty="0" err="1">
                <a:latin typeface="Arial" panose="020B0604020202020204" pitchFamily="34" charset="0"/>
              </a:rPr>
              <a:t>Molodova</a:t>
            </a:r>
            <a:r>
              <a:rPr lang="tr-TR" altLang="tr-TR" sz="1600" dirty="0">
                <a:latin typeface="Arial" panose="020B0604020202020204" pitchFamily="34" charset="0"/>
              </a:rPr>
              <a:t> V, </a:t>
            </a:r>
            <a:r>
              <a:rPr lang="tr-TR" altLang="tr-TR" sz="1600" dirty="0" err="1">
                <a:latin typeface="Arial" panose="020B0604020202020204" pitchFamily="34" charset="0"/>
              </a:rPr>
              <a:t>Sukhaya</a:t>
            </a:r>
            <a:r>
              <a:rPr lang="tr-TR" altLang="tr-TR" sz="1600" dirty="0">
                <a:latin typeface="Arial" panose="020B0604020202020204" pitchFamily="34" charset="0"/>
              </a:rPr>
              <a:t> </a:t>
            </a:r>
            <a:r>
              <a:rPr lang="tr-TR" altLang="tr-TR" sz="1600" dirty="0" err="1">
                <a:latin typeface="Arial" panose="020B0604020202020204" pitchFamily="34" charset="0"/>
              </a:rPr>
              <a:t>Mechetka</a:t>
            </a:r>
            <a:r>
              <a:rPr lang="tr-TR" altLang="tr-TR" sz="1600" dirty="0">
                <a:latin typeface="Arial" panose="020B0604020202020204" pitchFamily="34" charset="0"/>
              </a:rPr>
              <a:t> (</a:t>
            </a:r>
            <a:r>
              <a:rPr lang="tr-TR" altLang="tr-TR" sz="1600" dirty="0" err="1">
                <a:latin typeface="Arial" panose="020B0604020202020204" pitchFamily="34" charset="0"/>
              </a:rPr>
              <a:t>Klein</a:t>
            </a:r>
            <a:r>
              <a:rPr lang="tr-TR" altLang="tr-TR" sz="1600" dirty="0">
                <a:latin typeface="Arial" panose="020B0604020202020204" pitchFamily="34" charset="0"/>
              </a:rPr>
              <a:t> 1969b)</a:t>
            </a:r>
          </a:p>
          <a:p>
            <a:pPr algn="just" eaLnBrk="1" hangingPunct="1"/>
            <a:r>
              <a:rPr lang="tr-TR" altLang="tr-TR" sz="1600" b="1" dirty="0">
                <a:latin typeface="Arial" panose="020B0604020202020204" pitchFamily="34" charset="0"/>
              </a:rPr>
              <a:t>Afrika'da ise:  </a:t>
            </a:r>
            <a:r>
              <a:rPr lang="tr-TR" altLang="tr-TR" sz="1600" u="sng" dirty="0">
                <a:latin typeface="Arial" panose="020B0604020202020204" pitchFamily="34" charset="0"/>
              </a:rPr>
              <a:t>Tunus'ta: </a:t>
            </a:r>
            <a:r>
              <a:rPr lang="tr-TR" altLang="tr-TR" sz="1600" dirty="0">
                <a:latin typeface="Arial" panose="020B0604020202020204" pitchFamily="34" charset="0"/>
              </a:rPr>
              <a:t>El </a:t>
            </a:r>
            <a:r>
              <a:rPr lang="tr-TR" altLang="tr-TR" sz="1600" dirty="0" err="1">
                <a:latin typeface="Arial" panose="020B0604020202020204" pitchFamily="34" charset="0"/>
              </a:rPr>
              <a:t>Guettar</a:t>
            </a:r>
            <a:r>
              <a:rPr lang="tr-TR" altLang="tr-TR" sz="1600" dirty="0">
                <a:latin typeface="Arial" panose="020B0604020202020204" pitchFamily="34" charset="0"/>
              </a:rPr>
              <a:t> (</a:t>
            </a:r>
            <a:r>
              <a:rPr lang="tr-TR" altLang="tr-TR" sz="1600" dirty="0" err="1">
                <a:latin typeface="Arial" panose="020B0604020202020204" pitchFamily="34" charset="0"/>
              </a:rPr>
              <a:t>Gruet</a:t>
            </a:r>
            <a:r>
              <a:rPr lang="tr-TR" altLang="tr-TR" sz="1600" dirty="0">
                <a:latin typeface="Arial" panose="020B0604020202020204" pitchFamily="34" charset="0"/>
              </a:rPr>
              <a:t> 1954'1958)</a:t>
            </a:r>
          </a:p>
          <a:p>
            <a:pPr algn="just" eaLnBrk="1" hangingPunct="1"/>
            <a:r>
              <a:rPr lang="tr-TR" altLang="tr-TR" sz="1600" u="sng" dirty="0">
                <a:latin typeface="Arial" panose="020B0604020202020204" pitchFamily="34" charset="0"/>
              </a:rPr>
              <a:t>Libya'da: </a:t>
            </a:r>
            <a:r>
              <a:rPr lang="tr-TR" altLang="tr-TR" sz="1600" dirty="0" err="1">
                <a:latin typeface="Arial" panose="020B0604020202020204" pitchFamily="34" charset="0"/>
              </a:rPr>
              <a:t>Hajj</a:t>
            </a:r>
            <a:r>
              <a:rPr lang="tr-TR" altLang="tr-TR" sz="1600" dirty="0">
                <a:latin typeface="Arial" panose="020B0604020202020204" pitchFamily="34" charset="0"/>
              </a:rPr>
              <a:t> el </a:t>
            </a:r>
            <a:r>
              <a:rPr lang="tr-TR" altLang="tr-TR" sz="1600" dirty="0" err="1">
                <a:latin typeface="Arial" panose="020B0604020202020204" pitchFamily="34" charset="0"/>
              </a:rPr>
              <a:t>Sidi</a:t>
            </a:r>
            <a:r>
              <a:rPr lang="tr-TR" altLang="tr-TR" sz="1600" dirty="0">
                <a:latin typeface="Arial" panose="020B0604020202020204" pitchFamily="34" charset="0"/>
              </a:rPr>
              <a:t> </a:t>
            </a:r>
            <a:r>
              <a:rPr lang="tr-TR" altLang="tr-TR" sz="1600" dirty="0" err="1">
                <a:latin typeface="Arial" panose="020B0604020202020204" pitchFamily="34" charset="0"/>
              </a:rPr>
              <a:t>Creiem</a:t>
            </a:r>
            <a:r>
              <a:rPr lang="tr-TR" altLang="tr-TR" sz="1600" dirty="0">
                <a:latin typeface="Arial" panose="020B0604020202020204" pitchFamily="34" charset="0"/>
              </a:rPr>
              <a:t> (</a:t>
            </a:r>
            <a:r>
              <a:rPr lang="tr-TR" altLang="tr-TR" sz="1600" dirty="0" err="1">
                <a:latin typeface="Arial" panose="020B0604020202020204" pitchFamily="34" charset="0"/>
              </a:rPr>
              <a:t>Wadi</a:t>
            </a:r>
            <a:r>
              <a:rPr lang="tr-TR" altLang="tr-TR" sz="1600" dirty="0">
                <a:latin typeface="Arial" panose="020B0604020202020204" pitchFamily="34" charset="0"/>
              </a:rPr>
              <a:t> </a:t>
            </a:r>
            <a:r>
              <a:rPr lang="tr-TR" altLang="tr-TR" sz="1600" dirty="0" err="1">
                <a:latin typeface="Arial" panose="020B0604020202020204" pitchFamily="34" charset="0"/>
              </a:rPr>
              <a:t>Derna</a:t>
            </a:r>
            <a:r>
              <a:rPr lang="tr-TR" altLang="tr-TR" sz="1600" dirty="0">
                <a:latin typeface="Arial" panose="020B0604020202020204" pitchFamily="34" charset="0"/>
              </a:rPr>
              <a:t>) (</a:t>
            </a:r>
            <a:r>
              <a:rPr lang="tr-TR" altLang="tr-TR" sz="1600" dirty="0" err="1">
                <a:latin typeface="Arial" panose="020B0604020202020204" pitchFamily="34" charset="0"/>
              </a:rPr>
              <a:t>McBurney</a:t>
            </a:r>
            <a:r>
              <a:rPr lang="tr-TR" altLang="tr-TR" sz="1600" dirty="0">
                <a:latin typeface="Arial" panose="020B0604020202020204" pitchFamily="34" charset="0"/>
              </a:rPr>
              <a:t> </a:t>
            </a:r>
            <a:r>
              <a:rPr lang="tr-TR" altLang="tr-TR" sz="1600" dirty="0" err="1">
                <a:latin typeface="Arial" panose="020B0604020202020204" pitchFamily="34" charset="0"/>
              </a:rPr>
              <a:t>and</a:t>
            </a:r>
            <a:r>
              <a:rPr lang="tr-TR" altLang="tr-TR" sz="1600" dirty="0">
                <a:latin typeface="Arial" panose="020B0604020202020204" pitchFamily="34" charset="0"/>
              </a:rPr>
              <a:t> Hey 1955)</a:t>
            </a:r>
          </a:p>
          <a:p>
            <a:pPr algn="just" eaLnBrk="1" hangingPunct="1"/>
            <a:r>
              <a:rPr lang="tr-TR" altLang="tr-TR" sz="1600" u="sng" dirty="0">
                <a:latin typeface="Arial" panose="020B0604020202020204" pitchFamily="34" charset="0"/>
              </a:rPr>
              <a:t>Kenya'da:  </a:t>
            </a:r>
            <a:r>
              <a:rPr lang="tr-TR" altLang="tr-TR" sz="1600" dirty="0" err="1">
                <a:latin typeface="Arial" panose="020B0604020202020204" pitchFamily="34" charset="0"/>
              </a:rPr>
              <a:t>Prospect</a:t>
            </a:r>
            <a:r>
              <a:rPr lang="tr-TR" altLang="tr-TR" sz="1600" dirty="0">
                <a:latin typeface="Arial" panose="020B0604020202020204" pitchFamily="34" charset="0"/>
              </a:rPr>
              <a:t> Farm (</a:t>
            </a:r>
            <a:r>
              <a:rPr lang="tr-TR" altLang="tr-TR" sz="1600" dirty="0" err="1">
                <a:latin typeface="Arial" panose="020B0604020202020204" pitchFamily="34" charset="0"/>
              </a:rPr>
              <a:t>Anthony</a:t>
            </a:r>
            <a:r>
              <a:rPr lang="tr-TR" altLang="tr-TR" sz="1600" dirty="0">
                <a:latin typeface="Arial" panose="020B0604020202020204" pitchFamily="34" charset="0"/>
              </a:rPr>
              <a:t> 1972)</a:t>
            </a:r>
          </a:p>
          <a:p>
            <a:pPr algn="just" eaLnBrk="1" hangingPunct="1"/>
            <a:r>
              <a:rPr lang="tr-TR" altLang="tr-TR" sz="1600" u="sng" dirty="0">
                <a:latin typeface="Arial" panose="020B0604020202020204" pitchFamily="34" charset="0"/>
              </a:rPr>
              <a:t>Güney Afrika'da:  </a:t>
            </a:r>
            <a:r>
              <a:rPr lang="tr-TR" altLang="tr-TR" sz="1600" dirty="0" err="1">
                <a:latin typeface="Arial" panose="020B0604020202020204" pitchFamily="34" charset="0"/>
              </a:rPr>
              <a:t>Florisbad</a:t>
            </a:r>
            <a:r>
              <a:rPr lang="tr-TR" altLang="tr-TR" sz="1600" dirty="0">
                <a:latin typeface="Arial" panose="020B0604020202020204" pitchFamily="34" charset="0"/>
              </a:rPr>
              <a:t>, </a:t>
            </a:r>
            <a:r>
              <a:rPr lang="tr-TR" altLang="tr-TR" sz="1600" dirty="0" err="1">
                <a:latin typeface="Arial" panose="020B0604020202020204" pitchFamily="34" charset="0"/>
              </a:rPr>
              <a:t>Orangia</a:t>
            </a:r>
            <a:r>
              <a:rPr lang="tr-TR" altLang="tr-TR" sz="1600" dirty="0">
                <a:latin typeface="Arial" panose="020B0604020202020204" pitchFamily="34" charset="0"/>
              </a:rPr>
              <a:t> 1, </a:t>
            </a:r>
            <a:r>
              <a:rPr lang="tr-TR" altLang="tr-TR" sz="1600" dirty="0" err="1">
                <a:latin typeface="Arial" panose="020B0604020202020204" pitchFamily="34" charset="0"/>
              </a:rPr>
              <a:t>Duinefontein</a:t>
            </a:r>
            <a:r>
              <a:rPr lang="tr-TR" altLang="tr-TR" sz="1600" dirty="0">
                <a:latin typeface="Arial" panose="020B0604020202020204" pitchFamily="34" charset="0"/>
              </a:rPr>
              <a:t> 2 (</a:t>
            </a:r>
            <a:r>
              <a:rPr lang="tr-TR" altLang="tr-TR" sz="1600" dirty="0" err="1">
                <a:latin typeface="Arial" panose="020B0604020202020204" pitchFamily="34" charset="0"/>
              </a:rPr>
              <a:t>Sampson</a:t>
            </a:r>
            <a:r>
              <a:rPr lang="tr-TR" altLang="tr-TR" sz="1600" dirty="0">
                <a:latin typeface="Arial" panose="020B0604020202020204" pitchFamily="34" charset="0"/>
              </a:rPr>
              <a:t> 1974, </a:t>
            </a:r>
            <a:r>
              <a:rPr lang="tr-TR" altLang="tr-TR" sz="1600" dirty="0" err="1">
                <a:latin typeface="Arial" panose="020B0604020202020204" pitchFamily="34" charset="0"/>
              </a:rPr>
              <a:t>Klein</a:t>
            </a:r>
            <a:r>
              <a:rPr lang="tr-TR" altLang="tr-TR" sz="1600" dirty="0">
                <a:latin typeface="Arial" panose="020B0604020202020204" pitchFamily="34" charset="0"/>
              </a:rPr>
              <a:t> 1976, Kuman </a:t>
            </a:r>
            <a:r>
              <a:rPr lang="tr-TR" altLang="tr-TR" sz="1600" dirty="0" err="1">
                <a:latin typeface="Arial" panose="020B0604020202020204" pitchFamily="34" charset="0"/>
              </a:rPr>
              <a:t>and</a:t>
            </a:r>
            <a:r>
              <a:rPr lang="tr-TR" altLang="tr-TR" sz="1600" dirty="0">
                <a:latin typeface="Arial" panose="020B0604020202020204" pitchFamily="34" charset="0"/>
              </a:rPr>
              <a:t> </a:t>
            </a:r>
            <a:r>
              <a:rPr lang="tr-TR" altLang="tr-TR" sz="1600" dirty="0" err="1">
                <a:latin typeface="Arial" panose="020B0604020202020204" pitchFamily="34" charset="0"/>
              </a:rPr>
              <a:t>Clarke</a:t>
            </a:r>
            <a:r>
              <a:rPr lang="tr-TR" altLang="tr-TR" sz="1600" dirty="0">
                <a:latin typeface="Arial" panose="020B0604020202020204" pitchFamily="34" charset="0"/>
              </a:rPr>
              <a:t> 1986)</a:t>
            </a:r>
          </a:p>
          <a:p>
            <a:pPr algn="just" eaLnBrk="1" hangingPunct="1"/>
            <a:r>
              <a:rPr lang="tr-TR" altLang="tr-TR" sz="1600" b="1" dirty="0">
                <a:latin typeface="Arial" panose="020B0604020202020204" pitchFamily="34" charset="0"/>
              </a:rPr>
              <a:t>Batı  Asya'da: </a:t>
            </a:r>
            <a:r>
              <a:rPr lang="tr-TR" altLang="tr-TR" sz="1600" u="sng" dirty="0">
                <a:latin typeface="Arial" panose="020B0604020202020204" pitchFamily="34" charset="0"/>
              </a:rPr>
              <a:t>İsrail'de </a:t>
            </a:r>
            <a:r>
              <a:rPr lang="tr-TR" altLang="tr-TR" sz="1600" u="sng" dirty="0" err="1">
                <a:latin typeface="Arial" panose="020B0604020202020204" pitchFamily="34" charset="0"/>
              </a:rPr>
              <a:t>Negev</a:t>
            </a:r>
            <a:r>
              <a:rPr lang="tr-TR" altLang="tr-TR" sz="1600" u="sng" dirty="0">
                <a:latin typeface="Arial" panose="020B0604020202020204" pitchFamily="34" charset="0"/>
              </a:rPr>
              <a:t> </a:t>
            </a:r>
            <a:r>
              <a:rPr lang="tr-TR" altLang="tr-TR" sz="1600" u="sng" dirty="0" err="1">
                <a:latin typeface="Arial" panose="020B0604020202020204" pitchFamily="34" charset="0"/>
              </a:rPr>
              <a:t>Çöl`ünde</a:t>
            </a:r>
            <a:r>
              <a:rPr lang="tr-TR" altLang="tr-TR" sz="1600" u="sng" dirty="0">
                <a:latin typeface="Arial" panose="020B0604020202020204" pitchFamily="34" charset="0"/>
              </a:rPr>
              <a:t>: </a:t>
            </a:r>
            <a:r>
              <a:rPr lang="tr-TR" altLang="tr-TR" sz="1600" dirty="0" err="1">
                <a:latin typeface="Arial" panose="020B0604020202020204" pitchFamily="34" charset="0"/>
              </a:rPr>
              <a:t>Rosh</a:t>
            </a:r>
            <a:r>
              <a:rPr lang="tr-TR" altLang="tr-TR" sz="1600" dirty="0">
                <a:latin typeface="Arial" panose="020B0604020202020204" pitchFamily="34" charset="0"/>
              </a:rPr>
              <a:t> </a:t>
            </a:r>
            <a:r>
              <a:rPr lang="tr-TR" altLang="tr-TR" sz="1600" dirty="0" err="1">
                <a:latin typeface="Arial" panose="020B0604020202020204" pitchFamily="34" charset="0"/>
              </a:rPr>
              <a:t>Ein</a:t>
            </a:r>
            <a:r>
              <a:rPr lang="tr-TR" altLang="tr-TR" sz="1600" dirty="0">
                <a:latin typeface="Arial" panose="020B0604020202020204" pitchFamily="34" charset="0"/>
              </a:rPr>
              <a:t> Mor ve </a:t>
            </a:r>
            <a:r>
              <a:rPr lang="tr-TR" altLang="tr-TR" sz="1600" dirty="0" err="1">
                <a:latin typeface="Arial" panose="020B0604020202020204" pitchFamily="34" charset="0"/>
              </a:rPr>
              <a:t>Nahal</a:t>
            </a:r>
            <a:r>
              <a:rPr lang="tr-TR" altLang="tr-TR" sz="1600" dirty="0">
                <a:latin typeface="Arial" panose="020B0604020202020204" pitchFamily="34" charset="0"/>
              </a:rPr>
              <a:t> </a:t>
            </a:r>
            <a:r>
              <a:rPr lang="tr-TR" altLang="tr-TR" sz="1600" dirty="0" err="1">
                <a:latin typeface="Arial" panose="020B0604020202020204" pitchFamily="34" charset="0"/>
              </a:rPr>
              <a:t>Aqev</a:t>
            </a:r>
            <a:r>
              <a:rPr lang="tr-TR" altLang="tr-TR" sz="1600" dirty="0">
                <a:latin typeface="Arial" panose="020B0604020202020204" pitchFamily="34" charset="0"/>
              </a:rPr>
              <a:t> (Marks 1977, 1981).</a:t>
            </a:r>
            <a:endParaRPr lang="tr-TR" altLang="tr-TR" sz="1600" b="1" dirty="0">
              <a:latin typeface="Arial" panose="020B0604020202020204" pitchFamily="34" charset="0"/>
            </a:endParaRPr>
          </a:p>
          <a:p>
            <a:endParaRPr lang="tr-TR" altLang="tr-TR" sz="1600" dirty="0">
              <a:latin typeface="Arial" panose="020B0604020202020204" pitchFamily="34" charset="0"/>
            </a:endParaRPr>
          </a:p>
        </p:txBody>
      </p:sp>
    </p:spTree>
    <p:extLst>
      <p:ext uri="{BB962C8B-B14F-4D97-AF65-F5344CB8AC3E}">
        <p14:creationId xmlns:p14="http://schemas.microsoft.com/office/powerpoint/2010/main" val="13790528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097653" y="330506"/>
            <a:ext cx="7570787" cy="716096"/>
          </a:xfrm>
        </p:spPr>
        <p:txBody>
          <a:bodyPr>
            <a:normAutofit/>
          </a:bodyPr>
          <a:lstStyle/>
          <a:p>
            <a:pPr algn="l">
              <a:defRPr/>
            </a:pPr>
            <a:r>
              <a:rPr lang="tr-TR" sz="2800" b="1" dirty="0">
                <a:solidFill>
                  <a:schemeClr val="tx2">
                    <a:satMod val="200000"/>
                  </a:schemeClr>
                </a:solidFill>
                <a:latin typeface="Arial" panose="020B0604020202020204" pitchFamily="34" charset="0"/>
                <a:cs typeface="Arial" panose="020B0604020202020204" pitchFamily="34" charset="0"/>
              </a:rPr>
              <a:t>ÖLÜ </a:t>
            </a:r>
            <a:r>
              <a:rPr lang="tr-TR" sz="2800" b="1" dirty="0" smtClean="0">
                <a:solidFill>
                  <a:schemeClr val="tx2">
                    <a:satMod val="200000"/>
                  </a:schemeClr>
                </a:solidFill>
                <a:latin typeface="Arial" panose="020B0604020202020204" pitchFamily="34" charset="0"/>
                <a:cs typeface="Arial" panose="020B0604020202020204" pitchFamily="34" charset="0"/>
              </a:rPr>
              <a:t>GÖMME</a:t>
            </a:r>
            <a:endParaRPr lang="tr-TR" b="1" dirty="0" smtClean="0">
              <a:solidFill>
                <a:schemeClr val="tx2">
                  <a:satMod val="200000"/>
                </a:schemeClr>
              </a:solidFill>
              <a:latin typeface="Arial" panose="020B0604020202020204" pitchFamily="34" charset="0"/>
              <a:cs typeface="Arial" panose="020B0604020202020204" pitchFamily="34" charset="0"/>
            </a:endParaRPr>
          </a:p>
        </p:txBody>
      </p:sp>
      <p:sp>
        <p:nvSpPr>
          <p:cNvPr id="217091" name="Rectangle 3"/>
          <p:cNvSpPr>
            <a:spLocks noGrp="1" noChangeArrowheads="1"/>
          </p:cNvSpPr>
          <p:nvPr>
            <p:ph idx="1"/>
          </p:nvPr>
        </p:nvSpPr>
        <p:spPr>
          <a:xfrm>
            <a:off x="881349" y="1046602"/>
            <a:ext cx="10664328" cy="4924540"/>
          </a:xfrm>
        </p:spPr>
        <p:txBody>
          <a:bodyPr/>
          <a:lstStyle/>
          <a:p>
            <a:pPr algn="just" eaLnBrk="1" hangingPunct="1">
              <a:lnSpc>
                <a:spcPct val="90000"/>
              </a:lnSpc>
              <a:buFontTx/>
              <a:buNone/>
            </a:pPr>
            <a:r>
              <a:rPr lang="tr-TR" altLang="tr-TR" sz="2400" dirty="0">
                <a:latin typeface="Arial" panose="020B0604020202020204" pitchFamily="34" charset="0"/>
                <a:cs typeface="Arial" panose="020B0604020202020204" pitchFamily="34" charset="0"/>
              </a:rPr>
              <a:t>	</a:t>
            </a:r>
            <a:r>
              <a:rPr lang="tr-TR" altLang="tr-TR" sz="2000" dirty="0" err="1" smtClean="0">
                <a:latin typeface="Arial" panose="020B0604020202020204" pitchFamily="34" charset="0"/>
                <a:cs typeface="Arial" panose="020B0604020202020204" pitchFamily="34" charset="0"/>
              </a:rPr>
              <a:t>Neanderthallerin</a:t>
            </a:r>
            <a:r>
              <a:rPr lang="tr-TR" altLang="tr-TR" sz="2000" dirty="0" smtClean="0">
                <a:latin typeface="Arial" panose="020B0604020202020204" pitchFamily="34" charset="0"/>
                <a:cs typeface="Arial" panose="020B0604020202020204" pitchFamily="34" charset="0"/>
              </a:rPr>
              <a:t> </a:t>
            </a:r>
            <a:r>
              <a:rPr lang="tr-TR" altLang="tr-TR" sz="2000" dirty="0">
                <a:latin typeface="Arial" panose="020B0604020202020204" pitchFamily="34" charset="0"/>
                <a:cs typeface="Arial" panose="020B0604020202020204" pitchFamily="34" charset="0"/>
              </a:rPr>
              <a:t>ölülerini düzenli bir şek</a:t>
            </a:r>
            <a:r>
              <a:rPr lang="tr-TR" altLang="tr-TR" sz="2000" b="1" dirty="0">
                <a:latin typeface="Arial" panose="020B0604020202020204" pitchFamily="34" charset="0"/>
                <a:cs typeface="Arial" panose="020B0604020202020204" pitchFamily="34" charset="0"/>
              </a:rPr>
              <a:t>i</a:t>
            </a:r>
            <a:r>
              <a:rPr lang="tr-TR" altLang="tr-TR" sz="2000" dirty="0">
                <a:latin typeface="Arial" panose="020B0604020202020204" pitchFamily="34" charset="0"/>
                <a:cs typeface="Arial" panose="020B0604020202020204" pitchFamily="34" charset="0"/>
              </a:rPr>
              <a:t>lde gömdükleri bilinmektedir. Belçika`da </a:t>
            </a:r>
            <a:r>
              <a:rPr lang="tr-TR" altLang="tr-TR" sz="2000" dirty="0" err="1">
                <a:latin typeface="Arial" panose="020B0604020202020204" pitchFamily="34" charset="0"/>
                <a:cs typeface="Arial" panose="020B0604020202020204" pitchFamily="34" charset="0"/>
              </a:rPr>
              <a:t>Spy</a:t>
            </a:r>
            <a:r>
              <a:rPr lang="tr-TR" altLang="tr-TR" sz="2000" dirty="0">
                <a:latin typeface="Arial" panose="020B0604020202020204" pitchFamily="34" charset="0"/>
                <a:cs typeface="Arial" panose="020B0604020202020204" pitchFamily="34" charset="0"/>
              </a:rPr>
              <a:t> mağarası, Güney Batı Fransa`da La </a:t>
            </a:r>
            <a:r>
              <a:rPr lang="tr-TR" altLang="tr-TR" sz="2000" dirty="0" err="1">
                <a:latin typeface="Arial" panose="020B0604020202020204" pitchFamily="34" charset="0"/>
                <a:cs typeface="Arial" panose="020B0604020202020204" pitchFamily="34" charset="0"/>
              </a:rPr>
              <a:t>Chapelle</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aux</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saints</a:t>
            </a:r>
            <a:r>
              <a:rPr lang="tr-TR" altLang="tr-TR" sz="2000" dirty="0">
                <a:latin typeface="Arial" panose="020B0604020202020204" pitchFamily="34" charset="0"/>
                <a:cs typeface="Arial" panose="020B0604020202020204" pitchFamily="34" charset="0"/>
              </a:rPr>
              <a:t>, La </a:t>
            </a:r>
            <a:r>
              <a:rPr lang="tr-TR" altLang="tr-TR" sz="2000" dirty="0" err="1">
                <a:latin typeface="Arial" panose="020B0604020202020204" pitchFamily="34" charset="0"/>
                <a:cs typeface="Arial" panose="020B0604020202020204" pitchFamily="34" charset="0"/>
              </a:rPr>
              <a:t>Ferrasie</a:t>
            </a:r>
            <a:r>
              <a:rPr lang="tr-TR" altLang="tr-TR" sz="2000" dirty="0">
                <a:latin typeface="Arial" panose="020B0604020202020204" pitchFamily="34" charset="0"/>
                <a:cs typeface="Arial" panose="020B0604020202020204" pitchFamily="34" charset="0"/>
              </a:rPr>
              <a:t>, Le </a:t>
            </a:r>
            <a:r>
              <a:rPr lang="tr-TR" altLang="tr-TR" sz="2000" dirty="0" err="1">
                <a:latin typeface="Arial" panose="020B0604020202020204" pitchFamily="34" charset="0"/>
                <a:cs typeface="Arial" panose="020B0604020202020204" pitchFamily="34" charset="0"/>
              </a:rPr>
              <a:t>Moustier</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KIrim'da</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Kiik</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kobar</a:t>
            </a:r>
            <a:r>
              <a:rPr lang="tr-TR" altLang="tr-TR" sz="2000" dirty="0">
                <a:latin typeface="Arial" panose="020B0604020202020204" pitchFamily="34" charset="0"/>
                <a:cs typeface="Arial" panose="020B0604020202020204" pitchFamily="34" charset="0"/>
              </a:rPr>
              <a:t> , İsrail'de Tabun ,  </a:t>
            </a:r>
            <a:r>
              <a:rPr lang="tr-TR" altLang="tr-TR" sz="2000" dirty="0" err="1">
                <a:latin typeface="Arial" panose="020B0604020202020204" pitchFamily="34" charset="0"/>
                <a:cs typeface="Arial" panose="020B0604020202020204" pitchFamily="34" charset="0"/>
              </a:rPr>
              <a:t>Amud</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Kebara</a:t>
            </a:r>
            <a:r>
              <a:rPr lang="tr-TR" altLang="tr-TR" sz="2000" dirty="0">
                <a:latin typeface="Arial" panose="020B0604020202020204" pitchFamily="34" charset="0"/>
                <a:cs typeface="Arial" panose="020B0604020202020204" pitchFamily="34" charset="0"/>
              </a:rPr>
              <a:t>, Irak'ta </a:t>
            </a:r>
            <a:r>
              <a:rPr lang="tr-TR" altLang="tr-TR" sz="2000" dirty="0" err="1">
                <a:latin typeface="Arial" panose="020B0604020202020204" pitchFamily="34" charset="0"/>
                <a:cs typeface="Arial" panose="020B0604020202020204" pitchFamily="34" charset="0"/>
              </a:rPr>
              <a:t>Shanidar</a:t>
            </a:r>
            <a:r>
              <a:rPr lang="tr-TR" altLang="tr-TR" sz="2000" dirty="0">
                <a:latin typeface="Arial" panose="020B0604020202020204" pitchFamily="34" charset="0"/>
                <a:cs typeface="Arial" panose="020B0604020202020204" pitchFamily="34" charset="0"/>
              </a:rPr>
              <a:t> Mağarası, Özbekistan'da  </a:t>
            </a:r>
            <a:r>
              <a:rPr lang="tr-TR" altLang="tr-TR" sz="2000" dirty="0" err="1">
                <a:latin typeface="Arial" panose="020B0604020202020204" pitchFamily="34" charset="0"/>
                <a:cs typeface="Arial" panose="020B0604020202020204" pitchFamily="34" charset="0"/>
              </a:rPr>
              <a:t>Teshik</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Tash</a:t>
            </a:r>
            <a:r>
              <a:rPr lang="tr-TR" altLang="tr-TR" sz="2000" dirty="0">
                <a:latin typeface="Arial" panose="020B0604020202020204" pitchFamily="34" charset="0"/>
                <a:cs typeface="Arial" panose="020B0604020202020204" pitchFamily="34" charset="0"/>
              </a:rPr>
              <a:t> Mağarası’nda </a:t>
            </a:r>
            <a:r>
              <a:rPr lang="tr-TR" altLang="tr-TR" sz="2000" dirty="0" err="1">
                <a:latin typeface="Arial" panose="020B0604020202020204" pitchFamily="34" charset="0"/>
                <a:cs typeface="Arial" panose="020B0604020202020204" pitchFamily="34" charset="0"/>
              </a:rPr>
              <a:t>Neanderthal</a:t>
            </a:r>
            <a:r>
              <a:rPr lang="tr-TR" altLang="tr-TR" sz="2000" dirty="0">
                <a:latin typeface="Arial" panose="020B0604020202020204" pitchFamily="34" charset="0"/>
                <a:cs typeface="Arial" panose="020B0604020202020204" pitchFamily="34" charset="0"/>
              </a:rPr>
              <a:t> mezarları bulunmuştur. La </a:t>
            </a:r>
            <a:r>
              <a:rPr lang="tr-TR" altLang="tr-TR" sz="2000" dirty="0" err="1">
                <a:latin typeface="Arial" panose="020B0604020202020204" pitchFamily="34" charset="0"/>
                <a:cs typeface="Arial" panose="020B0604020202020204" pitchFamily="34" charset="0"/>
              </a:rPr>
              <a:t>Ferrasie'de</a:t>
            </a:r>
            <a:r>
              <a:rPr lang="tr-TR" altLang="tr-TR" sz="2000" dirty="0">
                <a:latin typeface="Arial" panose="020B0604020202020204" pitchFamily="34" charset="0"/>
                <a:cs typeface="Arial" panose="020B0604020202020204" pitchFamily="34" charset="0"/>
              </a:rPr>
              <a:t> sekiz mezar bulunmuştur. </a:t>
            </a:r>
            <a:r>
              <a:rPr lang="tr-TR" altLang="tr-TR" sz="2000" dirty="0" err="1">
                <a:latin typeface="Arial" panose="020B0604020202020204" pitchFamily="34" charset="0"/>
                <a:cs typeface="Arial" panose="020B0604020202020204" pitchFamily="34" charset="0"/>
              </a:rPr>
              <a:t>Shanidar`da</a:t>
            </a:r>
            <a:r>
              <a:rPr lang="tr-TR" altLang="tr-TR" sz="2000" dirty="0">
                <a:latin typeface="Arial" panose="020B0604020202020204" pitchFamily="34" charset="0"/>
                <a:cs typeface="Arial" panose="020B0604020202020204" pitchFamily="34" charset="0"/>
              </a:rPr>
              <a:t> ise beş mezar bulunmakla birlikte bunlardan bazlarının mezar olup olmadıkları tartışılmaktadır. İsrail'deki  </a:t>
            </a:r>
            <a:r>
              <a:rPr lang="tr-TR" altLang="tr-TR" sz="2000" dirty="0" err="1">
                <a:latin typeface="Arial" panose="020B0604020202020204" pitchFamily="34" charset="0"/>
                <a:cs typeface="Arial" panose="020B0604020202020204" pitchFamily="34" charset="0"/>
              </a:rPr>
              <a:t>Skhul</a:t>
            </a:r>
            <a:r>
              <a:rPr lang="tr-TR" altLang="tr-TR" sz="2000" dirty="0">
                <a:latin typeface="Arial" panose="020B0604020202020204" pitchFamily="34" charset="0"/>
                <a:cs typeface="Arial" panose="020B0604020202020204" pitchFamily="34" charset="0"/>
              </a:rPr>
              <a:t> ve </a:t>
            </a:r>
            <a:r>
              <a:rPr lang="tr-TR" altLang="tr-TR" sz="2000" dirty="0" err="1">
                <a:latin typeface="Arial" panose="020B0604020202020204" pitchFamily="34" charset="0"/>
                <a:cs typeface="Arial" panose="020B0604020202020204" pitchFamily="34" charset="0"/>
              </a:rPr>
              <a:t>Qafzeh</a:t>
            </a:r>
            <a:r>
              <a:rPr lang="tr-TR" altLang="tr-TR" sz="2000" dirty="0">
                <a:latin typeface="Arial" panose="020B0604020202020204" pitchFamily="34" charset="0"/>
                <a:cs typeface="Arial" panose="020B0604020202020204" pitchFamily="34" charset="0"/>
              </a:rPr>
              <a:t> mağaralarında yaşamış olan anatomik açıdan modern olmakla birlikte </a:t>
            </a:r>
            <a:r>
              <a:rPr lang="tr-TR" altLang="tr-TR" sz="2000" dirty="0" err="1">
                <a:latin typeface="Arial" panose="020B0604020202020204" pitchFamily="34" charset="0"/>
                <a:cs typeface="Arial" panose="020B0604020202020204" pitchFamily="34" charset="0"/>
              </a:rPr>
              <a:t>Mousterien</a:t>
            </a:r>
            <a:r>
              <a:rPr lang="tr-TR" altLang="tr-TR" sz="2000" dirty="0">
                <a:latin typeface="Arial" panose="020B0604020202020204" pitchFamily="34" charset="0"/>
                <a:cs typeface="Arial" panose="020B0604020202020204" pitchFamily="34" charset="0"/>
              </a:rPr>
              <a:t> kültürü yapmış olan insanlar da ölülerini gömmekteydiler. </a:t>
            </a:r>
            <a:endParaRPr lang="tr-TR" altLang="tr-TR" sz="2000" dirty="0" smtClean="0">
              <a:latin typeface="Arial" panose="020B0604020202020204" pitchFamily="34" charset="0"/>
              <a:cs typeface="Arial" panose="020B0604020202020204" pitchFamily="34" charset="0"/>
            </a:endParaRPr>
          </a:p>
          <a:p>
            <a:pPr algn="just" eaLnBrk="1" hangingPunct="1">
              <a:lnSpc>
                <a:spcPct val="90000"/>
              </a:lnSpc>
              <a:buFontTx/>
              <a:buNone/>
            </a:pPr>
            <a:endParaRPr lang="tr-TR" altLang="tr-TR" dirty="0">
              <a:latin typeface="Arial" panose="020B0604020202020204" pitchFamily="34" charset="0"/>
              <a:cs typeface="Arial" panose="020B0604020202020204" pitchFamily="34" charset="0"/>
            </a:endParaRPr>
          </a:p>
          <a:p>
            <a:pPr algn="just" eaLnBrk="1" hangingPunct="1">
              <a:lnSpc>
                <a:spcPct val="90000"/>
              </a:lnSpc>
              <a:buFontTx/>
              <a:buNone/>
            </a:pPr>
            <a:r>
              <a:rPr lang="tr-TR" altLang="tr-TR" sz="2000" dirty="0" smtClean="0">
                <a:latin typeface="Arial" panose="020B0604020202020204" pitchFamily="34" charset="0"/>
                <a:cs typeface="Arial" panose="020B0604020202020204" pitchFamily="34" charset="0"/>
              </a:rPr>
              <a:t>	Afrika'da </a:t>
            </a:r>
            <a:r>
              <a:rPr lang="tr-TR" altLang="tr-TR" sz="2000" dirty="0" err="1">
                <a:latin typeface="Arial" panose="020B0604020202020204" pitchFamily="34" charset="0"/>
                <a:cs typeface="Arial" panose="020B0604020202020204" pitchFamily="34" charset="0"/>
              </a:rPr>
              <a:t>Neanderthal’lerle</a:t>
            </a:r>
            <a:r>
              <a:rPr lang="tr-TR" altLang="tr-TR" sz="2000" dirty="0">
                <a:latin typeface="Arial" panose="020B0604020202020204" pitchFamily="34" charset="0"/>
                <a:cs typeface="Arial" panose="020B0604020202020204" pitchFamily="34" charset="0"/>
              </a:rPr>
              <a:t> çağdaş olan insanların ölülerini gömüp gömmediklerine ilişkin delil yoktur. Nedeni, buluntu yerinin azlığı ve korunma derecesinin çok iyi olmayışıdır. </a:t>
            </a:r>
            <a:r>
              <a:rPr lang="tr-TR" altLang="tr-TR" sz="2000" dirty="0" err="1">
                <a:latin typeface="Arial" panose="020B0604020202020204" pitchFamily="34" charset="0"/>
                <a:cs typeface="Arial" panose="020B0604020202020204" pitchFamily="34" charset="0"/>
              </a:rPr>
              <a:t>Neanderthal’lerle</a:t>
            </a:r>
            <a:r>
              <a:rPr lang="tr-TR" altLang="tr-TR" sz="2000" dirty="0">
                <a:latin typeface="Arial" panose="020B0604020202020204" pitchFamily="34" charset="0"/>
                <a:cs typeface="Arial" panose="020B0604020202020204" pitchFamily="34" charset="0"/>
              </a:rPr>
              <a:t> çağdaşlarının ilk ölü gömen toplum oldukları bilinmekle  birlikte, daha önceki insanların  ölü gömmeye ilişkin buluntularının  ele geçmemiş olması olasılığı da mevcuttur. </a:t>
            </a:r>
          </a:p>
        </p:txBody>
      </p:sp>
    </p:spTree>
    <p:extLst>
      <p:ext uri="{BB962C8B-B14F-4D97-AF65-F5344CB8AC3E}">
        <p14:creationId xmlns:p14="http://schemas.microsoft.com/office/powerpoint/2010/main" val="6376561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156771" y="319489"/>
            <a:ext cx="9054029" cy="445687"/>
          </a:xfrm>
        </p:spPr>
        <p:txBody>
          <a:bodyPr>
            <a:normAutofit fontScale="90000"/>
          </a:bodyPr>
          <a:lstStyle/>
          <a:p>
            <a:pPr algn="l">
              <a:defRPr/>
            </a:pPr>
            <a:r>
              <a:rPr lang="tr-TR" sz="2800" b="1" dirty="0" smtClean="0">
                <a:solidFill>
                  <a:schemeClr val="tx2">
                    <a:satMod val="200000"/>
                  </a:schemeClr>
                </a:solidFill>
              </a:rPr>
              <a:t>Homo </a:t>
            </a:r>
            <a:r>
              <a:rPr lang="tr-TR" sz="2800" b="1" dirty="0" err="1">
                <a:solidFill>
                  <a:schemeClr val="tx2">
                    <a:satMod val="200000"/>
                  </a:schemeClr>
                </a:solidFill>
              </a:rPr>
              <a:t>sapiens</a:t>
            </a:r>
            <a:r>
              <a:rPr lang="tr-TR" sz="2800" b="1" dirty="0">
                <a:solidFill>
                  <a:schemeClr val="tx2">
                    <a:satMod val="200000"/>
                  </a:schemeClr>
                </a:solidFill>
              </a:rPr>
              <a:t> </a:t>
            </a:r>
            <a:r>
              <a:rPr lang="tr-TR" sz="2800" b="1" dirty="0" err="1">
                <a:solidFill>
                  <a:schemeClr val="tx2">
                    <a:satMod val="200000"/>
                  </a:schemeClr>
                </a:solidFill>
              </a:rPr>
              <a:t>sapiens</a:t>
            </a:r>
            <a:endParaRPr lang="tr-TR" sz="2800" b="1" dirty="0">
              <a:solidFill>
                <a:schemeClr val="tx2">
                  <a:satMod val="200000"/>
                </a:schemeClr>
              </a:solidFill>
            </a:endParaRPr>
          </a:p>
        </p:txBody>
      </p:sp>
      <p:sp>
        <p:nvSpPr>
          <p:cNvPr id="218115" name="Rectangle 3"/>
          <p:cNvSpPr>
            <a:spLocks noGrp="1" noChangeArrowheads="1"/>
          </p:cNvSpPr>
          <p:nvPr>
            <p:ph idx="1"/>
          </p:nvPr>
        </p:nvSpPr>
        <p:spPr>
          <a:xfrm>
            <a:off x="914400" y="765176"/>
            <a:ext cx="10994834" cy="5832474"/>
          </a:xfrm>
        </p:spPr>
        <p:txBody>
          <a:bodyPr>
            <a:normAutofit/>
          </a:bodyPr>
          <a:lstStyle/>
          <a:p>
            <a:pPr eaLnBrk="1" hangingPunct="1">
              <a:lnSpc>
                <a:spcPct val="80000"/>
              </a:lnSpc>
              <a:buFontTx/>
              <a:buNone/>
            </a:pPr>
            <a:r>
              <a:rPr lang="tr-TR" altLang="tr-TR" sz="1800" b="1" dirty="0"/>
              <a:t>		</a:t>
            </a:r>
          </a:p>
          <a:p>
            <a:pPr algn="just" eaLnBrk="1" hangingPunct="1">
              <a:lnSpc>
                <a:spcPct val="80000"/>
              </a:lnSpc>
              <a:buFontTx/>
              <a:buNone/>
            </a:pPr>
            <a:r>
              <a:rPr lang="tr-TR" altLang="tr-TR" sz="1800" b="1" dirty="0"/>
              <a:t>	</a:t>
            </a:r>
            <a:r>
              <a:rPr lang="tr-TR" altLang="tr-TR" sz="1800" dirty="0" smtClean="0"/>
              <a:t>Homo </a:t>
            </a:r>
            <a:r>
              <a:rPr lang="tr-TR" altLang="tr-TR" sz="1800" dirty="0" err="1"/>
              <a:t>sapiens</a:t>
            </a:r>
            <a:r>
              <a:rPr lang="tr-TR" altLang="tr-TR" sz="1800" dirty="0"/>
              <a:t> </a:t>
            </a:r>
            <a:r>
              <a:rPr lang="tr-TR" altLang="tr-TR" sz="1800" dirty="0" err="1"/>
              <a:t>sapiens’in</a:t>
            </a:r>
            <a:r>
              <a:rPr lang="tr-TR" altLang="tr-TR" sz="1800" dirty="0"/>
              <a:t> kökeni konusundaki tartışmalar son günlerde yoğunluk kazanmıştır.  Çağdaş insanların kökeni konusunda üç ayrı hipotez vardır. </a:t>
            </a:r>
          </a:p>
          <a:p>
            <a:pPr algn="just" eaLnBrk="1" hangingPunct="1">
              <a:lnSpc>
                <a:spcPct val="80000"/>
              </a:lnSpc>
              <a:buFontTx/>
              <a:buNone/>
            </a:pPr>
            <a:r>
              <a:rPr lang="tr-TR" altLang="tr-TR" sz="1800" dirty="0"/>
              <a:t>	</a:t>
            </a:r>
          </a:p>
          <a:p>
            <a:pPr algn="just" eaLnBrk="1" hangingPunct="1">
              <a:lnSpc>
                <a:spcPct val="80000"/>
              </a:lnSpc>
              <a:buFontTx/>
              <a:buNone/>
            </a:pPr>
            <a:r>
              <a:rPr lang="tr-TR" altLang="tr-TR" sz="1800" dirty="0"/>
              <a:t>		1-Afro-Avrupa </a:t>
            </a:r>
            <a:r>
              <a:rPr lang="tr-TR" altLang="tr-TR" sz="1800" dirty="0" err="1"/>
              <a:t>sapiensleri</a:t>
            </a:r>
            <a:endParaRPr lang="tr-TR" altLang="tr-TR" sz="1800" dirty="0"/>
          </a:p>
          <a:p>
            <a:pPr algn="just" eaLnBrk="1" hangingPunct="1">
              <a:lnSpc>
                <a:spcPct val="80000"/>
              </a:lnSpc>
              <a:buFontTx/>
              <a:buNone/>
            </a:pPr>
            <a:r>
              <a:rPr lang="tr-TR" altLang="tr-TR" sz="1800" dirty="0"/>
              <a:t>		2-Günümüz </a:t>
            </a:r>
            <a:r>
              <a:rPr lang="tr-TR" altLang="tr-TR" sz="1800" dirty="0" err="1"/>
              <a:t>Afrika’lısının</a:t>
            </a:r>
            <a:r>
              <a:rPr lang="tr-TR" altLang="tr-TR" sz="1800" dirty="0"/>
              <a:t> evrimi (Son zamanlar </a:t>
            </a:r>
            <a:r>
              <a:rPr lang="tr-TR" altLang="tr-TR" sz="1800" dirty="0" err="1"/>
              <a:t>Afrika’lısının</a:t>
            </a:r>
            <a:r>
              <a:rPr lang="tr-TR" altLang="tr-TR" sz="1800" dirty="0"/>
              <a:t> evrimi)</a:t>
            </a:r>
          </a:p>
          <a:p>
            <a:pPr algn="just" eaLnBrk="1" hangingPunct="1">
              <a:lnSpc>
                <a:spcPct val="80000"/>
              </a:lnSpc>
              <a:buFontTx/>
              <a:buNone/>
            </a:pPr>
            <a:r>
              <a:rPr lang="tr-TR" altLang="tr-TR" sz="1800" dirty="0"/>
              <a:t>		3-Çok bölgeli evrim modeli</a:t>
            </a:r>
          </a:p>
          <a:p>
            <a:pPr algn="just" eaLnBrk="1" hangingPunct="1">
              <a:lnSpc>
                <a:spcPct val="80000"/>
              </a:lnSpc>
              <a:buFontTx/>
              <a:buNone/>
            </a:pPr>
            <a:r>
              <a:rPr lang="tr-TR" altLang="tr-TR" sz="1800" dirty="0"/>
              <a:t>	</a:t>
            </a:r>
          </a:p>
          <a:p>
            <a:pPr algn="just" eaLnBrk="1" hangingPunct="1">
              <a:lnSpc>
                <a:spcPct val="80000"/>
              </a:lnSpc>
              <a:buFontTx/>
              <a:buNone/>
            </a:pPr>
            <a:r>
              <a:rPr lang="tr-TR" altLang="tr-TR" sz="1800" dirty="0"/>
              <a:t>	</a:t>
            </a:r>
            <a:r>
              <a:rPr lang="tr-TR" altLang="tr-TR" sz="1800" dirty="0" smtClean="0"/>
              <a:t>Birinci </a:t>
            </a:r>
            <a:r>
              <a:rPr lang="tr-TR" altLang="tr-TR" sz="1800" dirty="0"/>
              <a:t>hipoteze göre erken arkaik homo </a:t>
            </a:r>
            <a:r>
              <a:rPr lang="tr-TR" altLang="tr-TR" sz="1800" dirty="0" err="1"/>
              <a:t>sapiensler</a:t>
            </a:r>
            <a:r>
              <a:rPr lang="tr-TR" altLang="tr-TR" sz="1800" dirty="0"/>
              <a:t> dönemi geç Arkaik Homo </a:t>
            </a:r>
            <a:r>
              <a:rPr lang="tr-TR" altLang="tr-TR" sz="1800" dirty="0" err="1"/>
              <a:t>sapiensler</a:t>
            </a:r>
            <a:r>
              <a:rPr lang="tr-TR" altLang="tr-TR" sz="1800" dirty="0"/>
              <a:t> dönemine evrim geçirdi ve bundan da yaklaşık 100 bin yıl önce günümüz modern insanı ortaya çıktı .  Çağdaş insanlar iklimsel ve </a:t>
            </a:r>
            <a:r>
              <a:rPr lang="tr-TR" altLang="tr-TR" sz="1800" dirty="0" err="1"/>
              <a:t>ortamsal</a:t>
            </a:r>
            <a:r>
              <a:rPr lang="tr-TR" altLang="tr-TR" sz="1800" dirty="0"/>
              <a:t> durumlardan dolayı Afrika’da yıllar boyunca yavaş yavaş göç ederek Avrasya ve Avrupa’ya girdiler ve yerel topluluklarla karıştılar (genetik olarak), ancak bu sürece ilişkin baskın özellik genel evrime değil Afrika’dan göç eden modernlere aitti.  Böylece Afrika modernleri yerel Arkaik homo </a:t>
            </a:r>
            <a:r>
              <a:rPr lang="tr-TR" altLang="tr-TR" sz="1800" dirty="0" err="1"/>
              <a:t>sapienslerin</a:t>
            </a:r>
            <a:r>
              <a:rPr lang="tr-TR" altLang="tr-TR" sz="1800" dirty="0"/>
              <a:t> yerini aldılar.  Benzer bir süreç Uzak Doğu’da da yaşanmış olabilirdi.</a:t>
            </a:r>
          </a:p>
          <a:p>
            <a:pPr algn="just" eaLnBrk="1" hangingPunct="1">
              <a:lnSpc>
                <a:spcPct val="80000"/>
              </a:lnSpc>
              <a:buFontTx/>
              <a:buNone/>
            </a:pPr>
            <a:r>
              <a:rPr lang="tr-TR" altLang="tr-TR" sz="1800" dirty="0"/>
              <a:t>		</a:t>
            </a:r>
          </a:p>
          <a:p>
            <a:pPr algn="just" eaLnBrk="1" hangingPunct="1">
              <a:lnSpc>
                <a:spcPct val="80000"/>
              </a:lnSpc>
              <a:buFontTx/>
              <a:buNone/>
            </a:pPr>
            <a:r>
              <a:rPr lang="tr-TR" altLang="tr-TR" sz="1800" dirty="0"/>
              <a:t>		İkinci hipoteze göre Homo </a:t>
            </a:r>
            <a:r>
              <a:rPr lang="tr-TR" altLang="tr-TR" sz="1800" dirty="0" err="1"/>
              <a:t>sapiens</a:t>
            </a:r>
            <a:r>
              <a:rPr lang="tr-TR" altLang="tr-TR" sz="1800" dirty="0"/>
              <a:t> </a:t>
            </a:r>
            <a:r>
              <a:rPr lang="tr-TR" altLang="tr-TR" sz="1800" dirty="0" err="1"/>
              <a:t>sapiens</a:t>
            </a:r>
            <a:r>
              <a:rPr lang="tr-TR" altLang="tr-TR" sz="1800" dirty="0"/>
              <a:t> Afrika’da evrimleşmiştir.  Diğer bazı bilim adamlarının yanı </a:t>
            </a:r>
            <a:r>
              <a:rPr lang="tr-TR" altLang="tr-TR" sz="1800" dirty="0" err="1"/>
              <a:t>saıra</a:t>
            </a:r>
            <a:r>
              <a:rPr lang="tr-TR" altLang="tr-TR" sz="1800" dirty="0"/>
              <a:t> </a:t>
            </a:r>
            <a:r>
              <a:rPr lang="tr-TR" altLang="tr-TR" sz="1800" dirty="0" err="1"/>
              <a:t>Stringer</a:t>
            </a:r>
            <a:r>
              <a:rPr lang="tr-TR" altLang="tr-TR" sz="1800" dirty="0"/>
              <a:t> ve </a:t>
            </a:r>
            <a:r>
              <a:rPr lang="tr-TR" altLang="tr-TR" sz="1800" dirty="0" err="1"/>
              <a:t>Andrevs</a:t>
            </a:r>
            <a:r>
              <a:rPr lang="tr-TR" altLang="tr-TR" sz="1800" dirty="0"/>
              <a:t> tarafından savunulan bu hipotez bir önceki modelle benzerlik göstermekle birlikte önemli farklılıklar da içermektedir.</a:t>
            </a:r>
          </a:p>
        </p:txBody>
      </p:sp>
    </p:spTree>
    <p:extLst>
      <p:ext uri="{BB962C8B-B14F-4D97-AF65-F5344CB8AC3E}">
        <p14:creationId xmlns:p14="http://schemas.microsoft.com/office/powerpoint/2010/main" val="411075208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insan evrim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6" y="404814"/>
            <a:ext cx="5618163"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21183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815248" y="876694"/>
            <a:ext cx="1099483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dirty="0" smtClean="0">
                <a:latin typeface="Arial" panose="020B0604020202020204" pitchFamily="34" charset="0"/>
              </a:rPr>
              <a:t>Olasılıkla </a:t>
            </a:r>
            <a:r>
              <a:rPr lang="tr-TR" altLang="tr-TR" dirty="0">
                <a:latin typeface="Arial" panose="020B0604020202020204" pitchFamily="34" charset="0"/>
              </a:rPr>
              <a:t>modern insanlar 200 bin yıl kadar önce Afrika’da evrimleşti.  Bu geçiş insanların diğer yerlere göre daha erken ortaya çıktığı sadece Afrika’da görüldü.  Bu görüşü savunanlar modern insanın Afrika kökeninin özel bir biyolojik olay olduğunu ima ederler;  yani modern insanlar yeni bir türdü ve bu nedenle onlar Arkaik Homo </a:t>
            </a:r>
            <a:r>
              <a:rPr lang="tr-TR" altLang="tr-TR" dirty="0" err="1">
                <a:latin typeface="Arial" panose="020B0604020202020204" pitchFamily="34" charset="0"/>
              </a:rPr>
              <a:t>sapiens’lerle</a:t>
            </a:r>
            <a:r>
              <a:rPr lang="tr-TR" altLang="tr-TR" dirty="0">
                <a:latin typeface="Arial" panose="020B0604020202020204" pitchFamily="34" charset="0"/>
              </a:rPr>
              <a:t> birleşemezlerdi (</a:t>
            </a:r>
            <a:r>
              <a:rPr lang="tr-TR" altLang="tr-TR" dirty="0" err="1">
                <a:latin typeface="Arial" panose="020B0604020202020204" pitchFamily="34" charset="0"/>
              </a:rPr>
              <a:t>smith</a:t>
            </a:r>
            <a:r>
              <a:rPr lang="tr-TR" altLang="tr-TR" dirty="0">
                <a:latin typeface="Arial" panose="020B0604020202020204" pitchFamily="34" charset="0"/>
              </a:rPr>
              <a:t>, 1989). Modern insanlar, Avrasya, Avrupa ve Uzak doğuya göç ederek yerel Arkaik </a:t>
            </a:r>
            <a:r>
              <a:rPr lang="tr-TR" altLang="tr-TR" dirty="0" err="1">
                <a:latin typeface="Arial" panose="020B0604020202020204" pitchFamily="34" charset="0"/>
              </a:rPr>
              <a:t>populasyonların</a:t>
            </a:r>
            <a:r>
              <a:rPr lang="tr-TR" altLang="tr-TR" dirty="0">
                <a:latin typeface="Arial" panose="020B0604020202020204" pitchFamily="34" charset="0"/>
              </a:rPr>
              <a:t> bütünüyle yerini aldılar.  Arkaik ve Modern Homo </a:t>
            </a:r>
            <a:r>
              <a:rPr lang="tr-TR" altLang="tr-TR" dirty="0" err="1">
                <a:latin typeface="Arial" panose="020B0604020202020204" pitchFamily="34" charset="0"/>
              </a:rPr>
              <a:t>sapiens’ler</a:t>
            </a:r>
            <a:r>
              <a:rPr lang="tr-TR" altLang="tr-TR" dirty="0">
                <a:latin typeface="Arial" panose="020B0604020202020204" pitchFamily="34" charset="0"/>
              </a:rPr>
              <a:t> farklı türlere ait oldukları için ikisi arasında bir karışım yoktu. Bu modellerin her ikisine göre de Homo </a:t>
            </a:r>
            <a:r>
              <a:rPr lang="tr-TR" altLang="tr-TR" dirty="0" err="1">
                <a:latin typeface="Arial" panose="020B0604020202020204" pitchFamily="34" charset="0"/>
              </a:rPr>
              <a:t>sapiens</a:t>
            </a:r>
            <a:r>
              <a:rPr lang="tr-TR" altLang="tr-TR" dirty="0">
                <a:latin typeface="Arial" panose="020B0604020202020204" pitchFamily="34" charset="0"/>
              </a:rPr>
              <a:t> </a:t>
            </a:r>
            <a:r>
              <a:rPr lang="tr-TR" altLang="tr-TR" dirty="0" err="1">
                <a:latin typeface="Arial" panose="020B0604020202020204" pitchFamily="34" charset="0"/>
              </a:rPr>
              <a:t>sapiens’ler</a:t>
            </a:r>
            <a:r>
              <a:rPr lang="tr-TR" altLang="tr-TR" dirty="0">
                <a:latin typeface="Arial" panose="020B0604020202020204" pitchFamily="34" charset="0"/>
              </a:rPr>
              <a:t> 100-200 bin yıl arasında bir yerde Afrika’da türedi ki bu yer bu türün en erken ortaya çıktığı yerdir.  Homo </a:t>
            </a:r>
            <a:r>
              <a:rPr lang="tr-TR" altLang="tr-TR" dirty="0" err="1">
                <a:latin typeface="Arial" panose="020B0604020202020204" pitchFamily="34" charset="0"/>
              </a:rPr>
              <a:t>sapiens’ler</a:t>
            </a:r>
            <a:r>
              <a:rPr lang="tr-TR" altLang="tr-TR" dirty="0">
                <a:latin typeface="Arial" panose="020B0604020202020204" pitchFamily="34" charset="0"/>
              </a:rPr>
              <a:t> daha sonra Afrika’nın dışına göçtüler ve yerel </a:t>
            </a:r>
            <a:r>
              <a:rPr lang="tr-TR" altLang="tr-TR" dirty="0" err="1">
                <a:latin typeface="Arial" panose="020B0604020202020204" pitchFamily="34" charset="0"/>
              </a:rPr>
              <a:t>populasyonların</a:t>
            </a:r>
            <a:r>
              <a:rPr lang="tr-TR" altLang="tr-TR" dirty="0">
                <a:latin typeface="Arial" panose="020B0604020202020204" pitchFamily="34" charset="0"/>
              </a:rPr>
              <a:t> yerini aldılar.  Birinci model “</a:t>
            </a:r>
            <a:r>
              <a:rPr lang="tr-TR" altLang="tr-TR" dirty="0" err="1">
                <a:latin typeface="Arial" panose="020B0604020202020204" pitchFamily="34" charset="0"/>
              </a:rPr>
              <a:t>interbreedinge</a:t>
            </a:r>
            <a:r>
              <a:rPr lang="tr-TR" altLang="tr-TR" dirty="0">
                <a:latin typeface="Arial" panose="020B0604020202020204" pitchFamily="34" charset="0"/>
              </a:rPr>
              <a:t>” açıktır, fakat ikinci model değildir.  Her iki modelin savunucuları Homo </a:t>
            </a:r>
            <a:r>
              <a:rPr lang="tr-TR" altLang="tr-TR" dirty="0" err="1">
                <a:latin typeface="Arial" panose="020B0604020202020204" pitchFamily="34" charset="0"/>
              </a:rPr>
              <a:t>sapiens</a:t>
            </a:r>
            <a:r>
              <a:rPr lang="tr-TR" altLang="tr-TR" dirty="0">
                <a:latin typeface="Arial" panose="020B0604020202020204" pitchFamily="34" charset="0"/>
              </a:rPr>
              <a:t> </a:t>
            </a:r>
            <a:r>
              <a:rPr lang="tr-TR" altLang="tr-TR" dirty="0" err="1">
                <a:latin typeface="Arial" panose="020B0604020202020204" pitchFamily="34" charset="0"/>
              </a:rPr>
              <a:t>sapiens’in</a:t>
            </a:r>
            <a:r>
              <a:rPr lang="tr-TR" altLang="tr-TR" dirty="0">
                <a:latin typeface="Arial" panose="020B0604020202020204" pitchFamily="34" charset="0"/>
              </a:rPr>
              <a:t> Afrika dışındaki alanlarda daha geç ortaya çıktığına inanırlar  ve her iki model de </a:t>
            </a:r>
            <a:r>
              <a:rPr lang="tr-TR" altLang="tr-TR" dirty="0" err="1">
                <a:latin typeface="Arial" panose="020B0604020202020204" pitchFamily="34" charset="0"/>
              </a:rPr>
              <a:t>Mitekondrial</a:t>
            </a:r>
            <a:r>
              <a:rPr lang="tr-TR" altLang="tr-TR" dirty="0">
                <a:latin typeface="Arial" panose="020B0604020202020204" pitchFamily="34" charset="0"/>
              </a:rPr>
              <a:t> DNA hipotezini kabul ederler.  </a:t>
            </a:r>
          </a:p>
          <a:p>
            <a:pPr algn="just" eaLnBrk="1" hangingPunct="1"/>
            <a:r>
              <a:rPr lang="tr-TR" altLang="tr-TR" dirty="0">
                <a:latin typeface="Arial" panose="020B0604020202020204" pitchFamily="34" charset="0"/>
              </a:rPr>
              <a:t>	</a:t>
            </a:r>
          </a:p>
          <a:p>
            <a:pPr algn="just" eaLnBrk="1" hangingPunct="1"/>
            <a:r>
              <a:rPr lang="tr-TR" altLang="tr-TR" dirty="0" smtClean="0">
                <a:latin typeface="Arial" panose="020B0604020202020204" pitchFamily="34" charset="0"/>
              </a:rPr>
              <a:t>Üçüncü </a:t>
            </a:r>
            <a:r>
              <a:rPr lang="tr-TR" altLang="tr-TR" dirty="0">
                <a:latin typeface="Arial" panose="020B0604020202020204" pitchFamily="34" charset="0"/>
              </a:rPr>
              <a:t>model diğerlerinden önemli derecede farklıdır.  Bu modelin esası Afrika’daki ve Avrasya’daki bölgesel toplulukların Arkaik </a:t>
            </a:r>
            <a:r>
              <a:rPr lang="tr-TR" altLang="tr-TR" dirty="0" err="1">
                <a:latin typeface="Arial" panose="020B0604020202020204" pitchFamily="34" charset="0"/>
              </a:rPr>
              <a:t>sapiensten</a:t>
            </a:r>
            <a:r>
              <a:rPr lang="tr-TR" altLang="tr-TR" dirty="0">
                <a:latin typeface="Arial" panose="020B0604020202020204" pitchFamily="34" charset="0"/>
              </a:rPr>
              <a:t> Homo </a:t>
            </a:r>
            <a:r>
              <a:rPr lang="tr-TR" altLang="tr-TR" dirty="0" err="1">
                <a:latin typeface="Arial" panose="020B0604020202020204" pitchFamily="34" charset="0"/>
              </a:rPr>
              <a:t>sapiens</a:t>
            </a:r>
            <a:r>
              <a:rPr lang="tr-TR" altLang="tr-TR" dirty="0">
                <a:latin typeface="Arial" panose="020B0604020202020204" pitchFamily="34" charset="0"/>
              </a:rPr>
              <a:t> </a:t>
            </a:r>
            <a:r>
              <a:rPr lang="tr-TR" altLang="tr-TR" dirty="0" err="1">
                <a:latin typeface="Arial" panose="020B0604020202020204" pitchFamily="34" charset="0"/>
              </a:rPr>
              <a:t>sapiens’e</a:t>
            </a:r>
            <a:r>
              <a:rPr lang="tr-TR" altLang="tr-TR" dirty="0">
                <a:latin typeface="Arial" panose="020B0604020202020204" pitchFamily="34" charset="0"/>
              </a:rPr>
              <a:t> geçişi devamlılık sunmaktadır.  Bu görüşe göre en erken modern </a:t>
            </a:r>
            <a:r>
              <a:rPr lang="tr-TR" altLang="tr-TR" dirty="0" err="1">
                <a:latin typeface="Arial" panose="020B0604020202020204" pitchFamily="34" charset="0"/>
              </a:rPr>
              <a:t>sapiens’lerin</a:t>
            </a:r>
            <a:r>
              <a:rPr lang="tr-TR" altLang="tr-TR" dirty="0">
                <a:latin typeface="Arial" panose="020B0604020202020204" pitchFamily="34" charset="0"/>
              </a:rPr>
              <a:t> Afrika’dan kaynaklanmış olması bir gereklilik değildir.  Ayrıca Arkaik </a:t>
            </a:r>
            <a:r>
              <a:rPr lang="tr-TR" altLang="tr-TR" dirty="0" err="1">
                <a:latin typeface="Arial" panose="020B0604020202020204" pitchFamily="34" charset="0"/>
              </a:rPr>
              <a:t>populasyonlar</a:t>
            </a:r>
            <a:r>
              <a:rPr lang="tr-TR" altLang="tr-TR" dirty="0">
                <a:latin typeface="Arial" panose="020B0604020202020204" pitchFamily="34" charset="0"/>
              </a:rPr>
              <a:t> arasındaki gen akışı çok olası idi ve modern insanlar arkaiklerden ayrı bir tür değildi.  Bu görüşü savunan bilim adamları ise </a:t>
            </a:r>
            <a:r>
              <a:rPr lang="tr-TR" altLang="tr-TR" dirty="0" err="1">
                <a:latin typeface="Arial" panose="020B0604020202020204" pitchFamily="34" charset="0"/>
              </a:rPr>
              <a:t>mitekondriyal</a:t>
            </a:r>
            <a:r>
              <a:rPr lang="tr-TR" altLang="tr-TR" dirty="0">
                <a:latin typeface="Arial" panose="020B0604020202020204" pitchFamily="34" charset="0"/>
              </a:rPr>
              <a:t> DNA hipotezini savunmamaktadırlar.   Bu modelin destekleyicilerinden biri olan Smith daha ılımlı bir görüş sunmaktadır.  Smith yerel devamlılığın -------  alanında görülebileceğini iddia eder.  </a:t>
            </a:r>
          </a:p>
        </p:txBody>
      </p:sp>
    </p:spTree>
    <p:extLst>
      <p:ext uri="{BB962C8B-B14F-4D97-AF65-F5344CB8AC3E}">
        <p14:creationId xmlns:p14="http://schemas.microsoft.com/office/powerpoint/2010/main" val="278865787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defRPr/>
            </a:pPr>
            <a:r>
              <a:rPr lang="tr-TR" sz="2800">
                <a:solidFill>
                  <a:schemeClr val="tx2">
                    <a:satMod val="200000"/>
                  </a:schemeClr>
                </a:solidFill>
              </a:rPr>
              <a:t>Modern Homo sapiens</a:t>
            </a:r>
          </a:p>
        </p:txBody>
      </p:sp>
      <p:graphicFrame>
        <p:nvGraphicFramePr>
          <p:cNvPr id="12290" name="Object 3"/>
          <p:cNvGraphicFramePr>
            <a:graphicFrameLocks noGrp="1" noChangeAspect="1"/>
          </p:cNvGraphicFramePr>
          <p:nvPr>
            <p:ph idx="1"/>
            <p:extLst>
              <p:ext uri="{D42A27DB-BD31-4B8C-83A1-F6EECF244321}">
                <p14:modId xmlns:p14="http://schemas.microsoft.com/office/powerpoint/2010/main" val="1903931909"/>
              </p:ext>
            </p:extLst>
          </p:nvPr>
        </p:nvGraphicFramePr>
        <p:xfrm>
          <a:off x="1880901" y="1748009"/>
          <a:ext cx="8135938" cy="3302000"/>
        </p:xfrm>
        <a:graphic>
          <a:graphicData uri="http://schemas.openxmlformats.org/presentationml/2006/ole">
            <mc:AlternateContent xmlns:mc="http://schemas.openxmlformats.org/markup-compatibility/2006">
              <mc:Choice xmlns:v="urn:schemas-microsoft-com:vml" Requires="v">
                <p:oleObj spid="_x0000_s3077" name="Bit Eşlem Resmi" r:id="rId4" imgW="7323810" imgH="2971429" progId="Paint.Picture">
                  <p:embed/>
                </p:oleObj>
              </mc:Choice>
              <mc:Fallback>
                <p:oleObj name="Bit Eşlem Resmi" r:id="rId4" imgW="7323810" imgH="29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0901" y="1748009"/>
                        <a:ext cx="8135938"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0633060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1774825" y="3246438"/>
            <a:ext cx="864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a:latin typeface="Arial" panose="020B0604020202020204" pitchFamily="34" charset="0"/>
              </a:rPr>
              <a:t>	</a:t>
            </a:r>
          </a:p>
        </p:txBody>
      </p:sp>
      <p:sp>
        <p:nvSpPr>
          <p:cNvPr id="221187" name="Rectangle 3"/>
          <p:cNvSpPr>
            <a:spLocks noChangeArrowheads="1"/>
          </p:cNvSpPr>
          <p:nvPr/>
        </p:nvSpPr>
        <p:spPr bwMode="auto">
          <a:xfrm>
            <a:off x="716096" y="848299"/>
            <a:ext cx="1134737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600" dirty="0">
                <a:latin typeface="Arial" panose="020B0604020202020204" pitchFamily="34" charset="0"/>
              </a:rPr>
              <a:t>Geçmişte modern Homo </a:t>
            </a:r>
            <a:r>
              <a:rPr lang="tr-TR" altLang="tr-TR" sz="1600" dirty="0" err="1">
                <a:latin typeface="Arial" panose="020B0604020202020204" pitchFamily="34" charset="0"/>
              </a:rPr>
              <a:t>sapiensler</a:t>
            </a:r>
            <a:r>
              <a:rPr lang="tr-TR" altLang="tr-TR" sz="1600" dirty="0">
                <a:latin typeface="Arial" panose="020B0604020202020204" pitchFamily="34" charset="0"/>
              </a:rPr>
              <a:t> üst </a:t>
            </a:r>
            <a:r>
              <a:rPr lang="tr-TR" altLang="tr-TR" sz="1600" dirty="0" err="1">
                <a:latin typeface="Arial" panose="020B0604020202020204" pitchFamily="34" charset="0"/>
              </a:rPr>
              <a:t>paleolitik</a:t>
            </a:r>
            <a:r>
              <a:rPr lang="tr-TR" altLang="tr-TR" sz="1600" dirty="0">
                <a:latin typeface="Arial" panose="020B0604020202020204" pitchFamily="34" charset="0"/>
              </a:rPr>
              <a:t> ile ilişkilendirilebilmiştir.   Bu olgu ilk kez insanlar ve teknoloji arasındaki ilişkilerin ilk olarak arkeolojik kayıtlarda görüldüğü Avrupa’da ortaya çıktı.  Bu araştırma daha önce değindiğimiz gibi Afrika için geçerli değildir, öte yandan bu ilişkinin varlığı Avrupa için de kesin değildir.  </a:t>
            </a:r>
          </a:p>
          <a:p>
            <a:pPr eaLnBrk="1" hangingPunct="1"/>
            <a:r>
              <a:rPr lang="tr-TR" altLang="tr-TR" sz="1600" dirty="0">
                <a:latin typeface="Arial" panose="020B0604020202020204" pitchFamily="34" charset="0"/>
              </a:rPr>
              <a:t>	Orta </a:t>
            </a:r>
            <a:r>
              <a:rPr lang="tr-TR" altLang="tr-TR" sz="1600" dirty="0" err="1">
                <a:latin typeface="Arial" panose="020B0604020202020204" pitchFamily="34" charset="0"/>
              </a:rPr>
              <a:t>paleolitik</a:t>
            </a:r>
            <a:r>
              <a:rPr lang="tr-TR" altLang="tr-TR" sz="1600" dirty="0">
                <a:latin typeface="Arial" panose="020B0604020202020204" pitchFamily="34" charset="0"/>
              </a:rPr>
              <a:t> ve üst </a:t>
            </a:r>
            <a:r>
              <a:rPr lang="tr-TR" altLang="tr-TR" sz="1600" dirty="0" err="1">
                <a:latin typeface="Arial" panose="020B0604020202020204" pitchFamily="34" charset="0"/>
              </a:rPr>
              <a:t>paleolitik</a:t>
            </a:r>
            <a:r>
              <a:rPr lang="tr-TR" altLang="tr-TR" sz="1600" dirty="0">
                <a:latin typeface="Arial" panose="020B0604020202020204" pitchFamily="34" charset="0"/>
              </a:rPr>
              <a:t> arasındaki ayırımın açık bir şekilde çizilemeyeceği dile getirilmektedir.  Arkaik </a:t>
            </a:r>
            <a:r>
              <a:rPr lang="tr-TR" altLang="tr-TR" sz="1600" dirty="0" err="1">
                <a:latin typeface="Arial" panose="020B0604020202020204" pitchFamily="34" charset="0"/>
              </a:rPr>
              <a:t>sapienslerle</a:t>
            </a:r>
            <a:r>
              <a:rPr lang="tr-TR" altLang="tr-TR" sz="1600" dirty="0">
                <a:latin typeface="Arial" panose="020B0604020202020204" pitchFamily="34" charset="0"/>
              </a:rPr>
              <a:t> Homo </a:t>
            </a:r>
            <a:r>
              <a:rPr lang="tr-TR" altLang="tr-TR" sz="1600" dirty="0" err="1">
                <a:latin typeface="Arial" panose="020B0604020202020204" pitchFamily="34" charset="0"/>
              </a:rPr>
              <a:t>sapiens</a:t>
            </a:r>
            <a:r>
              <a:rPr lang="tr-TR" altLang="tr-TR" sz="1600" dirty="0">
                <a:latin typeface="Arial" panose="020B0604020202020204" pitchFamily="34" charset="0"/>
              </a:rPr>
              <a:t> </a:t>
            </a:r>
            <a:r>
              <a:rPr lang="tr-TR" altLang="tr-TR" sz="1600" dirty="0" err="1">
                <a:latin typeface="Arial" panose="020B0604020202020204" pitchFamily="34" charset="0"/>
              </a:rPr>
              <a:t>sapiens</a:t>
            </a:r>
            <a:r>
              <a:rPr lang="tr-TR" altLang="tr-TR" sz="1600" dirty="0">
                <a:latin typeface="Arial" panose="020B0604020202020204" pitchFamily="34" charset="0"/>
              </a:rPr>
              <a:t> “</a:t>
            </a:r>
            <a:r>
              <a:rPr lang="tr-TR" altLang="tr-TR" sz="1600" dirty="0" err="1">
                <a:latin typeface="Arial" panose="020B0604020202020204" pitchFamily="34" charset="0"/>
              </a:rPr>
              <a:t>Neanderthal</a:t>
            </a:r>
            <a:r>
              <a:rPr lang="tr-TR" altLang="tr-TR" sz="1600" dirty="0">
                <a:latin typeface="Arial" panose="020B0604020202020204" pitchFamily="34" charset="0"/>
              </a:rPr>
              <a:t> dahil arasındaki ayırımı yapmak da çok kolay değildir.  Bu </a:t>
            </a:r>
            <a:r>
              <a:rPr lang="tr-TR" altLang="tr-TR" sz="1600" dirty="0" err="1">
                <a:latin typeface="Arial" panose="020B0604020202020204" pitchFamily="34" charset="0"/>
              </a:rPr>
              <a:t>olgula</a:t>
            </a:r>
            <a:r>
              <a:rPr lang="tr-TR" altLang="tr-TR" sz="1600" dirty="0">
                <a:latin typeface="Arial" panose="020B0604020202020204" pitchFamily="34" charset="0"/>
              </a:rPr>
              <a:t> ilgili fosillerin bulunduğu yerler için geçerlidir, çünkü geç Arkaik </a:t>
            </a:r>
            <a:r>
              <a:rPr lang="tr-TR" altLang="tr-TR" sz="1600" dirty="0" err="1">
                <a:latin typeface="Arial" panose="020B0604020202020204" pitchFamily="34" charset="0"/>
              </a:rPr>
              <a:t>sapiensler</a:t>
            </a:r>
            <a:r>
              <a:rPr lang="tr-TR" altLang="tr-TR" sz="1600" dirty="0">
                <a:latin typeface="Arial" panose="020B0604020202020204" pitchFamily="34" charset="0"/>
              </a:rPr>
              <a:t> çağdaş özellikler gösterirken erken modern Homo </a:t>
            </a:r>
            <a:r>
              <a:rPr lang="tr-TR" altLang="tr-TR" sz="1600" dirty="0" err="1">
                <a:latin typeface="Arial" panose="020B0604020202020204" pitchFamily="34" charset="0"/>
              </a:rPr>
              <a:t>sapiens</a:t>
            </a:r>
            <a:r>
              <a:rPr lang="tr-TR" altLang="tr-TR" sz="1600" dirty="0">
                <a:latin typeface="Arial" panose="020B0604020202020204" pitchFamily="34" charset="0"/>
              </a:rPr>
              <a:t> </a:t>
            </a:r>
            <a:r>
              <a:rPr lang="tr-TR" altLang="tr-TR" sz="1600" dirty="0" err="1">
                <a:latin typeface="Arial" panose="020B0604020202020204" pitchFamily="34" charset="0"/>
              </a:rPr>
              <a:t>sapiensler</a:t>
            </a:r>
            <a:r>
              <a:rPr lang="tr-TR" altLang="tr-TR" sz="1600" dirty="0">
                <a:latin typeface="Arial" panose="020B0604020202020204" pitchFamily="34" charset="0"/>
              </a:rPr>
              <a:t> de arkaik özellikler taşıyabilmektedirler.  </a:t>
            </a:r>
            <a:r>
              <a:rPr lang="tr-TR" altLang="tr-TR" sz="1600" dirty="0" err="1">
                <a:latin typeface="Arial" panose="020B0604020202020204" pitchFamily="34" charset="0"/>
              </a:rPr>
              <a:t>Paleoantropologlar</a:t>
            </a:r>
            <a:r>
              <a:rPr lang="tr-TR" altLang="tr-TR" sz="1600" dirty="0">
                <a:latin typeface="Arial" panose="020B0604020202020204" pitchFamily="34" charset="0"/>
              </a:rPr>
              <a:t> </a:t>
            </a:r>
            <a:r>
              <a:rPr lang="tr-TR" altLang="tr-TR" sz="1600" dirty="0" err="1">
                <a:latin typeface="Arial" panose="020B0604020202020204" pitchFamily="34" charset="0"/>
              </a:rPr>
              <a:t>taksonomik</a:t>
            </a:r>
            <a:r>
              <a:rPr lang="tr-TR" altLang="tr-TR" sz="1600" dirty="0">
                <a:latin typeface="Arial" panose="020B0604020202020204" pitchFamily="34" charset="0"/>
              </a:rPr>
              <a:t> sınıflandırmalarını fosil bulguların genel morfolojik özelliklerine bakarak yaparlar ve </a:t>
            </a:r>
            <a:r>
              <a:rPr lang="tr-TR" altLang="tr-TR" sz="1600" dirty="0" err="1">
                <a:latin typeface="Arial" panose="020B0604020202020204" pitchFamily="34" charset="0"/>
              </a:rPr>
              <a:t>nekadar</a:t>
            </a:r>
            <a:r>
              <a:rPr lang="tr-TR" altLang="tr-TR" sz="1600" dirty="0">
                <a:latin typeface="Arial" panose="020B0604020202020204" pitchFamily="34" charset="0"/>
              </a:rPr>
              <a:t> çok kalıntı buluntu   varsa sonuçlar kadar geçerlilik kazanır.  Ancak iskelet kalıntılarının (özellikle kafataslarının ) anlaşılmasının zor olduğu durumlar da vardır.  Bu durumlarda kişisel yorumlarla karara varılmakta  ve ele geçen yeni fosil bu alanla ilgilenen bilim adamlarının yorumlarına bağlı olarak gruplardan birine konulabilmektedir.  Bu alandaki çalışmalarda diğer bir sorun da mutlak (tarihlendirme) yaşlandırmadır.  Ele geçen bir fosilin hangi gruba dahil edilmesinin belirlenmesi için en doğru yorun bu fosilin morfolojik yorumu üzerine kuruludur.  </a:t>
            </a:r>
          </a:p>
          <a:p>
            <a:pPr eaLnBrk="1" hangingPunct="1"/>
            <a:r>
              <a:rPr lang="tr-TR" altLang="tr-TR" sz="1600" dirty="0">
                <a:latin typeface="Arial" panose="020B0604020202020204" pitchFamily="34" charset="0"/>
              </a:rPr>
              <a:t>	Arkaik </a:t>
            </a:r>
            <a:r>
              <a:rPr lang="tr-TR" altLang="tr-TR" sz="1600" dirty="0" err="1">
                <a:latin typeface="Arial" panose="020B0604020202020204" pitchFamily="34" charset="0"/>
              </a:rPr>
              <a:t>sapienslerle</a:t>
            </a:r>
            <a:r>
              <a:rPr lang="tr-TR" altLang="tr-TR" sz="1600" dirty="0">
                <a:latin typeface="Arial" panose="020B0604020202020204" pitchFamily="34" charset="0"/>
              </a:rPr>
              <a:t> ilgili herhangi bir yerdeki modernlerin günümüzdeki modernlerin ortaya çıkışından çok daha eski /yaşlı  olarak saptandığı durumlar vardır.  Bu durumda bulunan yaşın geçerliliğin tartışmaya açık olabilir veya bunun tersi olarak arkaik tür günümüze yakın bir yaşta olabilir.  Bu nedenle tarihlendirmeler her zaman çok kolay olmamaktadır.  Çok tartışmalı olduğu durumlarla karşılaşılabilmektedir. </a:t>
            </a:r>
          </a:p>
        </p:txBody>
      </p:sp>
    </p:spTree>
    <p:extLst>
      <p:ext uri="{BB962C8B-B14F-4D97-AF65-F5344CB8AC3E}">
        <p14:creationId xmlns:p14="http://schemas.microsoft.com/office/powerpoint/2010/main" val="35890002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13795" y="633624"/>
            <a:ext cx="7715250" cy="766763"/>
          </a:xfrm>
        </p:spPr>
        <p:txBody>
          <a:bodyPr>
            <a:normAutofit fontScale="90000"/>
          </a:bodyPr>
          <a:lstStyle/>
          <a:p>
            <a:pPr algn="l">
              <a:defRPr/>
            </a:pPr>
            <a:r>
              <a:rPr lang="tr-TR" sz="2800" b="1" dirty="0" smtClean="0">
                <a:solidFill>
                  <a:schemeClr val="tx2">
                    <a:satMod val="200000"/>
                  </a:schemeClr>
                </a:solidFill>
              </a:rPr>
              <a:t> HOMO </a:t>
            </a:r>
            <a:r>
              <a:rPr lang="tr-TR" sz="2800" b="1" dirty="0">
                <a:solidFill>
                  <a:schemeClr val="tx2">
                    <a:satMod val="200000"/>
                  </a:schemeClr>
                </a:solidFill>
              </a:rPr>
              <a:t>HABİLİS</a:t>
            </a:r>
            <a:r>
              <a:rPr lang="tr-TR" dirty="0" smtClean="0">
                <a:solidFill>
                  <a:schemeClr val="tx2">
                    <a:satMod val="200000"/>
                  </a:schemeClr>
                </a:solidFill>
              </a:rPr>
              <a:t/>
            </a:r>
            <a:br>
              <a:rPr lang="tr-TR" dirty="0" smtClean="0">
                <a:solidFill>
                  <a:schemeClr val="tx2">
                    <a:satMod val="200000"/>
                  </a:schemeClr>
                </a:solidFill>
              </a:rPr>
            </a:br>
            <a:endParaRPr lang="tr-TR" dirty="0" smtClean="0">
              <a:solidFill>
                <a:schemeClr val="tx2">
                  <a:satMod val="200000"/>
                </a:schemeClr>
              </a:solidFill>
            </a:endParaRPr>
          </a:p>
        </p:txBody>
      </p:sp>
      <p:sp>
        <p:nvSpPr>
          <p:cNvPr id="191491" name="Rectangle 3"/>
          <p:cNvSpPr>
            <a:spLocks noGrp="1" noChangeArrowheads="1"/>
          </p:cNvSpPr>
          <p:nvPr>
            <p:ph idx="1"/>
          </p:nvPr>
        </p:nvSpPr>
        <p:spPr>
          <a:xfrm>
            <a:off x="825660" y="1400386"/>
            <a:ext cx="10353762" cy="4339401"/>
          </a:xfrm>
        </p:spPr>
        <p:txBody>
          <a:bodyPr>
            <a:normAutofit fontScale="70000" lnSpcReduction="20000"/>
          </a:bodyPr>
          <a:lstStyle/>
          <a:p>
            <a:pPr algn="just" eaLnBrk="1" hangingPunct="1">
              <a:lnSpc>
                <a:spcPct val="150000"/>
              </a:lnSpc>
              <a:buFontTx/>
              <a:buNone/>
            </a:pPr>
            <a:r>
              <a:rPr lang="tr-TR" altLang="tr-TR" sz="2400" dirty="0"/>
              <a:t>	</a:t>
            </a:r>
            <a:r>
              <a:rPr lang="tr-TR" altLang="tr-TR" sz="2400" dirty="0" smtClean="0">
                <a:latin typeface="Arial" panose="020B0604020202020204" pitchFamily="34" charset="0"/>
                <a:cs typeface="Arial" panose="020B0604020202020204" pitchFamily="34" charset="0"/>
              </a:rPr>
              <a:t>Homo </a:t>
            </a:r>
            <a:r>
              <a:rPr lang="tr-TR" altLang="tr-TR" sz="2400" dirty="0" err="1">
                <a:latin typeface="Arial" panose="020B0604020202020204" pitchFamily="34" charset="0"/>
                <a:cs typeface="Arial" panose="020B0604020202020204" pitchFamily="34" charset="0"/>
              </a:rPr>
              <a:t>habilisler</a:t>
            </a:r>
            <a:r>
              <a:rPr lang="tr-TR" altLang="tr-TR" sz="2400" dirty="0">
                <a:latin typeface="Arial" panose="020B0604020202020204" pitchFamily="34" charset="0"/>
                <a:cs typeface="Arial" panose="020B0604020202020204" pitchFamily="34" charset="0"/>
              </a:rPr>
              <a:t> yaklaşık 2,4 milyon yıl ile tarihlendirilmektedir.  İlk olarak Doğu ve Güney Afrika`da ortaya çıktı. Homo </a:t>
            </a:r>
            <a:r>
              <a:rPr lang="tr-TR" altLang="tr-TR" sz="2400" dirty="0" err="1">
                <a:latin typeface="Arial" panose="020B0604020202020204" pitchFamily="34" charset="0"/>
                <a:cs typeface="Arial" panose="020B0604020202020204" pitchFamily="34" charset="0"/>
              </a:rPr>
              <a:t>habilis</a:t>
            </a:r>
            <a:r>
              <a:rPr lang="tr-TR" altLang="tr-TR" sz="2400" dirty="0">
                <a:latin typeface="Arial" panose="020B0604020202020204" pitchFamily="34" charset="0"/>
                <a:cs typeface="Arial" panose="020B0604020202020204" pitchFamily="34" charset="0"/>
              </a:rPr>
              <a:t> ile birlikte ilk taş aletlerinin yapılmaya başlandığı </a:t>
            </a:r>
            <a:r>
              <a:rPr lang="tr-TR" altLang="tr-TR" sz="2400" dirty="0" smtClean="0">
                <a:latin typeface="Arial" panose="020B0604020202020204" pitchFamily="34" charset="0"/>
                <a:cs typeface="Arial" panose="020B0604020202020204" pitchFamily="34" charset="0"/>
              </a:rPr>
              <a:t>bilinmekte ancak günümüzde </a:t>
            </a:r>
            <a:r>
              <a:rPr lang="tr-TR" altLang="tr-TR" sz="2400" dirty="0" err="1" smtClean="0">
                <a:latin typeface="Arial" panose="020B0604020202020204" pitchFamily="34" charset="0"/>
                <a:cs typeface="Arial" panose="020B0604020202020204" pitchFamily="34" charset="0"/>
              </a:rPr>
              <a:t>lomewki</a:t>
            </a:r>
            <a:r>
              <a:rPr lang="tr-TR" altLang="tr-TR" sz="2400" dirty="0" smtClean="0">
                <a:latin typeface="Arial" panose="020B0604020202020204" pitchFamily="34" charset="0"/>
                <a:cs typeface="Arial" panose="020B0604020202020204" pitchFamily="34" charset="0"/>
              </a:rPr>
              <a:t> taş alet kültürüyle birlikte ilk alet tarihi 3.3 milyon yıla indirgenmiştir. </a:t>
            </a:r>
          </a:p>
          <a:p>
            <a:pPr algn="just" eaLnBrk="1" hangingPunct="1">
              <a:lnSpc>
                <a:spcPct val="150000"/>
              </a:lnSpc>
              <a:buFontTx/>
              <a:buNone/>
            </a:pPr>
            <a:endParaRPr lang="tr-TR" altLang="tr-TR" sz="2400" dirty="0" smtClean="0">
              <a:latin typeface="Arial" panose="020B0604020202020204" pitchFamily="34" charset="0"/>
              <a:cs typeface="Arial" panose="020B0604020202020204" pitchFamily="34" charset="0"/>
            </a:endParaRPr>
          </a:p>
          <a:p>
            <a:pPr algn="just" eaLnBrk="1" hangingPunct="1">
              <a:lnSpc>
                <a:spcPct val="150000"/>
              </a:lnSpc>
              <a:buFontTx/>
              <a:buNone/>
            </a:pPr>
            <a:r>
              <a:rPr lang="tr-TR" altLang="tr-TR" sz="2400" dirty="0">
                <a:latin typeface="Arial" panose="020B0604020202020204" pitchFamily="34" charset="0"/>
                <a:cs typeface="Arial" panose="020B0604020202020204" pitchFamily="34" charset="0"/>
              </a:rPr>
              <a:t>	</a:t>
            </a:r>
            <a:r>
              <a:rPr lang="tr-TR" altLang="tr-TR" sz="2400" dirty="0" err="1" smtClean="0">
                <a:latin typeface="Arial" panose="020B0604020202020204" pitchFamily="34" charset="0"/>
                <a:cs typeface="Arial" panose="020B0604020202020204" pitchFamily="34" charset="0"/>
              </a:rPr>
              <a:t>Habilisler</a:t>
            </a:r>
            <a:r>
              <a:rPr lang="tr-TR" altLang="tr-TR" sz="2400" dirty="0" smtClean="0">
                <a:latin typeface="Arial" panose="020B0604020202020204" pitchFamily="34" charset="0"/>
                <a:cs typeface="Arial" panose="020B0604020202020204" pitchFamily="34" charset="0"/>
              </a:rPr>
              <a:t> </a:t>
            </a:r>
            <a:r>
              <a:rPr lang="tr-TR" altLang="tr-TR" sz="2400" dirty="0">
                <a:latin typeface="Arial" panose="020B0604020202020204" pitchFamily="34" charset="0"/>
                <a:cs typeface="Arial" panose="020B0604020202020204" pitchFamily="34" charset="0"/>
              </a:rPr>
              <a:t>alet yaptıkları için bilim adamları tarafından bu türe becerikli adam anlamına gelen </a:t>
            </a:r>
            <a:r>
              <a:rPr lang="tr-TR" altLang="tr-TR" sz="2400" dirty="0" err="1">
                <a:latin typeface="Arial" panose="020B0604020202020204" pitchFamily="34" charset="0"/>
                <a:cs typeface="Arial" panose="020B0604020202020204" pitchFamily="34" charset="0"/>
              </a:rPr>
              <a:t>habilis</a:t>
            </a:r>
            <a:r>
              <a:rPr lang="tr-TR" altLang="tr-TR" sz="2400" dirty="0">
                <a:latin typeface="Arial" panose="020B0604020202020204" pitchFamily="34" charset="0"/>
                <a:cs typeface="Arial" panose="020B0604020202020204" pitchFamily="34" charset="0"/>
              </a:rPr>
              <a:t> adı verildi.  Bu türe ait 1960 yılında Tanzanya`da </a:t>
            </a:r>
            <a:r>
              <a:rPr lang="tr-TR" altLang="tr-TR" sz="2400" dirty="0" err="1">
                <a:latin typeface="Arial" panose="020B0604020202020204" pitchFamily="34" charset="0"/>
                <a:cs typeface="Arial" panose="020B0604020202020204" pitchFamily="34" charset="0"/>
              </a:rPr>
              <a:t>Olduvai</a:t>
            </a:r>
            <a:r>
              <a:rPr lang="tr-TR" altLang="tr-TR" sz="2400" dirty="0">
                <a:latin typeface="Arial" panose="020B0604020202020204" pitchFamily="34" charset="0"/>
                <a:cs typeface="Arial" panose="020B0604020202020204" pitchFamily="34" charset="0"/>
              </a:rPr>
              <a:t> boğazında bulunan fosiller, Leakey, </a:t>
            </a:r>
            <a:r>
              <a:rPr lang="tr-TR" altLang="tr-TR" sz="2400" dirty="0" err="1">
                <a:latin typeface="Arial" panose="020B0604020202020204" pitchFamily="34" charset="0"/>
                <a:cs typeface="Arial" panose="020B0604020202020204" pitchFamily="34" charset="0"/>
              </a:rPr>
              <a:t>Tobias</a:t>
            </a:r>
            <a:r>
              <a:rPr lang="tr-TR" altLang="tr-TR" sz="2400" dirty="0">
                <a:latin typeface="Arial" panose="020B0604020202020204" pitchFamily="34" charset="0"/>
                <a:cs typeface="Arial" panose="020B0604020202020204" pitchFamily="34" charset="0"/>
              </a:rPr>
              <a:t> ve </a:t>
            </a:r>
            <a:r>
              <a:rPr lang="tr-TR" altLang="tr-TR" sz="2400" dirty="0" err="1">
                <a:latin typeface="Arial" panose="020B0604020202020204" pitchFamily="34" charset="0"/>
                <a:cs typeface="Arial" panose="020B0604020202020204" pitchFamily="34" charset="0"/>
              </a:rPr>
              <a:t>Napier</a:t>
            </a:r>
            <a:r>
              <a:rPr lang="tr-TR" altLang="tr-TR" sz="2400" dirty="0">
                <a:latin typeface="Arial" panose="020B0604020202020204" pitchFamily="34" charset="0"/>
                <a:cs typeface="Arial" panose="020B0604020202020204" pitchFamily="34" charset="0"/>
              </a:rPr>
              <a:t> tarafından isimlendirildi. Ele geçen buluntulardan yola çıkarak yeni türün  </a:t>
            </a:r>
            <a:r>
              <a:rPr lang="tr-TR" altLang="tr-TR" sz="2400" dirty="0" err="1">
                <a:latin typeface="Arial" panose="020B0604020202020204" pitchFamily="34" charset="0"/>
                <a:cs typeface="Arial" panose="020B0604020202020204" pitchFamily="34" charset="0"/>
              </a:rPr>
              <a:t>Australopithecus`la</a:t>
            </a:r>
            <a:r>
              <a:rPr lang="tr-TR" altLang="tr-TR" sz="2400" dirty="0">
                <a:latin typeface="Arial" panose="020B0604020202020204" pitchFamily="34" charset="0"/>
                <a:cs typeface="Arial" panose="020B0604020202020204" pitchFamily="34" charset="0"/>
              </a:rPr>
              <a:t> geçiş formu oluşturduğunu </a:t>
            </a:r>
            <a:r>
              <a:rPr lang="tr-TR" altLang="tr-TR" sz="2400" dirty="0" err="1">
                <a:latin typeface="Arial" panose="020B0604020202020204" pitchFamily="34" charset="0"/>
                <a:cs typeface="Arial" panose="020B0604020202020204" pitchFamily="34" charset="0"/>
              </a:rPr>
              <a:t>düşünülmiş</a:t>
            </a:r>
            <a:r>
              <a:rPr lang="tr-TR" altLang="tr-TR" sz="2400" dirty="0">
                <a:latin typeface="Arial" panose="020B0604020202020204" pitchFamily="34" charset="0"/>
                <a:cs typeface="Arial" panose="020B0604020202020204" pitchFamily="34" charset="0"/>
              </a:rPr>
              <a:t> ve beyin kapasitesi de 700cm3 olarak hesaplanmıştır. </a:t>
            </a:r>
            <a:endParaRPr lang="tr-TR" altLang="tr-TR" sz="2400" dirty="0" smtClean="0">
              <a:latin typeface="Arial" panose="020B0604020202020204" pitchFamily="34" charset="0"/>
              <a:cs typeface="Arial" panose="020B0604020202020204" pitchFamily="34" charset="0"/>
            </a:endParaRPr>
          </a:p>
          <a:p>
            <a:pPr algn="just" eaLnBrk="1" hangingPunct="1">
              <a:lnSpc>
                <a:spcPct val="150000"/>
              </a:lnSpc>
              <a:buFontTx/>
              <a:buNone/>
            </a:pPr>
            <a:r>
              <a:rPr lang="tr-TR" altLang="tr-TR" sz="2400" dirty="0" smtClean="0">
                <a:latin typeface="Arial" panose="020B0604020202020204" pitchFamily="34" charset="0"/>
                <a:cs typeface="Arial" panose="020B0604020202020204" pitchFamily="34" charset="0"/>
              </a:rPr>
              <a:t>	</a:t>
            </a:r>
          </a:p>
          <a:p>
            <a:pPr algn="just" eaLnBrk="1" hangingPunct="1">
              <a:lnSpc>
                <a:spcPct val="150000"/>
              </a:lnSpc>
              <a:buFontTx/>
              <a:buNone/>
            </a:pPr>
            <a:r>
              <a:rPr lang="tr-TR" altLang="tr-TR" sz="2400" dirty="0">
                <a:latin typeface="Arial" panose="020B0604020202020204" pitchFamily="34" charset="0"/>
                <a:cs typeface="Arial" panose="020B0604020202020204" pitchFamily="34" charset="0"/>
              </a:rPr>
              <a:t>	</a:t>
            </a:r>
            <a:r>
              <a:rPr lang="tr-TR" altLang="tr-TR" sz="2400" dirty="0" smtClean="0">
                <a:latin typeface="Arial" panose="020B0604020202020204" pitchFamily="34" charset="0"/>
                <a:cs typeface="Arial" panose="020B0604020202020204" pitchFamily="34" charset="0"/>
              </a:rPr>
              <a:t>Homo </a:t>
            </a:r>
            <a:r>
              <a:rPr lang="tr-TR" altLang="tr-TR" sz="2400" dirty="0" err="1">
                <a:latin typeface="Arial" panose="020B0604020202020204" pitchFamily="34" charset="0"/>
                <a:cs typeface="Arial" panose="020B0604020202020204" pitchFamily="34" charset="0"/>
              </a:rPr>
              <a:t>habilis`lerin</a:t>
            </a:r>
            <a:r>
              <a:rPr lang="tr-TR" altLang="tr-TR" sz="2400" dirty="0">
                <a:latin typeface="Arial" panose="020B0604020202020204" pitchFamily="34" charset="0"/>
                <a:cs typeface="Arial" panose="020B0604020202020204" pitchFamily="34" charset="0"/>
              </a:rPr>
              <a:t> küçük (</a:t>
            </a:r>
            <a:r>
              <a:rPr lang="tr-TR" altLang="tr-TR" sz="2400" dirty="0" err="1">
                <a:latin typeface="Arial" panose="020B0604020202020204" pitchFamily="34" charset="0"/>
                <a:cs typeface="Arial" panose="020B0604020202020204" pitchFamily="34" charset="0"/>
              </a:rPr>
              <a:t>premolar</a:t>
            </a:r>
            <a:r>
              <a:rPr lang="tr-TR" altLang="tr-TR" sz="2400" dirty="0">
                <a:latin typeface="Arial" panose="020B0604020202020204" pitchFamily="34" charset="0"/>
                <a:cs typeface="Arial" panose="020B0604020202020204" pitchFamily="34" charset="0"/>
              </a:rPr>
              <a:t>) ve büyük azı dişlerinin (</a:t>
            </a:r>
            <a:r>
              <a:rPr lang="tr-TR" altLang="tr-TR" sz="2400" dirty="0" err="1">
                <a:latin typeface="Arial" panose="020B0604020202020204" pitchFamily="34" charset="0"/>
                <a:cs typeface="Arial" panose="020B0604020202020204" pitchFamily="34" charset="0"/>
              </a:rPr>
              <a:t>molar</a:t>
            </a:r>
            <a:r>
              <a:rPr lang="tr-TR" altLang="tr-TR" sz="2400" dirty="0">
                <a:latin typeface="Arial" panose="020B0604020202020204" pitchFamily="34" charset="0"/>
                <a:cs typeface="Arial" panose="020B0604020202020204" pitchFamily="34" charset="0"/>
              </a:rPr>
              <a:t>) daha sonraki </a:t>
            </a:r>
            <a:r>
              <a:rPr lang="tr-TR" altLang="tr-TR" sz="2400" dirty="0" err="1">
                <a:latin typeface="Arial" panose="020B0604020202020204" pitchFamily="34" charset="0"/>
                <a:cs typeface="Arial" panose="020B0604020202020204" pitchFamily="34" charset="0"/>
              </a:rPr>
              <a:t>Hominid`lere</a:t>
            </a:r>
            <a:r>
              <a:rPr lang="tr-TR" altLang="tr-TR" sz="2400" dirty="0">
                <a:latin typeface="Arial" panose="020B0604020202020204" pitchFamily="34" charset="0"/>
                <a:cs typeface="Arial" panose="020B0604020202020204" pitchFamily="34" charset="0"/>
              </a:rPr>
              <a:t> oranla çok daha iri, ancak </a:t>
            </a:r>
            <a:r>
              <a:rPr lang="tr-TR" altLang="tr-TR" sz="2400" dirty="0" err="1">
                <a:latin typeface="Arial" panose="020B0604020202020204" pitchFamily="34" charset="0"/>
                <a:cs typeface="Arial" panose="020B0604020202020204" pitchFamily="34" charset="0"/>
              </a:rPr>
              <a:t>Australopithecus`lara</a:t>
            </a:r>
            <a:r>
              <a:rPr lang="tr-TR" altLang="tr-TR" sz="2400" dirty="0">
                <a:latin typeface="Arial" panose="020B0604020202020204" pitchFamily="34" charset="0"/>
                <a:cs typeface="Arial" panose="020B0604020202020204" pitchFamily="34" charset="0"/>
              </a:rPr>
              <a:t> oranla daha küçük olduğu gözlenmiştir.</a:t>
            </a:r>
          </a:p>
        </p:txBody>
      </p:sp>
    </p:spTree>
    <p:extLst>
      <p:ext uri="{BB962C8B-B14F-4D97-AF65-F5344CB8AC3E}">
        <p14:creationId xmlns:p14="http://schemas.microsoft.com/office/powerpoint/2010/main" val="30054889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idx="1"/>
          </p:nvPr>
        </p:nvSpPr>
        <p:spPr>
          <a:xfrm>
            <a:off x="913795" y="1123720"/>
            <a:ext cx="10353762" cy="4417765"/>
          </a:xfrm>
        </p:spPr>
        <p:txBody>
          <a:bodyPr>
            <a:normAutofit/>
          </a:bodyPr>
          <a:lstStyle/>
          <a:p>
            <a:pPr algn="just">
              <a:lnSpc>
                <a:spcPct val="150000"/>
              </a:lnSpc>
              <a:buNone/>
            </a:pPr>
            <a:r>
              <a:rPr lang="tr-TR" altLang="tr-TR" dirty="0" smtClean="0">
                <a:latin typeface="Arial" panose="020B0604020202020204" pitchFamily="34" charset="0"/>
                <a:cs typeface="Arial" panose="020B0604020202020204" pitchFamily="34" charset="0"/>
              </a:rPr>
              <a:t>	Homo </a:t>
            </a:r>
            <a:r>
              <a:rPr lang="tr-TR" altLang="tr-TR" dirty="0" err="1">
                <a:latin typeface="Arial" panose="020B0604020202020204" pitchFamily="34" charset="0"/>
                <a:cs typeface="Arial" panose="020B0604020202020204" pitchFamily="34" charset="0"/>
              </a:rPr>
              <a:t>habilis</a:t>
            </a:r>
            <a:r>
              <a:rPr lang="tr-TR" altLang="tr-TR" dirty="0">
                <a:latin typeface="Arial" panose="020B0604020202020204" pitchFamily="34" charset="0"/>
                <a:cs typeface="Arial" panose="020B0604020202020204" pitchFamily="34" charset="0"/>
              </a:rPr>
              <a:t> </a:t>
            </a:r>
            <a:r>
              <a:rPr lang="tr-TR" altLang="tr-TR" dirty="0" smtClean="0">
                <a:latin typeface="Arial" panose="020B0604020202020204" pitchFamily="34" charset="0"/>
                <a:cs typeface="Arial" panose="020B0604020202020204" pitchFamily="34" charset="0"/>
              </a:rPr>
              <a:t>buluntularının incelenmesi sonucu bunlarda bir </a:t>
            </a:r>
            <a:r>
              <a:rPr lang="tr-TR" altLang="tr-TR" dirty="0">
                <a:latin typeface="Arial" panose="020B0604020202020204" pitchFamily="34" charset="0"/>
                <a:cs typeface="Arial" panose="020B0604020202020204" pitchFamily="34" charset="0"/>
              </a:rPr>
              <a:t>morfolojinin </a:t>
            </a:r>
            <a:r>
              <a:rPr lang="tr-TR" altLang="tr-TR" dirty="0" smtClean="0">
                <a:latin typeface="Arial" panose="020B0604020202020204" pitchFamily="34" charset="0"/>
                <a:cs typeface="Arial" panose="020B0604020202020204" pitchFamily="34" charset="0"/>
              </a:rPr>
              <a:t>olmadığı anlaşılmaktadır. </a:t>
            </a:r>
            <a:r>
              <a:rPr lang="tr-TR" altLang="tr-TR" dirty="0">
                <a:latin typeface="Arial" panose="020B0604020202020204" pitchFamily="34" charset="0"/>
                <a:cs typeface="Arial" panose="020B0604020202020204" pitchFamily="34" charset="0"/>
              </a:rPr>
              <a:t>bu grup </a:t>
            </a:r>
            <a:r>
              <a:rPr lang="tr-TR" altLang="tr-TR" dirty="0" smtClean="0">
                <a:latin typeface="Arial" panose="020B0604020202020204" pitchFamily="34" charset="0"/>
                <a:cs typeface="Arial" panose="020B0604020202020204" pitchFamily="34" charset="0"/>
              </a:rPr>
              <a:t>içerisinde </a:t>
            </a:r>
            <a:r>
              <a:rPr lang="tr-TR" altLang="tr-TR" dirty="0">
                <a:latin typeface="Arial" panose="020B0604020202020204" pitchFamily="34" charset="0"/>
                <a:cs typeface="Arial" panose="020B0604020202020204" pitchFamily="34" charset="0"/>
              </a:rPr>
              <a:t>iki farklı </a:t>
            </a:r>
            <a:r>
              <a:rPr lang="tr-TR" altLang="tr-TR" dirty="0" smtClean="0">
                <a:latin typeface="Arial" panose="020B0604020202020204" pitchFamily="34" charset="0"/>
                <a:cs typeface="Arial" panose="020B0604020202020204" pitchFamily="34" charset="0"/>
              </a:rPr>
              <a:t>morfolojik tipin olması mümkündür</a:t>
            </a:r>
            <a:r>
              <a:rPr lang="tr-TR" altLang="tr-TR" dirty="0">
                <a:latin typeface="Arial" panose="020B0604020202020204" pitchFamily="34" charset="0"/>
                <a:cs typeface="Arial" panose="020B0604020202020204" pitchFamily="34" charset="0"/>
              </a:rPr>
              <a:t>. Bunlardan ilki </a:t>
            </a:r>
            <a:r>
              <a:rPr lang="tr-TR" altLang="tr-TR" dirty="0" err="1" smtClean="0">
                <a:latin typeface="Arial" panose="020B0604020202020204" pitchFamily="34" charset="0"/>
                <a:cs typeface="Arial" panose="020B0604020202020204" pitchFamily="34" charset="0"/>
              </a:rPr>
              <a:t>Australopithecus</a:t>
            </a:r>
            <a:r>
              <a:rPr lang="tr-TR" altLang="tr-TR" dirty="0" smtClean="0">
                <a:latin typeface="Arial" panose="020B0604020202020204" pitchFamily="34" charset="0"/>
                <a:cs typeface="Arial" panose="020B0604020202020204" pitchFamily="34" charset="0"/>
              </a:rPr>
              <a:t> dişlerine benzeyen dişlere sahip olduğunu, </a:t>
            </a:r>
            <a:r>
              <a:rPr lang="tr-TR" altLang="tr-TR" dirty="0">
                <a:latin typeface="Arial" panose="020B0604020202020204" pitchFamily="34" charset="0"/>
                <a:cs typeface="Arial" panose="020B0604020202020204" pitchFamily="34" charset="0"/>
              </a:rPr>
              <a:t>ancak </a:t>
            </a:r>
            <a:r>
              <a:rPr lang="tr-TR" altLang="tr-TR" dirty="0" smtClean="0">
                <a:latin typeface="Arial" panose="020B0604020202020204" pitchFamily="34" charset="0"/>
                <a:cs typeface="Arial" panose="020B0604020202020204" pitchFamily="34" charset="0"/>
              </a:rPr>
              <a:t> beyine kapasitesi açısından onlardan daha büyük olduğu görülmüştür.  ikinci grubun ise </a:t>
            </a:r>
            <a:r>
              <a:rPr lang="tr-TR" altLang="tr-TR" dirty="0">
                <a:latin typeface="Arial" panose="020B0604020202020204" pitchFamily="34" charset="0"/>
                <a:cs typeface="Arial" panose="020B0604020202020204" pitchFamily="34" charset="0"/>
              </a:rPr>
              <a:t>daha narin </a:t>
            </a:r>
            <a:r>
              <a:rPr lang="tr-TR" altLang="tr-TR" dirty="0" smtClean="0">
                <a:latin typeface="Arial" panose="020B0604020202020204" pitchFamily="34" charset="0"/>
                <a:cs typeface="Arial" panose="020B0604020202020204" pitchFamily="34" charset="0"/>
              </a:rPr>
              <a:t>bir </a:t>
            </a:r>
            <a:r>
              <a:rPr lang="tr-TR" altLang="tr-TR" dirty="0">
                <a:latin typeface="Arial" panose="020B0604020202020204" pitchFamily="34" charset="0"/>
                <a:cs typeface="Arial" panose="020B0604020202020204" pitchFamily="34" charset="0"/>
              </a:rPr>
              <a:t>yapı </a:t>
            </a:r>
            <a:r>
              <a:rPr lang="tr-TR" altLang="tr-TR" dirty="0" smtClean="0">
                <a:latin typeface="Arial" panose="020B0604020202020204" pitchFamily="34" charset="0"/>
                <a:cs typeface="Arial" panose="020B0604020202020204" pitchFamily="34" charset="0"/>
              </a:rPr>
              <a:t>gösterdiği ve </a:t>
            </a:r>
            <a:r>
              <a:rPr lang="tr-TR" altLang="tr-TR" dirty="0" err="1" smtClean="0">
                <a:latin typeface="Arial" panose="020B0604020202020204" pitchFamily="34" charset="0"/>
                <a:cs typeface="Arial" panose="020B0604020202020204" pitchFamily="34" charset="0"/>
              </a:rPr>
              <a:t>Australopithecuslar`lardan</a:t>
            </a:r>
            <a:r>
              <a:rPr lang="tr-TR" altLang="tr-TR" dirty="0" smtClean="0">
                <a:latin typeface="Arial" panose="020B0604020202020204" pitchFamily="34" charset="0"/>
                <a:cs typeface="Arial" panose="020B0604020202020204" pitchFamily="34" charset="0"/>
              </a:rPr>
              <a:t> daha küçük dişleri olduğu, ancak </a:t>
            </a:r>
            <a:r>
              <a:rPr lang="tr-TR" altLang="tr-TR" dirty="0" err="1" smtClean="0">
                <a:latin typeface="Arial" panose="020B0604020202020204" pitchFamily="34" charset="0"/>
                <a:cs typeface="Arial" panose="020B0604020202020204" pitchFamily="34" charset="0"/>
              </a:rPr>
              <a:t>rectuslardan</a:t>
            </a:r>
            <a:r>
              <a:rPr lang="tr-TR" altLang="tr-TR" dirty="0" smtClean="0">
                <a:latin typeface="Arial" panose="020B0604020202020204" pitchFamily="34" charset="0"/>
                <a:cs typeface="Arial" panose="020B0604020202020204" pitchFamily="34" charset="0"/>
              </a:rPr>
              <a:t> beyin </a:t>
            </a:r>
            <a:r>
              <a:rPr lang="tr-TR" altLang="tr-TR" dirty="0" err="1" smtClean="0">
                <a:latin typeface="Arial" panose="020B0604020202020204" pitchFamily="34" charset="0"/>
                <a:cs typeface="Arial" panose="020B0604020202020204" pitchFamily="34" charset="0"/>
              </a:rPr>
              <a:t>kapatisetisi</a:t>
            </a:r>
            <a:r>
              <a:rPr lang="tr-TR" altLang="tr-TR" dirty="0" smtClean="0">
                <a:latin typeface="Arial" panose="020B0604020202020204" pitchFamily="34" charset="0"/>
                <a:cs typeface="Arial" panose="020B0604020202020204" pitchFamily="34" charset="0"/>
              </a:rPr>
              <a:t> açısından daha küçük olduğu belirtilmiştir. </a:t>
            </a:r>
          </a:p>
          <a:p>
            <a:pPr algn="just" eaLnBrk="1" hangingPunct="1">
              <a:lnSpc>
                <a:spcPct val="150000"/>
              </a:lnSpc>
              <a:buFontTx/>
              <a:buNone/>
            </a:pPr>
            <a:r>
              <a:rPr lang="tr-TR" altLang="tr-TR" dirty="0" smtClean="0">
                <a:latin typeface="Arial" panose="020B0604020202020204" pitchFamily="34" charset="0"/>
                <a:cs typeface="Arial" panose="020B0604020202020204" pitchFamily="34" charset="0"/>
              </a:rPr>
              <a:t> </a:t>
            </a:r>
            <a:endParaRPr lang="tr-TR" alt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2366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774825" y="609601"/>
            <a:ext cx="9492731" cy="690390"/>
          </a:xfrm>
        </p:spPr>
        <p:txBody>
          <a:bodyPr/>
          <a:lstStyle/>
          <a:p>
            <a:pPr algn="l">
              <a:defRPr/>
            </a:pPr>
            <a:r>
              <a:rPr lang="tr-TR" dirty="0" smtClean="0">
                <a:solidFill>
                  <a:schemeClr val="tx2">
                    <a:satMod val="200000"/>
                  </a:schemeClr>
                </a:solidFill>
              </a:rPr>
              <a:t>Homo </a:t>
            </a:r>
            <a:r>
              <a:rPr lang="tr-TR" dirty="0" err="1" smtClean="0">
                <a:solidFill>
                  <a:schemeClr val="tx2">
                    <a:satMod val="200000"/>
                  </a:schemeClr>
                </a:solidFill>
              </a:rPr>
              <a:t>habilis</a:t>
            </a:r>
            <a:endParaRPr lang="tr-TR" dirty="0" smtClean="0">
              <a:solidFill>
                <a:schemeClr val="tx2">
                  <a:satMod val="200000"/>
                </a:schemeClr>
              </a:solidFill>
            </a:endParaRPr>
          </a:p>
        </p:txBody>
      </p:sp>
      <p:graphicFrame>
        <p:nvGraphicFramePr>
          <p:cNvPr id="9218" name="Object 3"/>
          <p:cNvGraphicFramePr>
            <a:graphicFrameLocks noGrp="1" noChangeAspect="1"/>
          </p:cNvGraphicFramePr>
          <p:nvPr>
            <p:ph idx="1"/>
            <p:extLst>
              <p:ext uri="{D42A27DB-BD31-4B8C-83A1-F6EECF244321}">
                <p14:modId xmlns:p14="http://schemas.microsoft.com/office/powerpoint/2010/main" val="3979548580"/>
              </p:ext>
            </p:extLst>
          </p:nvPr>
        </p:nvGraphicFramePr>
        <p:xfrm>
          <a:off x="1774825" y="1534252"/>
          <a:ext cx="9848394" cy="3335203"/>
        </p:xfrm>
        <a:graphic>
          <a:graphicData uri="http://schemas.openxmlformats.org/presentationml/2006/ole">
            <mc:AlternateContent xmlns:mc="http://schemas.openxmlformats.org/markup-compatibility/2006">
              <mc:Choice xmlns:v="urn:schemas-microsoft-com:vml" Requires="v">
                <p:oleObj spid="_x0000_s1028" name="Bit Eşlem Resmi" r:id="rId4" imgW="7342857" imgH="2486372" progId="Paint.Picture">
                  <p:embed/>
                </p:oleObj>
              </mc:Choice>
              <mc:Fallback>
                <p:oleObj name="Bit Eşlem Resmi" r:id="rId4" imgW="7342857" imgH="248637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1534252"/>
                        <a:ext cx="9848394" cy="333520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842870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848299" y="1453285"/>
            <a:ext cx="1055415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150000"/>
              </a:lnSpc>
            </a:pPr>
            <a:r>
              <a:rPr lang="tr-TR" altLang="tr-TR" sz="2400" dirty="0" smtClean="0">
                <a:latin typeface="Arial" panose="020B0604020202020204" pitchFamily="34" charset="0"/>
              </a:rPr>
              <a:t>Homo </a:t>
            </a:r>
            <a:r>
              <a:rPr lang="tr-TR" altLang="tr-TR" sz="2400" dirty="0" err="1">
                <a:latin typeface="Arial" panose="020B0604020202020204" pitchFamily="34" charset="0"/>
              </a:rPr>
              <a:t>habilisler</a:t>
            </a:r>
            <a:r>
              <a:rPr lang="tr-TR" altLang="tr-TR" sz="2400" dirty="0">
                <a:latin typeface="Arial" panose="020B0604020202020204" pitchFamily="34" charset="0"/>
              </a:rPr>
              <a:t> tek tür olarak ele </a:t>
            </a:r>
            <a:r>
              <a:rPr lang="tr-TR" altLang="tr-TR" sz="2400" dirty="0" smtClean="0">
                <a:latin typeface="Arial" panose="020B0604020202020204" pitchFamily="34" charset="0"/>
              </a:rPr>
              <a:t>alındığında </a:t>
            </a:r>
            <a:r>
              <a:rPr lang="tr-TR" altLang="tr-TR" sz="2400" dirty="0" err="1" smtClean="0">
                <a:latin typeface="Arial" panose="020B0604020202020204" pitchFamily="34" charset="0"/>
              </a:rPr>
              <a:t>Australopithecus`lardan</a:t>
            </a:r>
            <a:r>
              <a:rPr lang="tr-TR" altLang="tr-TR" sz="2400" dirty="0" smtClean="0">
                <a:latin typeface="Arial" panose="020B0604020202020204" pitchFamily="34" charset="0"/>
              </a:rPr>
              <a:t> farklılıkları: </a:t>
            </a:r>
            <a:r>
              <a:rPr lang="tr-TR" altLang="tr-TR" sz="2400" dirty="0">
                <a:latin typeface="Arial" panose="020B0604020202020204" pitchFamily="34" charset="0"/>
              </a:rPr>
              <a:t>Homo </a:t>
            </a:r>
            <a:r>
              <a:rPr lang="tr-TR" altLang="tr-TR" sz="2400" dirty="0" err="1">
                <a:latin typeface="Arial" panose="020B0604020202020204" pitchFamily="34" charset="0"/>
              </a:rPr>
              <a:t>habilisler</a:t>
            </a:r>
            <a:r>
              <a:rPr lang="tr-TR" altLang="tr-TR" sz="2400" dirty="0">
                <a:latin typeface="Arial" panose="020B0604020202020204" pitchFamily="34" charset="0"/>
              </a:rPr>
              <a:t> ortalama 630cm3 beyin kapasitesine sahip (Min. ve </a:t>
            </a:r>
            <a:r>
              <a:rPr lang="tr-TR" altLang="tr-TR" sz="2400" dirty="0" err="1">
                <a:latin typeface="Arial" panose="020B0604020202020204" pitchFamily="34" charset="0"/>
              </a:rPr>
              <a:t>Max</a:t>
            </a:r>
            <a:r>
              <a:rPr lang="tr-TR" altLang="tr-TR" sz="2400" dirty="0">
                <a:latin typeface="Arial" panose="020B0604020202020204" pitchFamily="34" charset="0"/>
              </a:rPr>
              <a:t>. değerler; 510-750cm3), vücut hatları genellikle daha narin bir yapı gösterir, yüz </a:t>
            </a:r>
            <a:r>
              <a:rPr lang="tr-TR" altLang="tr-TR" sz="2400" dirty="0" err="1">
                <a:latin typeface="Arial" panose="020B0604020202020204" pitchFamily="34" charset="0"/>
              </a:rPr>
              <a:t>Australopithecus`lara</a:t>
            </a:r>
            <a:r>
              <a:rPr lang="tr-TR" altLang="tr-TR" sz="2400" dirty="0">
                <a:latin typeface="Arial" panose="020B0604020202020204" pitchFamily="34" charset="0"/>
              </a:rPr>
              <a:t> oranla daha düşük bir </a:t>
            </a:r>
            <a:r>
              <a:rPr lang="tr-TR" altLang="tr-TR" sz="2400" dirty="0" err="1">
                <a:latin typeface="Arial" panose="020B0604020202020204" pitchFamily="34" charset="0"/>
              </a:rPr>
              <a:t>prognatizmaya</a:t>
            </a:r>
            <a:r>
              <a:rPr lang="tr-TR" altLang="tr-TR" sz="2400" dirty="0">
                <a:latin typeface="Arial" panose="020B0604020202020204" pitchFamily="34" charset="0"/>
              </a:rPr>
              <a:t> sahiptir.  Çene ve dişlere bakıldığında ise genel olarak diş boyutlarının benzer olduğunu, ancak </a:t>
            </a:r>
            <a:r>
              <a:rPr lang="tr-TR" altLang="tr-TR" sz="2400" dirty="0" smtClean="0">
                <a:latin typeface="Arial" panose="020B0604020202020204" pitchFamily="34" charset="0"/>
              </a:rPr>
              <a:t>buluntuların </a:t>
            </a:r>
            <a:r>
              <a:rPr lang="tr-TR" altLang="tr-TR" sz="2400" dirty="0">
                <a:latin typeface="Arial" panose="020B0604020202020204" pitchFamily="34" charset="0"/>
              </a:rPr>
              <a:t>bazılarında daha küçük dişler olduğu da </a:t>
            </a:r>
            <a:r>
              <a:rPr lang="tr-TR" altLang="tr-TR" sz="2400" dirty="0" smtClean="0">
                <a:latin typeface="Arial" panose="020B0604020202020204" pitchFamily="34" charset="0"/>
              </a:rPr>
              <a:t>rapor edilmiştir.  </a:t>
            </a:r>
            <a:endParaRPr lang="tr-TR" altLang="tr-TR" sz="2400" dirty="0">
              <a:latin typeface="Arial" panose="020B0604020202020204" pitchFamily="34" charset="0"/>
            </a:endParaRPr>
          </a:p>
        </p:txBody>
      </p:sp>
    </p:spTree>
    <p:extLst>
      <p:ext uri="{BB962C8B-B14F-4D97-AF65-F5344CB8AC3E}">
        <p14:creationId xmlns:p14="http://schemas.microsoft.com/office/powerpoint/2010/main" val="316718559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idx="1"/>
          </p:nvPr>
        </p:nvSpPr>
        <p:spPr>
          <a:xfrm>
            <a:off x="705080" y="738128"/>
            <a:ext cx="10717575" cy="5089047"/>
          </a:xfrm>
        </p:spPr>
        <p:txBody>
          <a:bodyPr>
            <a:normAutofit fontScale="85000" lnSpcReduction="20000"/>
          </a:bodyPr>
          <a:lstStyle/>
          <a:p>
            <a:pPr marL="0" indent="0" algn="just" eaLnBrk="1" hangingPunct="1">
              <a:lnSpc>
                <a:spcPct val="150000"/>
              </a:lnSpc>
              <a:buNone/>
            </a:pPr>
            <a:r>
              <a:rPr lang="tr-TR" altLang="tr-TR" sz="2000" dirty="0" err="1">
                <a:latin typeface="Arial" panose="020B0604020202020204" pitchFamily="34" charset="0"/>
                <a:cs typeface="Arial" panose="020B0604020202020204" pitchFamily="34" charset="0"/>
              </a:rPr>
              <a:t>Australopithecus`larla</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habilisler</a:t>
            </a:r>
            <a:r>
              <a:rPr lang="tr-TR" altLang="tr-TR" sz="2000" dirty="0">
                <a:latin typeface="Arial" panose="020B0604020202020204" pitchFamily="34" charset="0"/>
                <a:cs typeface="Arial" panose="020B0604020202020204" pitchFamily="34" charset="0"/>
              </a:rPr>
              <a:t> karşılaştırıldığında </a:t>
            </a:r>
            <a:r>
              <a:rPr lang="tr-TR" altLang="tr-TR" sz="2000" dirty="0" err="1">
                <a:latin typeface="Arial" panose="020B0604020202020204" pitchFamily="34" charset="0"/>
                <a:cs typeface="Arial" panose="020B0604020202020204" pitchFamily="34" charset="0"/>
              </a:rPr>
              <a:t>ard</a:t>
            </a:r>
            <a:r>
              <a:rPr lang="tr-TR" altLang="tr-TR" sz="2000" dirty="0">
                <a:latin typeface="Arial" panose="020B0604020202020204" pitchFamily="34" charset="0"/>
                <a:cs typeface="Arial" panose="020B0604020202020204" pitchFamily="34" charset="0"/>
              </a:rPr>
              <a:t> kafa kemiği (</a:t>
            </a:r>
            <a:r>
              <a:rPr lang="tr-TR" altLang="tr-TR" sz="2000" dirty="0" err="1">
                <a:latin typeface="Arial" panose="020B0604020202020204" pitchFamily="34" charset="0"/>
                <a:cs typeface="Arial" panose="020B0604020202020204" pitchFamily="34" charset="0"/>
              </a:rPr>
              <a:t>occipital</a:t>
            </a:r>
            <a:r>
              <a:rPr lang="tr-TR" altLang="tr-TR" sz="2000" dirty="0">
                <a:latin typeface="Arial" panose="020B0604020202020204" pitchFamily="34" charset="0"/>
                <a:cs typeface="Arial" panose="020B0604020202020204" pitchFamily="34" charset="0"/>
              </a:rPr>
              <a:t>) bölgenin </a:t>
            </a:r>
            <a:r>
              <a:rPr lang="tr-TR" altLang="tr-TR" sz="2000" dirty="0" err="1">
                <a:latin typeface="Arial" panose="020B0604020202020204" pitchFamily="34" charset="0"/>
                <a:cs typeface="Arial" panose="020B0604020202020204" pitchFamily="34" charset="0"/>
              </a:rPr>
              <a:t>habilislerde</a:t>
            </a:r>
            <a:r>
              <a:rPr lang="tr-TR" altLang="tr-TR" sz="2000" dirty="0">
                <a:latin typeface="Arial" panose="020B0604020202020204" pitchFamily="34" charset="0"/>
                <a:cs typeface="Arial" panose="020B0604020202020204" pitchFamily="34" charset="0"/>
              </a:rPr>
              <a:t> daha yuvarlaklaştığı görülür. Yine </a:t>
            </a:r>
            <a:r>
              <a:rPr lang="tr-TR" altLang="tr-TR" sz="2000" dirty="0" err="1">
                <a:latin typeface="Arial" panose="020B0604020202020204" pitchFamily="34" charset="0"/>
                <a:cs typeface="Arial" panose="020B0604020202020204" pitchFamily="34" charset="0"/>
              </a:rPr>
              <a:t>habilislerde</a:t>
            </a:r>
            <a:r>
              <a:rPr lang="tr-TR" altLang="tr-TR" sz="2000" dirty="0">
                <a:latin typeface="Arial" panose="020B0604020202020204" pitchFamily="34" charset="0"/>
                <a:cs typeface="Arial" panose="020B0604020202020204" pitchFamily="34" charset="0"/>
              </a:rPr>
              <a:t> alın ve özellikle </a:t>
            </a:r>
            <a:r>
              <a:rPr lang="tr-TR" altLang="tr-TR" sz="2000" dirty="0" err="1">
                <a:latin typeface="Arial" panose="020B0604020202020204" pitchFamily="34" charset="0"/>
                <a:cs typeface="Arial" panose="020B0604020202020204" pitchFamily="34" charset="0"/>
              </a:rPr>
              <a:t>parietaller</a:t>
            </a:r>
            <a:r>
              <a:rPr lang="tr-TR" altLang="tr-TR" sz="2000" dirty="0">
                <a:latin typeface="Arial" panose="020B0604020202020204" pitchFamily="34" charset="0"/>
                <a:cs typeface="Arial" panose="020B0604020202020204" pitchFamily="34" charset="0"/>
              </a:rPr>
              <a:t> daha fazla gelişme göstermiştir.  Homo </a:t>
            </a:r>
            <a:r>
              <a:rPr lang="tr-TR" altLang="tr-TR" sz="2000" dirty="0" err="1">
                <a:latin typeface="Arial" panose="020B0604020202020204" pitchFamily="34" charset="0"/>
                <a:cs typeface="Arial" panose="020B0604020202020204" pitchFamily="34" charset="0"/>
              </a:rPr>
              <a:t>habilis</a:t>
            </a:r>
            <a:r>
              <a:rPr lang="tr-TR" altLang="tr-TR" sz="2000" dirty="0">
                <a:latin typeface="Arial" panose="020B0604020202020204" pitchFamily="34" charset="0"/>
                <a:cs typeface="Arial" panose="020B0604020202020204" pitchFamily="34" charset="0"/>
              </a:rPr>
              <a:t> olarak tanımlanan </a:t>
            </a:r>
            <a:r>
              <a:rPr lang="tr-TR" altLang="tr-TR" sz="2000" dirty="0" err="1">
                <a:latin typeface="Arial" panose="020B0604020202020204" pitchFamily="34" charset="0"/>
                <a:cs typeface="Arial" panose="020B0604020202020204" pitchFamily="34" charset="0"/>
              </a:rPr>
              <a:t>tür’de</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robustus`larda</a:t>
            </a:r>
            <a:r>
              <a:rPr lang="tr-TR" altLang="tr-TR" sz="2000" dirty="0">
                <a:latin typeface="Arial" panose="020B0604020202020204" pitchFamily="34" charset="0"/>
                <a:cs typeface="Arial" panose="020B0604020202020204" pitchFamily="34" charset="0"/>
              </a:rPr>
              <a:t> bulunan </a:t>
            </a:r>
            <a:r>
              <a:rPr lang="tr-TR" altLang="tr-TR" sz="2000" dirty="0" err="1">
                <a:latin typeface="Arial" panose="020B0604020202020204" pitchFamily="34" charset="0"/>
                <a:cs typeface="Arial" panose="020B0604020202020204" pitchFamily="34" charset="0"/>
              </a:rPr>
              <a:t>sagittal</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crestle</a:t>
            </a:r>
            <a:r>
              <a:rPr lang="tr-TR" altLang="tr-TR" sz="2000" dirty="0">
                <a:latin typeface="Arial" panose="020B0604020202020204" pitchFamily="34" charset="0"/>
                <a:cs typeface="Arial" panose="020B0604020202020204" pitchFamily="34" charset="0"/>
              </a:rPr>
              <a:t> (kafatasının üstündeki ibik şeklindeki çıkıntı) karşılaşmayız. Alın bölgesinde (</a:t>
            </a:r>
            <a:r>
              <a:rPr lang="tr-TR" altLang="tr-TR" sz="2000" dirty="0" err="1">
                <a:latin typeface="Arial" panose="020B0604020202020204" pitchFamily="34" charset="0"/>
                <a:cs typeface="Arial" panose="020B0604020202020204" pitchFamily="34" charset="0"/>
              </a:rPr>
              <a:t>frontal</a:t>
            </a:r>
            <a:r>
              <a:rPr lang="tr-TR" altLang="tr-TR" sz="2000" dirty="0">
                <a:latin typeface="Arial" panose="020B0604020202020204" pitchFamily="34" charset="0"/>
                <a:cs typeface="Arial" panose="020B0604020202020204" pitchFamily="34" charset="0"/>
              </a:rPr>
              <a:t>) kaş kemerlerinin hemen arkasında bir oluk oluşmuştur, buna </a:t>
            </a:r>
            <a:r>
              <a:rPr lang="tr-TR" altLang="tr-TR" sz="2000" dirty="0" err="1">
                <a:latin typeface="Arial" panose="020B0604020202020204" pitchFamily="34" charset="0"/>
                <a:cs typeface="Arial" panose="020B0604020202020204" pitchFamily="34" charset="0"/>
              </a:rPr>
              <a:t>sulcus</a:t>
            </a:r>
            <a:r>
              <a:rPr lang="tr-TR" altLang="tr-TR" sz="2000" dirty="0">
                <a:latin typeface="Arial" panose="020B0604020202020204" pitchFamily="34" charset="0"/>
                <a:cs typeface="Arial" panose="020B0604020202020204" pitchFamily="34" charset="0"/>
              </a:rPr>
              <a:t> </a:t>
            </a:r>
            <a:r>
              <a:rPr lang="tr-TR" altLang="tr-TR" sz="2000" dirty="0" err="1">
                <a:latin typeface="Arial" panose="020B0604020202020204" pitchFamily="34" charset="0"/>
                <a:cs typeface="Arial" panose="020B0604020202020204" pitchFamily="34" charset="0"/>
              </a:rPr>
              <a:t>supraorbitalis</a:t>
            </a:r>
            <a:r>
              <a:rPr lang="tr-TR" altLang="tr-TR" sz="2000" dirty="0">
                <a:latin typeface="Arial" panose="020B0604020202020204" pitchFamily="34" charset="0"/>
                <a:cs typeface="Arial" panose="020B0604020202020204" pitchFamily="34" charset="0"/>
              </a:rPr>
              <a:t> denir.  </a:t>
            </a:r>
            <a:endParaRPr lang="tr-TR" altLang="tr-TR" sz="2000" dirty="0" smtClean="0">
              <a:latin typeface="Arial" panose="020B0604020202020204" pitchFamily="34" charset="0"/>
              <a:cs typeface="Arial" panose="020B0604020202020204" pitchFamily="34" charset="0"/>
            </a:endParaRPr>
          </a:p>
          <a:p>
            <a:pPr marL="0" indent="0" algn="just" eaLnBrk="1" hangingPunct="1">
              <a:lnSpc>
                <a:spcPct val="150000"/>
              </a:lnSpc>
              <a:buNone/>
            </a:pPr>
            <a:endParaRPr lang="tr-TR" altLang="tr-TR" dirty="0">
              <a:latin typeface="Arial" panose="020B0604020202020204" pitchFamily="34" charset="0"/>
              <a:cs typeface="Arial" panose="020B0604020202020204" pitchFamily="34" charset="0"/>
            </a:endParaRPr>
          </a:p>
          <a:p>
            <a:pPr marL="0" indent="0" algn="just" eaLnBrk="1" hangingPunct="1">
              <a:lnSpc>
                <a:spcPct val="150000"/>
              </a:lnSpc>
              <a:buNone/>
            </a:pPr>
            <a:r>
              <a:rPr lang="tr-TR" altLang="tr-TR" sz="2000" dirty="0" smtClean="0">
                <a:latin typeface="Arial" panose="020B0604020202020204" pitchFamily="34" charset="0"/>
                <a:cs typeface="Arial" panose="020B0604020202020204" pitchFamily="34" charset="0"/>
              </a:rPr>
              <a:t>Bu </a:t>
            </a:r>
            <a:r>
              <a:rPr lang="tr-TR" altLang="tr-TR" sz="2000" dirty="0">
                <a:latin typeface="Arial" panose="020B0604020202020204" pitchFamily="34" charset="0"/>
                <a:cs typeface="Arial" panose="020B0604020202020204" pitchFamily="34" charset="0"/>
              </a:rPr>
              <a:t>türe ait ele geçen  kol ve bacak kemiklerinden hesaplanan boy uzunluğu </a:t>
            </a:r>
            <a:r>
              <a:rPr lang="tr-TR" altLang="tr-TR" sz="2000" dirty="0" err="1">
                <a:latin typeface="Arial" panose="020B0604020202020204" pitchFamily="34" charset="0"/>
                <a:cs typeface="Arial" panose="020B0604020202020204" pitchFamily="34" charset="0"/>
              </a:rPr>
              <a:t>habilislerin</a:t>
            </a:r>
            <a:r>
              <a:rPr lang="tr-TR" altLang="tr-TR" sz="2000" dirty="0">
                <a:latin typeface="Arial" panose="020B0604020202020204" pitchFamily="34" charset="0"/>
                <a:cs typeface="Arial" panose="020B0604020202020204" pitchFamily="34" charset="0"/>
              </a:rPr>
              <a:t> yaklaşık 1m civarında olduğu anlaşılmıştır.  Kol bacak oranına bakıldığında </a:t>
            </a:r>
            <a:r>
              <a:rPr lang="tr-TR" altLang="tr-TR" sz="2000" dirty="0" err="1">
                <a:latin typeface="Arial" panose="020B0604020202020204" pitchFamily="34" charset="0"/>
                <a:cs typeface="Arial" panose="020B0604020202020204" pitchFamily="34" charset="0"/>
              </a:rPr>
              <a:t>Habilislerin</a:t>
            </a:r>
            <a:r>
              <a:rPr lang="tr-TR" altLang="tr-TR" sz="2000" dirty="0">
                <a:latin typeface="Arial" panose="020B0604020202020204" pitchFamily="34" charset="0"/>
                <a:cs typeface="Arial" panose="020B0604020202020204" pitchFamily="34" charset="0"/>
              </a:rPr>
              <a:t> daha uzun kollu oldukları (bacaklara göre) ve bu oranın yer yer </a:t>
            </a:r>
            <a:r>
              <a:rPr lang="tr-TR" altLang="tr-TR" sz="2000" dirty="0" err="1">
                <a:latin typeface="Arial" panose="020B0604020202020204" pitchFamily="34" charset="0"/>
                <a:cs typeface="Arial" panose="020B0604020202020204" pitchFamily="34" charset="0"/>
              </a:rPr>
              <a:t>Australopithecus`ları</a:t>
            </a:r>
            <a:r>
              <a:rPr lang="tr-TR" altLang="tr-TR" sz="2000" dirty="0">
                <a:latin typeface="Arial" panose="020B0604020202020204" pitchFamily="34" charset="0"/>
                <a:cs typeface="Arial" panose="020B0604020202020204" pitchFamily="34" charset="0"/>
              </a:rPr>
              <a:t> geçtiği görülür.  Sözü edilen bu anatomik özelliklere bakılarak </a:t>
            </a:r>
            <a:r>
              <a:rPr lang="tr-TR" altLang="tr-TR" sz="2000" dirty="0" err="1">
                <a:latin typeface="Arial" panose="020B0604020202020204" pitchFamily="34" charset="0"/>
                <a:cs typeface="Arial" panose="020B0604020202020204" pitchFamily="34" charset="0"/>
              </a:rPr>
              <a:t>habilislerin</a:t>
            </a:r>
            <a:r>
              <a:rPr lang="tr-TR" altLang="tr-TR" sz="2000" dirty="0">
                <a:latin typeface="Arial" panose="020B0604020202020204" pitchFamily="34" charset="0"/>
                <a:cs typeface="Arial" panose="020B0604020202020204" pitchFamily="34" charset="0"/>
              </a:rPr>
              <a:t> yerde yaşadığını, ancak </a:t>
            </a:r>
            <a:r>
              <a:rPr lang="tr-TR" altLang="tr-TR" sz="2000" dirty="0" err="1">
                <a:latin typeface="Arial" panose="020B0604020202020204" pitchFamily="34" charset="0"/>
                <a:cs typeface="Arial" panose="020B0604020202020204" pitchFamily="34" charset="0"/>
              </a:rPr>
              <a:t>Australopithecus`lardan</a:t>
            </a:r>
            <a:r>
              <a:rPr lang="tr-TR" altLang="tr-TR" sz="2000" dirty="0">
                <a:latin typeface="Arial" panose="020B0604020202020204" pitchFamily="34" charset="0"/>
                <a:cs typeface="Arial" panose="020B0604020202020204" pitchFamily="34" charset="0"/>
              </a:rPr>
              <a:t> kalan ve ağaç yaşamına ilişkin özellikleri de taşıdıkları anlaşılmaktadır. Yine bu canlıların ağaçların alt dallarında ellerini kullanarak hareket etme yeteneğini belli ölçülerde devam ettirdikleri de belirtilmiştir </a:t>
            </a:r>
          </a:p>
          <a:p>
            <a:pPr marL="0" indent="0" algn="just" eaLnBrk="1" hangingPunct="1">
              <a:lnSpc>
                <a:spcPct val="150000"/>
              </a:lnSpc>
              <a:buNone/>
            </a:pPr>
            <a:r>
              <a:rPr lang="tr-TR" altLang="tr-TR"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750911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idx="1"/>
          </p:nvPr>
        </p:nvSpPr>
        <p:spPr>
          <a:xfrm>
            <a:off x="913795" y="1277957"/>
            <a:ext cx="10202224" cy="2655065"/>
          </a:xfrm>
        </p:spPr>
        <p:txBody>
          <a:bodyPr>
            <a:normAutofit/>
          </a:bodyPr>
          <a:lstStyle/>
          <a:p>
            <a:pPr marL="0" indent="0" algn="just" eaLnBrk="1" hangingPunct="1">
              <a:lnSpc>
                <a:spcPct val="150000"/>
              </a:lnSpc>
              <a:buNone/>
            </a:pPr>
            <a:r>
              <a:rPr lang="tr-TR" altLang="tr-TR" dirty="0" err="1">
                <a:latin typeface="Arial" panose="020B0604020202020204" pitchFamily="34" charset="0"/>
                <a:cs typeface="Arial" panose="020B0604020202020204" pitchFamily="34" charset="0"/>
              </a:rPr>
              <a:t>Habilislerin</a:t>
            </a:r>
            <a:r>
              <a:rPr lang="tr-TR" altLang="tr-TR" dirty="0">
                <a:latin typeface="Arial" panose="020B0604020202020204" pitchFamily="34" charset="0"/>
                <a:cs typeface="Arial" panose="020B0604020202020204" pitchFamily="34" charset="0"/>
              </a:rPr>
              <a:t> iki farklı tür olduğu hipotezi günümüzde daha çok geçerlilik kazanmıştır.  Bu hipoteze göre ağaç yaşamını ve ona ilişkin özellikleri tamamen bırakmış olan grup belli bir süre yaşadıktan sonra yok olmuş, buna karşılık daha iri beyinli olan ve daha modern </a:t>
            </a:r>
            <a:r>
              <a:rPr lang="tr-TR" altLang="tr-TR" dirty="0" err="1">
                <a:latin typeface="Arial" panose="020B0604020202020204" pitchFamily="34" charset="0"/>
                <a:cs typeface="Arial" panose="020B0604020202020204" pitchFamily="34" charset="0"/>
              </a:rPr>
              <a:t>bipedalizim</a:t>
            </a:r>
            <a:r>
              <a:rPr lang="tr-TR" altLang="tr-TR" dirty="0">
                <a:latin typeface="Arial" panose="020B0604020202020204" pitchFamily="34" charset="0"/>
                <a:cs typeface="Arial" panose="020B0604020202020204" pitchFamily="34" charset="0"/>
              </a:rPr>
              <a:t> özelliklerini taşıdığı varsayılan diğer grup yaklaşık 1,8-1,7 milyon yıl önce Homo </a:t>
            </a:r>
            <a:r>
              <a:rPr lang="tr-TR" altLang="tr-TR" dirty="0" err="1">
                <a:latin typeface="Arial" panose="020B0604020202020204" pitchFamily="34" charset="0"/>
                <a:cs typeface="Arial" panose="020B0604020202020204" pitchFamily="34" charset="0"/>
              </a:rPr>
              <a:t>erectus`a</a:t>
            </a:r>
            <a:r>
              <a:rPr lang="tr-TR" altLang="tr-TR" dirty="0">
                <a:latin typeface="Arial" panose="020B0604020202020204" pitchFamily="34" charset="0"/>
                <a:cs typeface="Arial" panose="020B0604020202020204" pitchFamily="34" charset="0"/>
              </a:rPr>
              <a:t> dönüşerek varlığını devam ettirmiş. </a:t>
            </a:r>
          </a:p>
        </p:txBody>
      </p:sp>
    </p:spTree>
    <p:extLst>
      <p:ext uri="{BB962C8B-B14F-4D97-AF65-F5344CB8AC3E}">
        <p14:creationId xmlns:p14="http://schemas.microsoft.com/office/powerpoint/2010/main" val="2667184780"/>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TotalTime>
  <Words>3155</Words>
  <Application>Microsoft Office PowerPoint</Application>
  <PresentationFormat>Geniş ekran</PresentationFormat>
  <Paragraphs>156</Paragraphs>
  <Slides>36</Slides>
  <Notes>35</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36</vt:i4>
      </vt:variant>
    </vt:vector>
  </HeadingPairs>
  <TitlesOfParts>
    <vt:vector size="42" baseType="lpstr">
      <vt:lpstr>Arial</vt:lpstr>
      <vt:lpstr>Bookman Old Style</vt:lpstr>
      <vt:lpstr>Calibri</vt:lpstr>
      <vt:lpstr>Rockwell</vt:lpstr>
      <vt:lpstr>Damask</vt:lpstr>
      <vt:lpstr>Bit Eşlem Resmi</vt:lpstr>
      <vt:lpstr>Homo Genusu</vt:lpstr>
      <vt:lpstr>PowerPoint Sunusu</vt:lpstr>
      <vt:lpstr>PowerPoint Sunusu</vt:lpstr>
      <vt:lpstr> HOMO HABİLİS </vt:lpstr>
      <vt:lpstr>PowerPoint Sunusu</vt:lpstr>
      <vt:lpstr>Homo habilis</vt:lpstr>
      <vt:lpstr>PowerPoint Sunusu</vt:lpstr>
      <vt:lpstr>PowerPoint Sunusu</vt:lpstr>
      <vt:lpstr>PowerPoint Sunusu</vt:lpstr>
      <vt:lpstr>HOMO ERECTUS</vt:lpstr>
      <vt:lpstr>PowerPoint Sunusu</vt:lpstr>
      <vt:lpstr>Homo erectus</vt:lpstr>
      <vt:lpstr>PowerPoint Sunusu</vt:lpstr>
      <vt:lpstr>PowerPoint Sunusu</vt:lpstr>
      <vt:lpstr>PowerPoint Sunusu</vt:lpstr>
      <vt:lpstr>PowerPoint Sunusu</vt:lpstr>
      <vt:lpstr>PowerPoint Sunusu</vt:lpstr>
      <vt:lpstr>PowerPoint Sunusu</vt:lpstr>
      <vt:lpstr>Arkaik Homo sapiens</vt:lpstr>
      <vt:lpstr>PowerPoint Sunusu</vt:lpstr>
      <vt:lpstr>PowerPoint Sunusu</vt:lpstr>
      <vt:lpstr>PowerPoint Sunusu</vt:lpstr>
      <vt:lpstr>PowerPoint Sunusu</vt:lpstr>
      <vt:lpstr>PowerPoint Sunusu</vt:lpstr>
      <vt:lpstr>PowerPoint Sunusu</vt:lpstr>
      <vt:lpstr>PowerPoint Sunusu</vt:lpstr>
      <vt:lpstr>PowerPoint Sunusu</vt:lpstr>
      <vt:lpstr>d-NEANDERTALLER</vt:lpstr>
      <vt:lpstr>PowerPoint Sunusu</vt:lpstr>
      <vt:lpstr>PowerPoint Sunusu</vt:lpstr>
      <vt:lpstr>ÖLÜ GÖMME</vt:lpstr>
      <vt:lpstr>Homo sapiens sapiens</vt:lpstr>
      <vt:lpstr>PowerPoint Sunusu</vt:lpstr>
      <vt:lpstr>PowerPoint Sunusu</vt:lpstr>
      <vt:lpstr>Modern Homo sapiens</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Homo Genusu</dc:title>
  <dc:creator>ant_pc</dc:creator>
  <cp:lastModifiedBy>ant_pc</cp:lastModifiedBy>
  <cp:revision>5</cp:revision>
  <dcterms:created xsi:type="dcterms:W3CDTF">2017-11-01T09:27:25Z</dcterms:created>
  <dcterms:modified xsi:type="dcterms:W3CDTF">2017-11-01T10:20:24Z</dcterms:modified>
</cp:coreProperties>
</file>