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3" r:id="rId3"/>
    <p:sldId id="267" r:id="rId4"/>
    <p:sldId id="264" r:id="rId5"/>
    <p:sldId id="266" r:id="rId6"/>
    <p:sldId id="268" r:id="rId7"/>
    <p:sldId id="269"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9"/>
  </p:normalViewPr>
  <p:slideViewPr>
    <p:cSldViewPr snapToGrid="0" snapToObjects="1">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AD606F2-334C-FD44-BCF6-281FFC922CB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A8B5CD1-C676-D546-9375-756CFED476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3CE5ADC-4397-9340-9E6D-6DD1B7F9A30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F8D8F1E-BE48-AE43-8334-9297F1E9753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A5F5F9-2EFB-924F-A5C4-D088684B20D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305261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6991C0-9016-C04A-9604-31A184AC9C1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F2BD5EC-38D0-1B48-8E5F-928C03224D93}"/>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C7E11BE8-7BD2-F641-90FE-CC98FD015407}"/>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2D814A5-020E-4048-A923-085EF328E53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FAA0F5E-046F-3942-9FB9-C3C1E84AC5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7548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C628826-B184-254D-ADA6-725CD1CF818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5CCDF4A-B920-214E-A457-485DBE9C9AA4}"/>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71EB222A-5E58-724B-9BA2-40294B271C2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EAA010E0-D1D3-A34D-8D98-A8CD6C27FB6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30CA5-E9BA-A940-BB43-4E40A4F59C4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4269244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BAAEF6D-7817-3649-934B-6AA4167CE9F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4547D5A-00BC-D44D-A6AE-568564895D42}"/>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E2E04A41-EE48-ED48-8A95-E18CD9BC3304}"/>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F4A93A97-FA70-7442-A058-EED3CFC6526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6255A52-A528-0F49-8BA4-E82B671ABB0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68790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D62FE5-7486-C848-B867-C6D056529AA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DC837E4-FB0C-C544-8CC9-37B4493EB5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FB0B89E-1C02-4345-9E46-FA02FFDF010D}"/>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9FDFFC5C-6FE1-EF41-B981-8D1CA1A16A2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305D3D-3BFB-CD46-ABCB-B21EC8D8662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5221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8DE6FB-1ED9-664F-82B2-CFA8D98D288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E8E7F79-5AA5-2341-88C5-80EA0B4DAA20}"/>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D4890AF8-6720-7A4E-9FBF-2F643E104F51}"/>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B8FD9E1F-D2BD-EC43-8601-1F63B76BBC9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4E76C522-6899-D54B-B69E-51EC6EE374D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E1C433A-A7B7-4B4F-8F58-9B4754B339D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3609267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9A28559-5C27-9644-98F3-B78F3AD5BFB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B0A43DB-157A-8E40-9B09-968591F114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60802D8-1287-4F45-8B45-C0BE8D50FAE1}"/>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98AB2087-A41A-7443-9C31-42DB7128B5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52C2AC54-A4C2-704D-A62D-C38653FEC8EB}"/>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935A774A-39BE-5D4A-8F0B-3C1853396DE8}"/>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8" name="Alt Bilgi Yer Tutucusu 7">
            <a:extLst>
              <a:ext uri="{FF2B5EF4-FFF2-40B4-BE49-F238E27FC236}">
                <a16:creationId xmlns:a16="http://schemas.microsoft.com/office/drawing/2014/main" id="{9F21F1E2-652E-2B48-B440-89D00C2C4E7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B11947A-9923-D043-AA26-9F7C5C2B55A1}"/>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34618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42C13B1-FA42-9445-B1F1-B0CCEC7D196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875A5FE-BA93-2446-A9F7-E10D25E96F8B}"/>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4" name="Alt Bilgi Yer Tutucusu 3">
            <a:extLst>
              <a:ext uri="{FF2B5EF4-FFF2-40B4-BE49-F238E27FC236}">
                <a16:creationId xmlns:a16="http://schemas.microsoft.com/office/drawing/2014/main" id="{1ED76ED0-0078-C744-9211-01C905D0A93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6AB3BEA-6EEB-E444-A610-AC6FCBB5EB9C}"/>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530560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897B376-A3A7-1240-AD64-3500B4D7231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3" name="Alt Bilgi Yer Tutucusu 2">
            <a:extLst>
              <a:ext uri="{FF2B5EF4-FFF2-40B4-BE49-F238E27FC236}">
                <a16:creationId xmlns:a16="http://schemas.microsoft.com/office/drawing/2014/main" id="{01C9CCE9-45D4-CD4A-A3D3-B952C1AA415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F584DE4-5019-B147-AAA3-CC1A421B86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015008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54C917F-D7D8-984D-8E45-FE9487621FA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E032104-2E90-7247-A605-46E1ABDAEE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B2470A48-5DFC-0846-B144-E4200CA7F4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9BE921C1-AC2D-6546-8575-1CA7CDF7F73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6D842229-FBF0-5243-B34A-25E0991D3C2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E54674D-578E-FD4B-A18F-F4187D034F82}"/>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99019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DCBFE8-964A-8040-B542-04EF6864129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72B57D3-381C-5A44-9E56-6F4DC14FC1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FE461B3-E221-BD4B-A481-500A931E3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CBF39F9-F220-9942-B720-28B180BF474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7A5A12F9-5ED3-B644-A38D-FE413CBF8C8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B06ACB5-E50F-C940-B55B-9F1B529197DD}"/>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64832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D177C62-F625-1942-954B-76E8964EF1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CECCA94-2BE1-3345-939B-ABF8AAA5F1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D87E41B-7DB7-7046-BC60-1123552CD1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1072E18A-F636-2547-9169-907699FA71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F5DA1D8-2C7D-A84B-8B96-BDC42649E5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C8515-3A04-2542-BD07-C9DD8ECE7ACC}" type="slidenum">
              <a:rPr lang="tr-TR" smtClean="0"/>
              <a:t>‹#›</a:t>
            </a:fld>
            <a:endParaRPr lang="tr-TR"/>
          </a:p>
        </p:txBody>
      </p:sp>
    </p:spTree>
    <p:extLst>
      <p:ext uri="{BB962C8B-B14F-4D97-AF65-F5344CB8AC3E}">
        <p14:creationId xmlns:p14="http://schemas.microsoft.com/office/powerpoint/2010/main" val="1625593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a:extLst>
              <a:ext uri="{FF2B5EF4-FFF2-40B4-BE49-F238E27FC236}">
                <a16:creationId xmlns:a16="http://schemas.microsoft.com/office/drawing/2014/main" id="{E25A9A9A-100F-2D40-86B7-2C9E79DEA06C}"/>
              </a:ext>
            </a:extLst>
          </p:cNvPr>
          <p:cNvSpPr>
            <a:spLocks noGrp="1"/>
          </p:cNvSpPr>
          <p:nvPr>
            <p:ph type="subTitle" idx="1"/>
          </p:nvPr>
        </p:nvSpPr>
        <p:spPr>
          <a:xfrm>
            <a:off x="1524000" y="1863525"/>
            <a:ext cx="9174866" cy="4525700"/>
          </a:xfrm>
        </p:spPr>
        <p:txBody>
          <a:bodyPr>
            <a:normAutofit/>
          </a:bodyPr>
          <a:lstStyle/>
          <a:p>
            <a:pPr>
              <a:lnSpc>
                <a:spcPct val="110000"/>
              </a:lnSpc>
            </a:pPr>
            <a:r>
              <a:rPr lang="tr-TR" sz="3600" b="1" dirty="0" smtClean="0"/>
              <a:t>-5-</a:t>
            </a:r>
          </a:p>
          <a:p>
            <a:pPr>
              <a:lnSpc>
                <a:spcPct val="110000"/>
              </a:lnSpc>
            </a:pPr>
            <a:r>
              <a:rPr lang="tr-TR" sz="3600" b="1" dirty="0" smtClean="0"/>
              <a:t>ATEİZM </a:t>
            </a:r>
            <a:r>
              <a:rPr lang="tr-TR" sz="3600" b="1" dirty="0"/>
              <a:t>VE ATEİSTİK KANITLAR</a:t>
            </a:r>
            <a:endParaRPr lang="tr-TR" sz="3600" b="1" dirty="0" smtClean="0"/>
          </a:p>
          <a:p>
            <a:pPr marL="571500" indent="-571500" algn="just">
              <a:lnSpc>
                <a:spcPct val="110000"/>
              </a:lnSpc>
              <a:buFont typeface="+mj-lt"/>
              <a:buAutoNum type="romanLcPeriod"/>
            </a:pPr>
            <a:r>
              <a:rPr lang="tr-TR" sz="3200" dirty="0" smtClean="0"/>
              <a:t>Pozitivizm</a:t>
            </a:r>
            <a:endParaRPr lang="tr-TR" sz="3200" dirty="0"/>
          </a:p>
          <a:p>
            <a:pPr marL="571500" indent="-571500" algn="just">
              <a:lnSpc>
                <a:spcPct val="110000"/>
              </a:lnSpc>
              <a:buFont typeface="+mj-lt"/>
              <a:buAutoNum type="romanLcPeriod"/>
            </a:pPr>
            <a:r>
              <a:rPr lang="tr-TR" sz="3200" dirty="0"/>
              <a:t>Tabiatçı Ateizm</a:t>
            </a:r>
          </a:p>
          <a:p>
            <a:pPr marL="571500" indent="-571500" algn="just">
              <a:lnSpc>
                <a:spcPct val="110000"/>
              </a:lnSpc>
              <a:buFont typeface="+mj-lt"/>
              <a:buAutoNum type="romanLcPeriod"/>
            </a:pPr>
            <a:r>
              <a:rPr lang="tr-TR" sz="3200" dirty="0"/>
              <a:t>Ateist Varoluşçuluk</a:t>
            </a:r>
          </a:p>
        </p:txBody>
      </p:sp>
    </p:spTree>
    <p:extLst>
      <p:ext uri="{BB962C8B-B14F-4D97-AF65-F5344CB8AC3E}">
        <p14:creationId xmlns:p14="http://schemas.microsoft.com/office/powerpoint/2010/main" val="3277500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C35CA85-2C79-2B48-9791-6755AB65E6BF}"/>
              </a:ext>
            </a:extLst>
          </p:cNvPr>
          <p:cNvSpPr>
            <a:spLocks noGrp="1"/>
          </p:cNvSpPr>
          <p:nvPr>
            <p:ph idx="1"/>
          </p:nvPr>
        </p:nvSpPr>
        <p:spPr>
          <a:xfrm>
            <a:off x="777766" y="599090"/>
            <a:ext cx="10576034" cy="5577873"/>
          </a:xfrm>
        </p:spPr>
        <p:txBody>
          <a:bodyPr>
            <a:normAutofit/>
          </a:bodyPr>
          <a:lstStyle/>
          <a:p>
            <a:pPr marL="0" indent="0" algn="ctr">
              <a:lnSpc>
                <a:spcPct val="100000"/>
              </a:lnSpc>
              <a:spcAft>
                <a:spcPts val="1200"/>
              </a:spcAft>
              <a:buNone/>
            </a:pPr>
            <a:r>
              <a:rPr lang="tr-TR" sz="3600" b="1" dirty="0"/>
              <a:t>Pozitivizm</a:t>
            </a:r>
          </a:p>
          <a:p>
            <a:pPr algn="just">
              <a:lnSpc>
                <a:spcPct val="100000"/>
              </a:lnSpc>
              <a:spcAft>
                <a:spcPts val="1200"/>
              </a:spcAft>
            </a:pPr>
            <a:r>
              <a:rPr lang="tr-TR" dirty="0"/>
              <a:t>Bilginin sadece duyu tecrübesiyle ve doğa bilimlerinin yöntemleriyle edinilebileceğini savunan epistemolojik bir tezdir.</a:t>
            </a:r>
          </a:p>
          <a:p>
            <a:pPr algn="just">
              <a:lnSpc>
                <a:spcPct val="100000"/>
              </a:lnSpc>
              <a:spcAft>
                <a:spcPts val="1200"/>
              </a:spcAft>
            </a:pPr>
            <a:r>
              <a:rPr lang="tr-TR" dirty="0"/>
              <a:t>Metafizik düşüncenin ve dinin yerine pozitif bilimi ikame etmeyi amaçlayan bu teorinin kurucusu </a:t>
            </a:r>
            <a:r>
              <a:rPr lang="tr-TR" dirty="0" err="1"/>
              <a:t>Auguste</a:t>
            </a:r>
            <a:r>
              <a:rPr lang="tr-TR" dirty="0"/>
              <a:t> </a:t>
            </a:r>
            <a:r>
              <a:rPr lang="tr-TR" dirty="0" err="1"/>
              <a:t>Comte’tur</a:t>
            </a:r>
            <a:r>
              <a:rPr lang="tr-TR" dirty="0"/>
              <a:t>. Ona göre insan düşüncesinin teolojik, metafizik ve pozitif olmak üzere üç evresi vardır:</a:t>
            </a:r>
          </a:p>
          <a:p>
            <a:pPr algn="just">
              <a:lnSpc>
                <a:spcPct val="100000"/>
              </a:lnSpc>
              <a:spcAft>
                <a:spcPts val="1200"/>
              </a:spcAft>
            </a:pPr>
            <a:r>
              <a:rPr lang="tr-TR" dirty="0"/>
              <a:t>Bu yaklaşım B. Russell, L. Wittgenstein’in ilk dönemi felsefeleri ve mantıkçı pozitivistlerin çalışmalarıyla etkinliğini artırmıştır. </a:t>
            </a:r>
          </a:p>
        </p:txBody>
      </p:sp>
    </p:spTree>
    <p:extLst>
      <p:ext uri="{BB962C8B-B14F-4D97-AF65-F5344CB8AC3E}">
        <p14:creationId xmlns:p14="http://schemas.microsoft.com/office/powerpoint/2010/main" val="2199805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734A428-F50C-B848-B402-2318B2B9693D}"/>
              </a:ext>
            </a:extLst>
          </p:cNvPr>
          <p:cNvSpPr>
            <a:spLocks noGrp="1"/>
          </p:cNvSpPr>
          <p:nvPr>
            <p:ph idx="1"/>
          </p:nvPr>
        </p:nvSpPr>
        <p:spPr>
          <a:xfrm>
            <a:off x="987972" y="735724"/>
            <a:ext cx="10365828" cy="5441239"/>
          </a:xfrm>
        </p:spPr>
        <p:txBody>
          <a:bodyPr>
            <a:normAutofit lnSpcReduction="10000"/>
          </a:bodyPr>
          <a:lstStyle/>
          <a:p>
            <a:pPr algn="just">
              <a:lnSpc>
                <a:spcPct val="100000"/>
              </a:lnSpc>
              <a:spcAft>
                <a:spcPts val="1200"/>
              </a:spcAft>
            </a:pPr>
            <a:endParaRPr lang="tr-TR" dirty="0"/>
          </a:p>
          <a:p>
            <a:pPr algn="just">
              <a:lnSpc>
                <a:spcPct val="100000"/>
              </a:lnSpc>
              <a:spcAft>
                <a:spcPts val="1200"/>
              </a:spcAft>
            </a:pPr>
            <a:r>
              <a:rPr lang="tr-TR" dirty="0"/>
              <a:t>Pozitivizm daha ziyade Tanrı’nın varlığına dair bir bilginin mümkün olmadığından yola çıkar. Teizm ise buna karşı Tanrı’nın maddi olmadığı için duyu tecrübemize konu olamayacağını; ancak yarattığı maddi varlıklar ve onların nitelikleri yoluyla Tanrı’nın bilgisine ulaşılabileceğini savunur.</a:t>
            </a:r>
          </a:p>
          <a:p>
            <a:pPr algn="just">
              <a:lnSpc>
                <a:spcPct val="100000"/>
              </a:lnSpc>
              <a:spcAft>
                <a:spcPts val="1200"/>
              </a:spcAft>
            </a:pPr>
            <a:r>
              <a:rPr lang="tr-TR" dirty="0"/>
              <a:t>Duyu tecrübelerinin edinilmesiyle elde edilen evrensel yasalar, bilimin duyu merkezli bilgi edinme yöntemini aşan hususlardandır. Bilimin bu yasaların varlığına verebileceği bir cevap yoktur. Bu da göstermektedir ki duyu tecrübesi her tür bilgiyi edinmede yeterli olmadığı gibi, bu yöntemle edinilmeyen bilgi türleri de anlamsız değildir.</a:t>
            </a:r>
          </a:p>
          <a:p>
            <a:pPr marL="0" indent="0">
              <a:buNone/>
            </a:pPr>
            <a:endParaRPr lang="tr-TR" dirty="0"/>
          </a:p>
        </p:txBody>
      </p:sp>
    </p:spTree>
    <p:extLst>
      <p:ext uri="{BB962C8B-B14F-4D97-AF65-F5344CB8AC3E}">
        <p14:creationId xmlns:p14="http://schemas.microsoft.com/office/powerpoint/2010/main" val="39202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7B28D9-2F9C-DF48-BA4A-E5F740470FD0}"/>
              </a:ext>
            </a:extLst>
          </p:cNvPr>
          <p:cNvSpPr>
            <a:spLocks noGrp="1"/>
          </p:cNvSpPr>
          <p:nvPr>
            <p:ph idx="1"/>
          </p:nvPr>
        </p:nvSpPr>
        <p:spPr>
          <a:xfrm>
            <a:off x="840828" y="788276"/>
            <a:ext cx="10512972" cy="5388687"/>
          </a:xfrm>
        </p:spPr>
        <p:txBody>
          <a:bodyPr>
            <a:normAutofit fontScale="85000" lnSpcReduction="20000"/>
          </a:bodyPr>
          <a:lstStyle/>
          <a:p>
            <a:pPr algn="just"/>
            <a:endParaRPr lang="tr-TR" dirty="0"/>
          </a:p>
          <a:p>
            <a:pPr algn="just">
              <a:lnSpc>
                <a:spcPct val="100000"/>
              </a:lnSpc>
              <a:spcAft>
                <a:spcPts val="1200"/>
              </a:spcAft>
            </a:pPr>
            <a:r>
              <a:rPr lang="tr-TR" dirty="0"/>
              <a:t>Bunun yanında insan bilgisinin sadece duyusal tecrübeyle sınırlı olduğu iddiası doğru değildir. </a:t>
            </a:r>
            <a:r>
              <a:rPr lang="tr-TR" i="1" dirty="0"/>
              <a:t>A priori </a:t>
            </a:r>
            <a:r>
              <a:rPr lang="tr-TR" dirty="0"/>
              <a:t>bilgi olarak isimlendirilen mantıksal ve matematiksel doğruların bilgisi duyu tecrübesini aşmaktadır. Benzer bir durum ahlaki önermeler için de söz konusudur. Olanın bilgisini elde etmek için yeterli gözüken duyu tecrübesi, bize olması gerekenin bilgisini vermemektedir.</a:t>
            </a:r>
          </a:p>
          <a:p>
            <a:pPr algn="just">
              <a:lnSpc>
                <a:spcPct val="100000"/>
              </a:lnSpc>
              <a:spcAft>
                <a:spcPts val="1200"/>
              </a:spcAft>
            </a:pPr>
            <a:r>
              <a:rPr lang="tr-TR" dirty="0"/>
              <a:t>Mantıksal pozitivistlerin doğrulama ilkesi de problemli gözükmektedir: Zihinsel bir takım durumları ifade eden önermeler olgusal içerikli olmasına karşın gözlem yoluyla doğrulanmaları veya yanlışlanmaları mümkün değildir. Ancak bu yöntemle doğrulanamamaları onların gerçekliklerini ortadan kaldırmaz</a:t>
            </a:r>
            <a:r>
              <a:rPr lang="tr-TR" dirty="0" smtClean="0"/>
              <a:t>.</a:t>
            </a:r>
          </a:p>
          <a:p>
            <a:pPr algn="just">
              <a:lnSpc>
                <a:spcPct val="100000"/>
              </a:lnSpc>
              <a:spcAft>
                <a:spcPts val="1200"/>
              </a:spcAft>
            </a:pPr>
            <a:r>
              <a:rPr lang="tr-TR" dirty="0"/>
              <a:t>Doğrulama ilkesinin kendisi, kendi koyduğu kriteri karşılamamakta; yani duyu tecrübesiyle doğrulanamamaktadır.</a:t>
            </a:r>
          </a:p>
          <a:p>
            <a:pPr algn="just">
              <a:lnSpc>
                <a:spcPct val="100000"/>
              </a:lnSpc>
              <a:spcAft>
                <a:spcPts val="1200"/>
              </a:spcAft>
            </a:pPr>
            <a:r>
              <a:rPr lang="tr-TR" dirty="0"/>
              <a:t>Sonuç olarak pozitivistlerin temel iddiaları sağlam temellere dayanmamaktadır.</a:t>
            </a:r>
          </a:p>
          <a:p>
            <a:pPr algn="just">
              <a:lnSpc>
                <a:spcPct val="100000"/>
              </a:lnSpc>
              <a:spcAft>
                <a:spcPts val="1200"/>
              </a:spcAft>
            </a:pPr>
            <a:endParaRPr lang="tr-TR" dirty="0"/>
          </a:p>
        </p:txBody>
      </p:sp>
    </p:spTree>
    <p:extLst>
      <p:ext uri="{BB962C8B-B14F-4D97-AF65-F5344CB8AC3E}">
        <p14:creationId xmlns:p14="http://schemas.microsoft.com/office/powerpoint/2010/main" val="3313902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722B27C-4276-D846-8304-37ACB7E2226D}"/>
              </a:ext>
            </a:extLst>
          </p:cNvPr>
          <p:cNvSpPr>
            <a:spLocks noGrp="1"/>
          </p:cNvSpPr>
          <p:nvPr>
            <p:ph idx="1"/>
          </p:nvPr>
        </p:nvSpPr>
        <p:spPr>
          <a:xfrm>
            <a:off x="998482" y="651641"/>
            <a:ext cx="10355317" cy="5525322"/>
          </a:xfrm>
        </p:spPr>
        <p:txBody>
          <a:bodyPr>
            <a:normAutofit fontScale="70000" lnSpcReduction="20000"/>
          </a:bodyPr>
          <a:lstStyle/>
          <a:p>
            <a:pPr marL="0" indent="0" algn="ctr">
              <a:lnSpc>
                <a:spcPct val="100000"/>
              </a:lnSpc>
              <a:spcAft>
                <a:spcPts val="1200"/>
              </a:spcAft>
              <a:buNone/>
            </a:pPr>
            <a:r>
              <a:rPr lang="tr-TR" sz="4000" b="1" dirty="0"/>
              <a:t>Tabiatçı Ateizm</a:t>
            </a:r>
          </a:p>
          <a:p>
            <a:pPr algn="just">
              <a:lnSpc>
                <a:spcPct val="100000"/>
              </a:lnSpc>
              <a:spcAft>
                <a:spcPts val="1200"/>
              </a:spcAft>
            </a:pPr>
            <a:r>
              <a:rPr lang="tr-TR" dirty="0"/>
              <a:t>Bu ateizm türü, Tanrı inancının insanın zihinsel, ruhsal, toplumsal vb. özellikleri ve eğilimlerinin bir sonucu olduğunu iddia etmektedir.</a:t>
            </a:r>
          </a:p>
          <a:p>
            <a:pPr algn="just">
              <a:lnSpc>
                <a:spcPct val="100000"/>
              </a:lnSpc>
              <a:spcAft>
                <a:spcPts val="1200"/>
              </a:spcAft>
            </a:pPr>
            <a:r>
              <a:rPr lang="tr-TR" dirty="0"/>
              <a:t>Önemli savunucularından birisi, Tanrı’nın insan zihninin yansıtmasıyla ortaya çıktığını savunan L. </a:t>
            </a:r>
            <a:r>
              <a:rPr lang="tr-TR" dirty="0" err="1"/>
              <a:t>Feuerbach’tır</a:t>
            </a:r>
            <a:r>
              <a:rPr lang="tr-TR" dirty="0"/>
              <a:t>. Ona göre Tanrı, ‘nesnel kılınmış ve yüceltilmiş insan tabiatından başka bir şey değildir</a:t>
            </a:r>
            <a:r>
              <a:rPr lang="tr-TR" dirty="0" smtClean="0"/>
              <a:t>’.</a:t>
            </a:r>
            <a:endParaRPr lang="tr-TR" dirty="0" smtClean="0"/>
          </a:p>
          <a:p>
            <a:pPr algn="just">
              <a:lnSpc>
                <a:spcPct val="100000"/>
              </a:lnSpc>
              <a:spcAft>
                <a:spcPts val="1200"/>
              </a:spcAft>
            </a:pPr>
            <a:r>
              <a:rPr lang="tr-TR" dirty="0" smtClean="0"/>
              <a:t>Descartes</a:t>
            </a:r>
            <a:r>
              <a:rPr lang="tr-TR" dirty="0"/>
              <a:t>, Tanrı inancının insan üretimi olamayacağını, bunun nedeninin Tanrı’nın bilfiil sonsuz ifade etmesi olduğunu savunur. Ayrıca mükemmel olmayan bir varlık mükemmel varlığın nedeni olamaz.</a:t>
            </a:r>
          </a:p>
          <a:p>
            <a:pPr algn="just">
              <a:lnSpc>
                <a:spcPct val="100000"/>
              </a:lnSpc>
              <a:spcAft>
                <a:spcPts val="1200"/>
              </a:spcAft>
            </a:pPr>
            <a:r>
              <a:rPr lang="tr-TR" dirty="0"/>
              <a:t>Tanrı’yı </a:t>
            </a:r>
            <a:r>
              <a:rPr lang="tr-TR" dirty="0" err="1"/>
              <a:t>tabiatçı</a:t>
            </a:r>
            <a:r>
              <a:rPr lang="tr-TR" dirty="0"/>
              <a:t> biçimde açıklama girişiminde bulunan bir diğer düşünür S. Freud’dur. Ona göre Tanrı inancı da tüm diğer dini inançlar gibi psikolojik bir yanılsamadır. </a:t>
            </a:r>
          </a:p>
          <a:p>
            <a:pPr algn="just">
              <a:lnSpc>
                <a:spcPct val="100000"/>
              </a:lnSpc>
              <a:spcAft>
                <a:spcPts val="1200"/>
              </a:spcAft>
            </a:pPr>
            <a:r>
              <a:rPr lang="tr-TR" dirty="0"/>
              <a:t>Freud’a göre Tanrı, ilkel zamanlarda çocuklarının </a:t>
            </a:r>
            <a:r>
              <a:rPr lang="tr-TR" dirty="0" err="1"/>
              <a:t>primal</a:t>
            </a:r>
            <a:r>
              <a:rPr lang="tr-TR" dirty="0"/>
              <a:t> babayı öldürmelerinden ve sonra duydukları pişmanlıktan mütevellit, daha sonraki nesillerin kolektif bilincinde bu baba figürünün yansıması olarak ortaya çıkan bir otoritedir. Yani </a:t>
            </a:r>
            <a:r>
              <a:rPr lang="tr-TR" dirty="0" err="1"/>
              <a:t>primal</a:t>
            </a:r>
            <a:r>
              <a:rPr lang="tr-TR" dirty="0"/>
              <a:t> babanın yansıması olarak ortaya çıkan, gerçekliği olmayan bir ikamedir. </a:t>
            </a:r>
          </a:p>
        </p:txBody>
      </p:sp>
    </p:spTree>
    <p:extLst>
      <p:ext uri="{BB962C8B-B14F-4D97-AF65-F5344CB8AC3E}">
        <p14:creationId xmlns:p14="http://schemas.microsoft.com/office/powerpoint/2010/main" val="2163882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241E64B-8B5B-014A-9B5B-A4D16FC446C1}"/>
              </a:ext>
            </a:extLst>
          </p:cNvPr>
          <p:cNvSpPr>
            <a:spLocks noGrp="1"/>
          </p:cNvSpPr>
          <p:nvPr>
            <p:ph idx="1"/>
          </p:nvPr>
        </p:nvSpPr>
        <p:spPr>
          <a:xfrm>
            <a:off x="879676" y="868101"/>
            <a:ext cx="10474124" cy="5308862"/>
          </a:xfrm>
        </p:spPr>
        <p:txBody>
          <a:bodyPr/>
          <a:lstStyle/>
          <a:p>
            <a:pPr algn="just">
              <a:lnSpc>
                <a:spcPct val="100000"/>
              </a:lnSpc>
              <a:spcAft>
                <a:spcPts val="1200"/>
              </a:spcAft>
            </a:pPr>
            <a:r>
              <a:rPr lang="tr-TR" dirty="0"/>
              <a:t>Benzer şekilde K. </a:t>
            </a:r>
            <a:r>
              <a:rPr lang="tr-TR" dirty="0" err="1"/>
              <a:t>Marx</a:t>
            </a:r>
            <a:r>
              <a:rPr lang="tr-TR" dirty="0"/>
              <a:t> da dini inancı, ‘insanın üzüntüye karşı koyma ve bir çıkış yolu bulma arayışı’ ve </a:t>
            </a:r>
            <a:r>
              <a:rPr lang="tr-TR" i="1" dirty="0"/>
              <a:t>halkın afyonu </a:t>
            </a:r>
            <a:r>
              <a:rPr lang="tr-TR" dirty="0"/>
              <a:t>olarak görür. </a:t>
            </a:r>
          </a:p>
          <a:p>
            <a:pPr algn="just">
              <a:lnSpc>
                <a:spcPct val="100000"/>
              </a:lnSpc>
              <a:spcAft>
                <a:spcPts val="1200"/>
              </a:spcAft>
            </a:pPr>
            <a:r>
              <a:rPr lang="tr-TR" dirty="0"/>
              <a:t>Freud ve </a:t>
            </a:r>
            <a:r>
              <a:rPr lang="tr-TR" dirty="0" err="1"/>
              <a:t>Marx</a:t>
            </a:r>
            <a:r>
              <a:rPr lang="tr-TR" dirty="0"/>
              <a:t> dini inancın içeriğinden ve rasyonel olup olmadığından hareket etmekten ziyade onu kendi kurgularının bir parçası haline getirme eğilimindedirler. Her ikisi de dini önermelerin doğruluk değerini konu edinmemektedir.</a:t>
            </a:r>
          </a:p>
          <a:p>
            <a:pPr algn="just">
              <a:lnSpc>
                <a:spcPct val="100000"/>
              </a:lnSpc>
              <a:spcAft>
                <a:spcPts val="1200"/>
              </a:spcAft>
            </a:pPr>
            <a:r>
              <a:rPr lang="tr-TR" dirty="0"/>
              <a:t>Bir inancın yanlış değerlendirmelerin ve zihinsel süreçlerin sonucu elde edilmesi ile kendinde doğru bir inanç olup olmadığı farklı hususlardır. Freud ve </a:t>
            </a:r>
            <a:r>
              <a:rPr lang="tr-TR" dirty="0" err="1"/>
              <a:t>Marx</a:t>
            </a:r>
            <a:r>
              <a:rPr lang="tr-TR" dirty="0"/>
              <a:t> dinle alakalı iddialarında, gözlem ve deneye değil teoriye dayanmaktadırlar.</a:t>
            </a:r>
          </a:p>
        </p:txBody>
      </p:sp>
    </p:spTree>
    <p:extLst>
      <p:ext uri="{BB962C8B-B14F-4D97-AF65-F5344CB8AC3E}">
        <p14:creationId xmlns:p14="http://schemas.microsoft.com/office/powerpoint/2010/main" val="2106115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64487D3-82A3-ED4E-8BA5-32C9E3B8C555}"/>
              </a:ext>
            </a:extLst>
          </p:cNvPr>
          <p:cNvSpPr>
            <a:spLocks noGrp="1"/>
          </p:cNvSpPr>
          <p:nvPr>
            <p:ph idx="1"/>
          </p:nvPr>
        </p:nvSpPr>
        <p:spPr>
          <a:xfrm>
            <a:off x="937548" y="1030147"/>
            <a:ext cx="10416251" cy="5146816"/>
          </a:xfrm>
        </p:spPr>
        <p:txBody>
          <a:bodyPr>
            <a:normAutofit fontScale="77500" lnSpcReduction="20000"/>
          </a:bodyPr>
          <a:lstStyle/>
          <a:p>
            <a:pPr marL="0" indent="0" algn="ctr">
              <a:lnSpc>
                <a:spcPct val="100000"/>
              </a:lnSpc>
              <a:spcAft>
                <a:spcPts val="1200"/>
              </a:spcAft>
              <a:buNone/>
            </a:pPr>
            <a:r>
              <a:rPr lang="tr-TR" sz="3600" b="1" dirty="0"/>
              <a:t>Ateist Varoluşçuluk</a:t>
            </a:r>
          </a:p>
          <a:p>
            <a:pPr algn="just">
              <a:lnSpc>
                <a:spcPct val="100000"/>
              </a:lnSpc>
              <a:spcAft>
                <a:spcPts val="1200"/>
              </a:spcAft>
            </a:pPr>
            <a:r>
              <a:rPr lang="tr-TR" dirty="0"/>
              <a:t>Varoluşçuluğun ateist bir felsefe olarak tanımlanmasında Nietzsche, </a:t>
            </a:r>
            <a:r>
              <a:rPr lang="tr-TR" dirty="0" err="1"/>
              <a:t>Heidegger</a:t>
            </a:r>
            <a:r>
              <a:rPr lang="tr-TR" dirty="0"/>
              <a:t> ve özellikle de Sartre etkili olmuştur. Sartre’ın dışındakilerin ateist olup olmadıkları tartışmalıdır.</a:t>
            </a:r>
          </a:p>
          <a:p>
            <a:pPr algn="just">
              <a:lnSpc>
                <a:spcPct val="100000"/>
              </a:lnSpc>
              <a:spcAft>
                <a:spcPts val="1200"/>
              </a:spcAft>
            </a:pPr>
            <a:r>
              <a:rPr lang="tr-TR" dirty="0"/>
              <a:t>Nietzsche’nin ‘Tanrı öldü’ sözü ateizmi çağrıştırmakla beraber, bu sözü belli bir bağlamda ve özellikle Hıristiyan Tanrı anlayışına bir tepki olarak dile getirdiği bilinmektedir. </a:t>
            </a:r>
          </a:p>
          <a:p>
            <a:pPr algn="just">
              <a:lnSpc>
                <a:spcPct val="100000"/>
              </a:lnSpc>
              <a:spcAft>
                <a:spcPts val="1200"/>
              </a:spcAft>
            </a:pPr>
            <a:r>
              <a:rPr lang="tr-TR" dirty="0"/>
              <a:t>Sartre’ın ateist anlayışı insanı Tanrı’nın yerine koyarak özgürlüğünün önündeki engelleri kaldırmayı hedeflemektedir. Ona göre, insanın özgür olabilmesi için var oluşunu belirleyecek bir özünün daha önceden var olmaması gerekir. Bu da Tanrı’nın var olmamasını gerektirir</a:t>
            </a:r>
            <a:r>
              <a:rPr lang="tr-TR" dirty="0" smtClean="0"/>
              <a:t>.</a:t>
            </a:r>
          </a:p>
          <a:p>
            <a:pPr algn="just">
              <a:lnSpc>
                <a:spcPct val="100000"/>
              </a:lnSpc>
              <a:spcAft>
                <a:spcPts val="1200"/>
              </a:spcAft>
            </a:pPr>
            <a:r>
              <a:rPr lang="tr-TR" dirty="0"/>
              <a:t>Sartre’ın bu noktada bir çıkmazda olduğu gözükmektedir. Çünkü insanın özü ‘insanı insan yapan </a:t>
            </a:r>
            <a:r>
              <a:rPr lang="tr-TR" dirty="0" err="1"/>
              <a:t>özsel</a:t>
            </a:r>
            <a:r>
              <a:rPr lang="tr-TR" dirty="0"/>
              <a:t> </a:t>
            </a:r>
            <a:r>
              <a:rPr lang="tr-TR" dirty="0" err="1"/>
              <a:t>nitelikler’dir</a:t>
            </a:r>
            <a:r>
              <a:rPr lang="tr-TR" dirty="0"/>
              <a:t> ve Tanrı var olsun veya olmasın bu öz vardır ve varlığından sonra oluşmamaktadır.</a:t>
            </a:r>
          </a:p>
          <a:p>
            <a:pPr algn="just">
              <a:lnSpc>
                <a:spcPct val="100000"/>
              </a:lnSpc>
              <a:spcAft>
                <a:spcPts val="1200"/>
              </a:spcAft>
            </a:pPr>
            <a:endParaRPr lang="tr-TR" dirty="0"/>
          </a:p>
        </p:txBody>
      </p:sp>
    </p:spTree>
    <p:extLst>
      <p:ext uri="{BB962C8B-B14F-4D97-AF65-F5344CB8AC3E}">
        <p14:creationId xmlns:p14="http://schemas.microsoft.com/office/powerpoint/2010/main" val="419530019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888</TotalTime>
  <Words>645</Words>
  <Application>Microsoft Office PowerPoint</Application>
  <PresentationFormat>Geniş ekran</PresentationFormat>
  <Paragraphs>31</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Tanrı ve Sıfatları</dc:title>
  <dc:creator>Serdar Atalay</dc:creator>
  <cp:lastModifiedBy>Ahmet Erkan</cp:lastModifiedBy>
  <cp:revision>55</cp:revision>
  <dcterms:created xsi:type="dcterms:W3CDTF">2020-05-03T20:31:30Z</dcterms:created>
  <dcterms:modified xsi:type="dcterms:W3CDTF">2020-05-06T10:13:27Z</dcterms:modified>
</cp:coreProperties>
</file>