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83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4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02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0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3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5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31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44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11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8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E625-F7E8-46DE-817A-797B5C0C29CC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9318-014D-406D-8AF3-BBEC5E5E4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6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CF303-73C9-5246-A7D6-787F622E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Medya Endüstrisi</a:t>
            </a:r>
            <a:br>
              <a:rPr lang="tr-TR" dirty="0"/>
            </a:br>
            <a:r>
              <a:rPr lang="tr-TR" dirty="0"/>
              <a:t>(2018)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40793-DC88-784D-9AFB-DD6A76C7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2 474 gazete</a:t>
            </a:r>
          </a:p>
          <a:p>
            <a:r>
              <a:rPr lang="tr-TR" dirty="0"/>
              <a:t>3 650 dergi</a:t>
            </a:r>
          </a:p>
          <a:p>
            <a:r>
              <a:rPr lang="tr-TR" dirty="0"/>
              <a:t>899 radyo</a:t>
            </a:r>
          </a:p>
          <a:p>
            <a:r>
              <a:rPr lang="tr-TR" dirty="0"/>
              <a:t>108 televizyon kanalı</a:t>
            </a:r>
          </a:p>
        </p:txBody>
      </p:sp>
    </p:spTree>
    <p:extLst>
      <p:ext uri="{BB962C8B-B14F-4D97-AF65-F5344CB8AC3E}">
        <p14:creationId xmlns:p14="http://schemas.microsoft.com/office/powerpoint/2010/main" val="51130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CF303-73C9-5246-A7D6-787F622E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Medya Endüstrisi</a:t>
            </a:r>
            <a:br>
              <a:rPr lang="tr-TR" dirty="0"/>
            </a:br>
            <a:r>
              <a:rPr lang="tr-TR" dirty="0"/>
              <a:t>(2018)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40793-DC88-784D-9AFB-DD6A76C7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Haberleri gazeteden takip edenler % 46</a:t>
            </a:r>
          </a:p>
          <a:p>
            <a:r>
              <a:rPr lang="tr-TR" dirty="0"/>
              <a:t>Haberleri televizyondan takip edenler % 77</a:t>
            </a:r>
          </a:p>
          <a:p>
            <a:r>
              <a:rPr lang="tr-TR" dirty="0"/>
              <a:t>Haberleri dijital medyadan takip edenler % 87</a:t>
            </a:r>
          </a:p>
        </p:txBody>
      </p:sp>
    </p:spTree>
    <p:extLst>
      <p:ext uri="{BB962C8B-B14F-4D97-AF65-F5344CB8AC3E}">
        <p14:creationId xmlns:p14="http://schemas.microsoft.com/office/powerpoint/2010/main" val="140861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CF303-73C9-5246-A7D6-787F622E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Medya Endüstrisi</a:t>
            </a:r>
            <a:br>
              <a:rPr lang="tr-TR" dirty="0"/>
            </a:br>
            <a:r>
              <a:rPr lang="tr-TR" dirty="0"/>
              <a:t>(2018)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40793-DC88-784D-9AFB-DD6A76C7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Medya takipçilerinin yüzde 71’i dört medya grubu tarafından paylaşılıyor.</a:t>
            </a:r>
          </a:p>
          <a:p>
            <a:r>
              <a:rPr lang="tr-TR" dirty="0"/>
              <a:t> Bu gruplar, radyo, televizyon, gazete, web sitesi gibi mecralardan en az üçüne birden yatırım yapmış durumda. </a:t>
            </a:r>
          </a:p>
        </p:txBody>
      </p:sp>
    </p:spTree>
    <p:extLst>
      <p:ext uri="{BB962C8B-B14F-4D97-AF65-F5344CB8AC3E}">
        <p14:creationId xmlns:p14="http://schemas.microsoft.com/office/powerpoint/2010/main" val="72980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CF303-73C9-5246-A7D6-787F622E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Medya Endüstrisi</a:t>
            </a:r>
            <a:br>
              <a:rPr lang="tr-TR" dirty="0"/>
            </a:br>
            <a:r>
              <a:rPr lang="tr-TR" dirty="0"/>
              <a:t>(2018)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40793-DC88-784D-9AFB-DD6A76C7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Turkuvaz</a:t>
            </a:r>
            <a:r>
              <a:rPr lang="tr-TR" dirty="0"/>
              <a:t>/Kalyon grubu % 30</a:t>
            </a:r>
          </a:p>
          <a:p>
            <a:r>
              <a:rPr lang="tr-TR" dirty="0"/>
              <a:t>Ciner grubu %15</a:t>
            </a:r>
          </a:p>
          <a:p>
            <a:r>
              <a:rPr lang="tr-TR" dirty="0"/>
              <a:t>Demirören Grubu %15</a:t>
            </a:r>
          </a:p>
          <a:p>
            <a:r>
              <a:rPr lang="tr-TR" dirty="0"/>
              <a:t>Doğuş Grubu % 11</a:t>
            </a:r>
          </a:p>
        </p:txBody>
      </p:sp>
    </p:spTree>
    <p:extLst>
      <p:ext uri="{BB962C8B-B14F-4D97-AF65-F5344CB8AC3E}">
        <p14:creationId xmlns:p14="http://schemas.microsoft.com/office/powerpoint/2010/main" val="156775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CE9128-51BF-E945-9692-964E06B5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Medya Endüstrisi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AB3D32-E254-E145-86EC-3B189020A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Yazılı basın</a:t>
            </a:r>
          </a:p>
          <a:p>
            <a:r>
              <a:rPr lang="tr-TR" dirty="0"/>
              <a:t>Görsel-işitsel basın</a:t>
            </a:r>
          </a:p>
          <a:p>
            <a:r>
              <a:rPr lang="tr-TR" dirty="0"/>
              <a:t>Sinema ve müzik ürünleri</a:t>
            </a:r>
          </a:p>
          <a:p>
            <a:r>
              <a:rPr lang="tr-TR" dirty="0"/>
              <a:t>Reklamcılık</a:t>
            </a:r>
          </a:p>
          <a:p>
            <a:r>
              <a:rPr lang="tr-TR" dirty="0"/>
              <a:t>Halkla ilişkiler şirketleri</a:t>
            </a:r>
          </a:p>
          <a:p>
            <a:r>
              <a:rPr lang="tr-TR" dirty="0"/>
              <a:t>Dizi yapım şirketleri</a:t>
            </a:r>
          </a:p>
          <a:p>
            <a:r>
              <a:rPr lang="tr-TR" dirty="0"/>
              <a:t>Kast ajansları</a:t>
            </a:r>
          </a:p>
        </p:txBody>
      </p:sp>
    </p:spTree>
    <p:extLst>
      <p:ext uri="{BB962C8B-B14F-4D97-AF65-F5344CB8AC3E}">
        <p14:creationId xmlns:p14="http://schemas.microsoft.com/office/powerpoint/2010/main" val="368202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6A5DAB-1DE4-AA4A-89BD-68FEDD91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Medya Endüstrisi</a:t>
            </a:r>
            <a:br>
              <a:rPr lang="tr-TR" dirty="0"/>
            </a:br>
            <a:r>
              <a:rPr lang="tr-TR" dirty="0"/>
              <a:t>(NACE sınıflandırması)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6C1C13-77AD-6340-92DD-2FE05705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Yayımcılık (yazılı basın)</a:t>
            </a:r>
          </a:p>
          <a:p>
            <a:r>
              <a:rPr lang="tr-TR" dirty="0"/>
              <a:t>Programcılık ve yayıncılık (</a:t>
            </a:r>
            <a:r>
              <a:rPr lang="tr-TR" dirty="0" err="1"/>
              <a:t>tv</a:t>
            </a:r>
            <a:r>
              <a:rPr lang="tr-TR" dirty="0"/>
              <a:t>-radyo) </a:t>
            </a:r>
          </a:p>
          <a:p>
            <a:r>
              <a:rPr lang="tr-TR" dirty="0"/>
              <a:t>Sinema filmi ve ses kaydı yayıncılığı</a:t>
            </a:r>
          </a:p>
          <a:p>
            <a:r>
              <a:rPr lang="tr-TR" dirty="0"/>
              <a:t>Reklamcılık ve pazar araştırması (reklamcılık ve halkla ilişkiler)</a:t>
            </a:r>
          </a:p>
          <a:p>
            <a:r>
              <a:rPr lang="tr-TR" dirty="0"/>
              <a:t>Kayıtlı medyanın çoğaltılması (matbaacılık)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39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70F74-1D9D-9C43-B9C7-B9F147F0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FDBE2C-CA92-5040-A0F3-DDD1B01C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D788D80-DBAC-D343-8838-7EDE5A35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2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extLst>
              <a:ext uri="{FF2B5EF4-FFF2-40B4-BE49-F238E27FC236}">
                <a16:creationId xmlns:a16="http://schemas.microsoft.com/office/drawing/2014/main" id="{04C8444C-4003-6545-9A61-BF77BAB4FD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350" y="952500"/>
            <a:ext cx="1104900" cy="1244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232A8C02-2326-8640-9E7A-F9C1BDA5C7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952500"/>
            <a:ext cx="419100" cy="1320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E7CF0F02-F532-4A47-9DC5-DE7659ED5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0375" y="950913"/>
            <a:ext cx="889000" cy="1181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6BF00B6-61AA-5D4C-9317-5E7085665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3188" y="950913"/>
            <a:ext cx="660400" cy="1333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20873D0-8D9F-5144-9BEF-42834724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623889"/>
            <a:ext cx="5892800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İLETİŞİM ENDÜSTRİLERİ</a:t>
            </a: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49A49321-A1CC-8745-8B23-039299E3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919" y="2301566"/>
            <a:ext cx="199390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Medya Endüstrisi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2E3D4DC-F636-BC4C-8BE3-7408173C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2349500"/>
            <a:ext cx="1993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200" b="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Kültür Endüstrisi</a:t>
            </a: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73854E7-2B89-9A43-8DCE-385BB36A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457" y="2314576"/>
            <a:ext cx="2140918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Telekomünikasyon Endüstrisi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687968D-8350-704C-A227-F8013A21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4" y="2327275"/>
            <a:ext cx="2375023" cy="6696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Enformasyon ve Bilgisayar Endüstrisi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31A11BDD-C7D1-1D48-A66C-CD9C89A3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918" y="3010643"/>
            <a:ext cx="9217024" cy="3758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alanlar başlı başlı başına birer sekt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olmalarına rağmen aynı zamanda birbirlerinin yan sekt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rleri olarak da var olurlar. Bu sekt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rler iletişim alanının gerek maddi altyapısını (telekom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nikasyon) gerekse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ve i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eriklerini (k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medya, enformasyon) kapsayan bir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zellik barındırır.</a:t>
            </a:r>
            <a:endParaRPr lang="tr-TR" altLang="tr-TR" sz="2000" dirty="0"/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Dolayısıyla bu d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 başlık, s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konusu alanlardaki hem </a:t>
            </a:r>
            <a:r>
              <a:rPr lang="tr-TR" altLang="tr-T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hem </a:t>
            </a:r>
            <a:r>
              <a:rPr lang="tr-TR" altLang="tr-T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altLang="tr-T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altLang="tr-T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 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(software), hem de </a:t>
            </a:r>
            <a:r>
              <a:rPr lang="tr-TR" altLang="tr-T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maddi mal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retimini (hardware) kapsamaktadır.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İletişim end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strilerinin temel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zelliği, maddi mal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retimi (</a:t>
            </a:r>
            <a:r>
              <a:rPr lang="tr-TR" altLang="tr-TR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matbaacılık, bilgisayar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retimi vb.) ve maddi emeği i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ermesine ek olarak,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zellikle </a:t>
            </a:r>
            <a:r>
              <a:rPr lang="tr-TR" altLang="tr-T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gayrimaddi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ve emeği i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ermesi, sembolik bir i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 </a:t>
            </a:r>
            <a:r>
              <a:rPr lang="tr-TR" altLang="tr-T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retimine sahip olmasıdır. </a:t>
            </a:r>
            <a:endParaRPr lang="tr-TR" altLang="tr-TR" sz="2000" dirty="0"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1FEBFDF4-89FB-254B-8B2F-6E8268C4D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07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Geniş ekran</PresentationFormat>
  <Paragraphs>46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Teması</vt:lpstr>
      <vt:lpstr>Türkiye’de Medya Endüstrisi (2018)</vt:lpstr>
      <vt:lpstr>Türkiye’de Medya Endüstrisi (2018)</vt:lpstr>
      <vt:lpstr>Türkiye’de Medya Endüstrisi (2018)</vt:lpstr>
      <vt:lpstr>Türkiye’de Medya Endüstrisi (2018)</vt:lpstr>
      <vt:lpstr>Medya Endüstrisi</vt:lpstr>
      <vt:lpstr> Medya Endüstrisi (NACE sınıflandırması)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Türkiye’de Medya Endüstrisi (2018)</dc:title>
  <dc:creator>Windows Kullanıcısı</dc:creator>
  <cp:lastModifiedBy>Windows Kullanıcısı</cp:lastModifiedBy>
  <cp:revision>1</cp:revision>
  <dcterms:created xsi:type="dcterms:W3CDTF">2020-02-12T14:31:07Z</dcterms:created>
  <dcterms:modified xsi:type="dcterms:W3CDTF">2020-02-12T14:31:10Z</dcterms:modified>
</cp:coreProperties>
</file>