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1082" r:id="rId4"/>
    <p:sldId id="1085" r:id="rId5"/>
    <p:sldId id="1086" r:id="rId6"/>
    <p:sldId id="1091" r:id="rId7"/>
    <p:sldId id="1087" r:id="rId8"/>
    <p:sldId id="1088" r:id="rId9"/>
    <p:sldId id="1089" r:id="rId10"/>
    <p:sldId id="1090"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57" d="100"/>
          <a:sy n="57" d="100"/>
        </p:scale>
        <p:origin x="-1170"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2/27/2020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2/27/2020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2/27/2020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2/27/2020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2/27/2020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2/27/2020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2/27/2020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2/27/2020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2/27/2020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1210700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2/27/2020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2/27/2020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2/27/2020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2/27/2020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2/27/2020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333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YER SEÇİMİ VE YERLEŞİLEBİLİRLİK </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 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Recep KILIÇ</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Kentleşmede Temel Kavramlar</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301856" y="1243134"/>
            <a:ext cx="8246361" cy="4343019"/>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Kentsel Alan (Urban Area)</a:t>
            </a:r>
          </a:p>
          <a:p>
            <a:pPr marL="0" indent="0" algn="just">
              <a:lnSpc>
                <a:spcPct val="150000"/>
              </a:lnSpc>
              <a:spcBef>
                <a:spcPts val="450"/>
              </a:spcBef>
              <a:buClr>
                <a:srgbClr val="160093"/>
              </a:buClr>
              <a:buFont typeface="Courier New" panose="02070309020205020404" pitchFamily="49" charset="0"/>
              <a:buChar char="o"/>
              <a:defRPr/>
            </a:pPr>
            <a:r>
              <a:rPr lang="tr-TR" sz="1800" dirty="0"/>
              <a:t>Kentsel alanın temel iki tanımı.  </a:t>
            </a:r>
          </a:p>
          <a:p>
            <a:pPr marL="0" indent="0" algn="just">
              <a:lnSpc>
                <a:spcPct val="150000"/>
              </a:lnSpc>
              <a:spcBef>
                <a:spcPts val="450"/>
              </a:spcBef>
              <a:buClr>
                <a:srgbClr val="160093"/>
              </a:buClr>
              <a:buFont typeface="Courier New" panose="02070309020205020404" pitchFamily="49" charset="0"/>
              <a:buChar char="o"/>
              <a:defRPr/>
            </a:pPr>
            <a:r>
              <a:rPr lang="tr-TR" sz="1800" dirty="0"/>
              <a:t> Politik veya yönetimsel sınırlarla ayrılmış olan alan.</a:t>
            </a:r>
          </a:p>
          <a:p>
            <a:pPr marL="0" indent="0" algn="just">
              <a:lnSpc>
                <a:spcPct val="150000"/>
              </a:lnSpc>
              <a:spcBef>
                <a:spcPts val="450"/>
              </a:spcBef>
              <a:buClr>
                <a:srgbClr val="160093"/>
              </a:buClr>
              <a:buFont typeface="Courier New" panose="02070309020205020404" pitchFamily="49" charset="0"/>
              <a:buChar char="o"/>
              <a:defRPr/>
            </a:pPr>
            <a:r>
              <a:rPr lang="tr-TR" sz="1800" dirty="0"/>
              <a:t> Nüfusa göre; 200 ile 50.000 arasında insan yaşam alanı. </a:t>
            </a:r>
          </a:p>
          <a:p>
            <a:pPr marL="0" indent="0" algn="just">
              <a:lnSpc>
                <a:spcPct val="150000"/>
              </a:lnSpc>
              <a:spcBef>
                <a:spcPts val="450"/>
              </a:spcBef>
              <a:buClr>
                <a:srgbClr val="160093"/>
              </a:buClr>
              <a:buFont typeface="Courier New" panose="02070309020205020404" pitchFamily="49" charset="0"/>
              <a:buChar char="o"/>
              <a:defRPr/>
            </a:pPr>
            <a:r>
              <a:rPr lang="tr-TR" sz="1800" dirty="0"/>
              <a:t>Bu alanlarda nüfus yoğunluğu, ekonomik parametreler (zirai faaliyetler veya kent merkezinde çalışan insan sayısı) ile mühendislik işleri tamamlanmış (yol, su, elektrik, alt yapı, vb.) olmasına bağlı olarak tanımlar değişebilmektedir. 2010 yılında toplam yaklaşık 7 milyar dünya nüfusunun 3.5 milyarı kentlerde yaşamaktadır.</a:t>
            </a:r>
          </a:p>
          <a:p>
            <a:pPr marL="0" indent="0" algn="just">
              <a:lnSpc>
                <a:spcPct val="150000"/>
              </a:lnSpc>
              <a:spcBef>
                <a:spcPts val="450"/>
              </a:spcBef>
              <a:buClr>
                <a:srgbClr val="160093"/>
              </a:buClr>
              <a:buFont typeface="Courier New" panose="02070309020205020404" pitchFamily="49" charset="0"/>
              <a:buChar char="o"/>
              <a:defRPr/>
            </a:pPr>
            <a:endParaRPr lang="tr-TR" sz="1800" dirty="0"/>
          </a:p>
        </p:txBody>
      </p:sp>
    </p:spTree>
    <p:extLst>
      <p:ext uri="{BB962C8B-B14F-4D97-AF65-F5344CB8AC3E}">
        <p14:creationId xmlns:p14="http://schemas.microsoft.com/office/powerpoint/2010/main" val="28039628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Kentleşmede Temel Kavramlar</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301856" y="1243134"/>
            <a:ext cx="8246361" cy="4343019"/>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Kentsel Gelişim (Urban Growth)</a:t>
            </a:r>
          </a:p>
          <a:p>
            <a:pPr marL="0" indent="0" algn="just">
              <a:lnSpc>
                <a:spcPct val="150000"/>
              </a:lnSpc>
              <a:spcBef>
                <a:spcPts val="450"/>
              </a:spcBef>
              <a:buClr>
                <a:srgbClr val="160093"/>
              </a:buClr>
              <a:buFont typeface="Courier New" panose="02070309020205020404" pitchFamily="49" charset="0"/>
              <a:buChar char="o"/>
              <a:defRPr/>
            </a:pPr>
            <a:r>
              <a:rPr lang="tr-TR" sz="1800" dirty="0"/>
              <a:t>Kasaba veya şehirlerde yaşayan insan sayısı ile ifade edilir. </a:t>
            </a:r>
          </a:p>
          <a:p>
            <a:pPr marL="0" indent="0" algn="just">
              <a:lnSpc>
                <a:spcPct val="150000"/>
              </a:lnSpc>
              <a:spcBef>
                <a:spcPts val="450"/>
              </a:spcBef>
              <a:buClr>
                <a:srgbClr val="160093"/>
              </a:buClr>
              <a:buFont typeface="Courier New" panose="02070309020205020404" pitchFamily="49" charset="0"/>
              <a:buChar char="o"/>
              <a:defRPr/>
            </a:pPr>
            <a:r>
              <a:rPr lang="tr-TR" sz="1800" dirty="0"/>
              <a:t>Gelişim oranı; şehirlerdeki yerel nüfus artışı ve kırsaldan kentlere yaşanan göç ile belirlenir.</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Kentleşme </a:t>
            </a:r>
            <a:r>
              <a:rPr lang="tr-TR" sz="1800" dirty="0"/>
              <a:t>(Urbanization</a:t>
            </a:r>
            <a:r>
              <a:rPr lang="tr-TR" sz="1800" dirty="0" smtClean="0"/>
              <a:t>)</a:t>
            </a:r>
            <a:endParaRPr lang="tr-TR" sz="1800" dirty="0"/>
          </a:p>
        </p:txBody>
      </p:sp>
    </p:spTree>
    <p:extLst>
      <p:ext uri="{BB962C8B-B14F-4D97-AF65-F5344CB8AC3E}">
        <p14:creationId xmlns:p14="http://schemas.microsoft.com/office/powerpoint/2010/main" val="26197648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Kentleşmede Temel Kavramlar</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301856" y="1243134"/>
            <a:ext cx="8246361" cy="4343019"/>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smtClean="0"/>
              <a:t>Bir </a:t>
            </a:r>
            <a:r>
              <a:rPr lang="tr-TR" sz="1800" dirty="0"/>
              <a:t>ülkenin toplam yerleşimi içindeki kentlerin oranıdır (Genellikle nüfus).</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Kentleşme </a:t>
            </a:r>
            <a:r>
              <a:rPr lang="tr-TR" sz="1800" dirty="0"/>
              <a:t>Oranı (Rate of Urbanization)</a:t>
            </a:r>
          </a:p>
          <a:p>
            <a:pPr marL="0" indent="0" algn="just">
              <a:lnSpc>
                <a:spcPct val="150000"/>
              </a:lnSpc>
              <a:spcBef>
                <a:spcPts val="450"/>
              </a:spcBef>
              <a:buClr>
                <a:srgbClr val="160093"/>
              </a:buClr>
              <a:buFont typeface="Courier New" panose="02070309020205020404" pitchFamily="49" charset="0"/>
              <a:buChar char="o"/>
              <a:defRPr/>
            </a:pPr>
            <a:r>
              <a:rPr lang="tr-TR" sz="1800" dirty="0"/>
              <a:t>Kentli nüfusun zaman içindeki artış oranı. Kentsel nüfus ile toplam nüfus arasındaki fark olan kentleşme oranı. Kentsel nüfus oranı arttıkça kentleşme oranı artar.</a:t>
            </a:r>
          </a:p>
        </p:txBody>
      </p:sp>
    </p:spTree>
    <p:extLst>
      <p:ext uri="{BB962C8B-B14F-4D97-AF65-F5344CB8AC3E}">
        <p14:creationId xmlns:p14="http://schemas.microsoft.com/office/powerpoint/2010/main" val="32206435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Kentleşmede Temel Kavramlar</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301856" y="1243134"/>
            <a:ext cx="8246361" cy="4343019"/>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b="1" dirty="0"/>
              <a:t>Metropolitan</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Nüfusu </a:t>
            </a:r>
            <a:r>
              <a:rPr lang="tr-TR" sz="1800" dirty="0"/>
              <a:t>100.000 den fazla olan ve yönetim unsurları bulunan kentsel alan. Kent merkezi dışında ulaşım ağı ile merkeze bağlı daha az nüfuslu alanları da kapsar ( örn. Londra, Metro Manila)</a:t>
            </a:r>
          </a:p>
          <a:p>
            <a:pPr marL="0" indent="0" algn="just">
              <a:lnSpc>
                <a:spcPct val="150000"/>
              </a:lnSpc>
              <a:spcBef>
                <a:spcPts val="450"/>
              </a:spcBef>
              <a:buClr>
                <a:srgbClr val="160093"/>
              </a:buClr>
              <a:buFont typeface="Courier New" panose="02070309020205020404" pitchFamily="49" charset="0"/>
              <a:buChar char="o"/>
              <a:defRPr/>
            </a:pPr>
            <a:r>
              <a:rPr lang="tr-TR" sz="1800" b="1" dirty="0" smtClean="0"/>
              <a:t>Megakent</a:t>
            </a:r>
            <a:endParaRPr lang="tr-TR" sz="1800" b="1" dirty="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Nüfusu </a:t>
            </a:r>
            <a:r>
              <a:rPr lang="tr-TR" sz="1800" dirty="0"/>
              <a:t>10 milyon ve daha fazla kentlere verilen isimdir. </a:t>
            </a:r>
          </a:p>
          <a:p>
            <a:pPr marL="0" indent="0" algn="just">
              <a:lnSpc>
                <a:spcPct val="150000"/>
              </a:lnSpc>
              <a:spcBef>
                <a:spcPts val="450"/>
              </a:spcBef>
              <a:buClr>
                <a:srgbClr val="160093"/>
              </a:buClr>
              <a:buFont typeface="Courier New" panose="02070309020205020404" pitchFamily="49" charset="0"/>
              <a:buChar char="o"/>
              <a:defRPr/>
            </a:pPr>
            <a:r>
              <a:rPr lang="tr-TR" sz="1800" dirty="0"/>
              <a:t>2009 yılında 21 adet megakent vardı.  Kentlerinin toplam nüfusunun yaklaşık %9.4’ünü oluşturmaktadırlar. New York, Tokyo ve Mexico City, İstanbul v.b. gibi. </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Bölgesel </a:t>
            </a:r>
            <a:r>
              <a:rPr lang="tr-TR" sz="1800" dirty="0"/>
              <a:t>olarak megakentler birleşik-kent, bölge-kent şeklinde oluşturabilir </a:t>
            </a:r>
          </a:p>
        </p:txBody>
      </p:sp>
    </p:spTree>
    <p:extLst>
      <p:ext uri="{BB962C8B-B14F-4D97-AF65-F5344CB8AC3E}">
        <p14:creationId xmlns:p14="http://schemas.microsoft.com/office/powerpoint/2010/main" val="4554107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Kentleşmede Temel Kavramlar</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301856" y="1243134"/>
            <a:ext cx="8246361" cy="4343019"/>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b="1" dirty="0"/>
              <a:t>Mega-Alan (Mega-Region</a:t>
            </a:r>
            <a:r>
              <a:rPr lang="tr-TR" sz="1800" b="1" dirty="0" smtClean="0"/>
              <a:t>)</a:t>
            </a:r>
          </a:p>
          <a:p>
            <a:pPr marL="0" indent="0" algn="just">
              <a:lnSpc>
                <a:spcPct val="150000"/>
              </a:lnSpc>
              <a:spcBef>
                <a:spcPts val="450"/>
              </a:spcBef>
              <a:buClr>
                <a:srgbClr val="160093"/>
              </a:buClr>
              <a:buFont typeface="Courier New" panose="02070309020205020404" pitchFamily="49" charset="0"/>
              <a:buChar char="o"/>
              <a:defRPr/>
            </a:pPr>
            <a:endParaRPr lang="tr-TR" sz="1800" b="1" dirty="0"/>
          </a:p>
          <a:p>
            <a:pPr marL="0" indent="0" algn="just">
              <a:lnSpc>
                <a:spcPct val="150000"/>
              </a:lnSpc>
              <a:spcBef>
                <a:spcPts val="450"/>
              </a:spcBef>
              <a:buClr>
                <a:srgbClr val="160093"/>
              </a:buClr>
              <a:buFont typeface="Courier New" panose="02070309020205020404" pitchFamily="49" charset="0"/>
              <a:buChar char="o"/>
              <a:defRPr/>
            </a:pPr>
            <a:r>
              <a:rPr lang="tr-TR" sz="1800" dirty="0"/>
              <a:t>Hızlı gelişime sahip merkez etrafında gelişen banliyöler ile metropolitan alanları kapsayan ve coğrafik olarak bağlantılı olan alanlardır.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endParaRPr lang="tr-TR" sz="1800" dirty="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 </a:t>
            </a:r>
            <a:r>
              <a:rPr lang="tr-TR" sz="1800" dirty="0"/>
              <a:t>Kentleşmeye ilk örneklerden HIERAPOLİS PAMUKKALE YERLEŞİMİ</a:t>
            </a:r>
          </a:p>
        </p:txBody>
      </p:sp>
    </p:spTree>
    <p:extLst>
      <p:ext uri="{BB962C8B-B14F-4D97-AF65-F5344CB8AC3E}">
        <p14:creationId xmlns:p14="http://schemas.microsoft.com/office/powerpoint/2010/main" val="42739523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Kentleşmede jeolojik etkenler</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301856" y="1243134"/>
            <a:ext cx="8246361" cy="4343019"/>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Jeoloji</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Yerüstü</a:t>
            </a:r>
            <a:r>
              <a:rPr lang="tr-TR" sz="1800" dirty="0"/>
              <a:t>		          	</a:t>
            </a:r>
          </a:p>
          <a:p>
            <a:pPr marL="0" indent="0" algn="just">
              <a:lnSpc>
                <a:spcPct val="150000"/>
              </a:lnSpc>
              <a:spcBef>
                <a:spcPts val="450"/>
              </a:spcBef>
              <a:buClr>
                <a:srgbClr val="160093"/>
              </a:buClr>
              <a:buFont typeface="Courier New" panose="02070309020205020404" pitchFamily="49" charset="0"/>
              <a:buChar char="o"/>
              <a:defRPr/>
            </a:pPr>
            <a:r>
              <a:rPr lang="tr-TR" sz="1800" dirty="0"/>
              <a:t>Topoğrafya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Su </a:t>
            </a:r>
            <a:r>
              <a:rPr lang="tr-TR" sz="1800" dirty="0"/>
              <a:t>kaynakları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Sanat </a:t>
            </a:r>
            <a:r>
              <a:rPr lang="tr-TR" sz="1800" dirty="0"/>
              <a:t>Yapıları		</a:t>
            </a:r>
          </a:p>
          <a:p>
            <a:pPr marL="0" indent="0" algn="just">
              <a:lnSpc>
                <a:spcPct val="150000"/>
              </a:lnSpc>
              <a:spcBef>
                <a:spcPts val="450"/>
              </a:spcBef>
              <a:buClr>
                <a:srgbClr val="160093"/>
              </a:buClr>
              <a:buFont typeface="Courier New" panose="02070309020205020404" pitchFamily="49" charset="0"/>
              <a:buChar char="o"/>
              <a:defRPr/>
            </a:pPr>
            <a:r>
              <a:rPr lang="tr-TR" sz="1800" dirty="0"/>
              <a:t>Yapı malzemesi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Atık </a:t>
            </a:r>
            <a:r>
              <a:rPr lang="tr-TR" sz="1800" dirty="0"/>
              <a:t>sahaları	</a:t>
            </a:r>
          </a:p>
          <a:p>
            <a:pPr marL="0" indent="0" algn="just">
              <a:lnSpc>
                <a:spcPct val="150000"/>
              </a:lnSpc>
              <a:spcBef>
                <a:spcPts val="450"/>
              </a:spcBef>
              <a:buClr>
                <a:srgbClr val="160093"/>
              </a:buClr>
              <a:buFont typeface="Courier New" panose="02070309020205020404" pitchFamily="49" charset="0"/>
              <a:buChar char="o"/>
              <a:defRPr/>
            </a:pPr>
            <a:r>
              <a:rPr lang="tr-TR" sz="1800" dirty="0"/>
              <a:t>Kentsel altyapı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 Yerleşime </a:t>
            </a:r>
            <a:r>
              <a:rPr lang="tr-TR" sz="1800" dirty="0"/>
              <a:t>uygunluk</a:t>
            </a:r>
          </a:p>
        </p:txBody>
      </p:sp>
    </p:spTree>
    <p:extLst>
      <p:ext uri="{BB962C8B-B14F-4D97-AF65-F5344CB8AC3E}">
        <p14:creationId xmlns:p14="http://schemas.microsoft.com/office/powerpoint/2010/main" val="41826086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Kentleşmede jeolojik etkenler</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301856" y="1243134"/>
            <a:ext cx="8246361" cy="4343019"/>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smtClean="0"/>
              <a:t> Yeraltı</a:t>
            </a:r>
            <a:endParaRPr lang="tr-TR" sz="1800" dirty="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Yeraltı </a:t>
            </a:r>
            <a:r>
              <a:rPr lang="tr-TR" sz="1800" dirty="0"/>
              <a:t>suları</a:t>
            </a:r>
          </a:p>
          <a:p>
            <a:pPr marL="0" indent="0" algn="just">
              <a:lnSpc>
                <a:spcPct val="150000"/>
              </a:lnSpc>
              <a:spcBef>
                <a:spcPts val="450"/>
              </a:spcBef>
              <a:buClr>
                <a:srgbClr val="160093"/>
              </a:buClr>
              <a:buFont typeface="Courier New" panose="02070309020205020404" pitchFamily="49" charset="0"/>
              <a:buChar char="o"/>
              <a:defRPr/>
            </a:pPr>
            <a:r>
              <a:rPr lang="tr-TR" sz="1800" dirty="0"/>
              <a:t>Su kaynakları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Sanat </a:t>
            </a:r>
            <a:r>
              <a:rPr lang="tr-TR" sz="1800" dirty="0"/>
              <a:t>Yapıları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Yapı </a:t>
            </a:r>
            <a:r>
              <a:rPr lang="tr-TR" sz="1800" dirty="0"/>
              <a:t>malzemesi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Atık </a:t>
            </a:r>
            <a:r>
              <a:rPr lang="tr-TR" sz="1800" dirty="0"/>
              <a:t>sahaları	</a:t>
            </a:r>
          </a:p>
          <a:p>
            <a:pPr marL="0" indent="0" algn="just">
              <a:lnSpc>
                <a:spcPct val="150000"/>
              </a:lnSpc>
              <a:spcBef>
                <a:spcPts val="450"/>
              </a:spcBef>
              <a:buClr>
                <a:srgbClr val="160093"/>
              </a:buClr>
              <a:buFont typeface="Courier New" panose="02070309020205020404" pitchFamily="49" charset="0"/>
              <a:buChar char="o"/>
              <a:defRPr/>
            </a:pPr>
            <a:r>
              <a:rPr lang="tr-TR" sz="1800" dirty="0"/>
              <a:t>Kentsel altyapı </a:t>
            </a:r>
            <a:r>
              <a:rPr lang="tr-TR" sz="1800" dirty="0" smtClean="0"/>
              <a:t>           </a:t>
            </a:r>
            <a:endParaRPr lang="tr-TR" sz="1800" dirty="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Yerleşime </a:t>
            </a:r>
            <a:r>
              <a:rPr lang="tr-TR" sz="1800" dirty="0"/>
              <a:t>uygunluk</a:t>
            </a:r>
          </a:p>
        </p:txBody>
      </p:sp>
    </p:spTree>
    <p:extLst>
      <p:ext uri="{BB962C8B-B14F-4D97-AF65-F5344CB8AC3E}">
        <p14:creationId xmlns:p14="http://schemas.microsoft.com/office/powerpoint/2010/main" val="313083971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12511</TotalTime>
  <Words>335</Words>
  <Application>Microsoft Office PowerPoint</Application>
  <PresentationFormat>On-screen Show (4:3)</PresentationFormat>
  <Paragraphs>59</Paragraphs>
  <Slides>8</Slides>
  <Notes>0</Notes>
  <HiddenSlides>0</HiddenSlides>
  <MMClips>0</MMClips>
  <ScaleCrop>false</ScaleCrop>
  <HeadingPairs>
    <vt:vector size="4" baseType="variant">
      <vt:variant>
        <vt:lpstr>Theme</vt:lpstr>
      </vt:variant>
      <vt:variant>
        <vt:i4>3</vt:i4>
      </vt:variant>
      <vt:variant>
        <vt:lpstr>Slide Titles</vt:lpstr>
      </vt:variant>
      <vt:variant>
        <vt:i4>8</vt:i4>
      </vt:variant>
    </vt:vector>
  </HeadingPairs>
  <TitlesOfParts>
    <vt:vector size="11" baseType="lpstr">
      <vt:lpstr>ekonomi</vt:lpstr>
      <vt:lpstr>1_Rics</vt:lpstr>
      <vt:lpstr>h.t.</vt:lpstr>
      <vt:lpstr>PowerPoint Presentation</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sibel</cp:lastModifiedBy>
  <cp:revision>817</cp:revision>
  <cp:lastPrinted>2016-10-24T07:53:35Z</cp:lastPrinted>
  <dcterms:created xsi:type="dcterms:W3CDTF">2016-09-18T09:35:24Z</dcterms:created>
  <dcterms:modified xsi:type="dcterms:W3CDTF">2020-02-27T06:10:32Z</dcterms:modified>
</cp:coreProperties>
</file>