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5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84"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A5CB79-8D93-47D5-821F-97827F0611DC}" type="doc">
      <dgm:prSet loTypeId="urn:microsoft.com/office/officeart/2005/8/layout/hierarchy1" loCatId="hierarchy" qsTypeId="urn:microsoft.com/office/officeart/2005/8/quickstyle/simple4" qsCatId="simple" csTypeId="urn:microsoft.com/office/officeart/2005/8/colors/accent0_3" csCatId="mainScheme"/>
      <dgm:spPr/>
      <dgm:t>
        <a:bodyPr/>
        <a:lstStyle/>
        <a:p>
          <a:endParaRPr lang="en-US"/>
        </a:p>
      </dgm:t>
    </dgm:pt>
    <dgm:pt modelId="{54F5546D-4728-4728-A4D6-257A8996F923}">
      <dgm:prSet/>
      <dgm:spPr/>
      <dgm:t>
        <a:bodyPr/>
        <a:lstStyle/>
        <a:p>
          <a:r>
            <a:rPr lang="tr-TR"/>
            <a:t>Çevrenin yok edilmesine ve kirlenmesine ve insanın yabancılaşmasına yol açan teknoloji midir, yoksa teknolojik gelişmeyi kontrol eden kişiler/sistem mi sorumludur? Daha önemli olarak kim teknolojiyi kontrol etmektedir? Tarihsel süreç içinde teknolojinin yeri nedir? Daha spesifik olarak, kapitalizm ile teknoloji nasıl bir etkileşim içindedir?  </a:t>
          </a:r>
          <a:endParaRPr lang="en-US"/>
        </a:p>
      </dgm:t>
    </dgm:pt>
    <dgm:pt modelId="{82426464-5717-4D57-9BFC-84A33890A06F}" type="parTrans" cxnId="{0A2EDEF3-42E4-43F9-9E10-00F4837023A9}">
      <dgm:prSet/>
      <dgm:spPr/>
      <dgm:t>
        <a:bodyPr/>
        <a:lstStyle/>
        <a:p>
          <a:endParaRPr lang="en-US"/>
        </a:p>
      </dgm:t>
    </dgm:pt>
    <dgm:pt modelId="{CDD906A0-CB5F-491C-92CD-49B704232D5B}" type="sibTrans" cxnId="{0A2EDEF3-42E4-43F9-9E10-00F4837023A9}">
      <dgm:prSet/>
      <dgm:spPr/>
      <dgm:t>
        <a:bodyPr/>
        <a:lstStyle/>
        <a:p>
          <a:endParaRPr lang="en-US"/>
        </a:p>
      </dgm:t>
    </dgm:pt>
    <dgm:pt modelId="{9D166A49-0D52-4F9E-BC14-FD0B78001CC4}">
      <dgm:prSet/>
      <dgm:spPr/>
      <dgm:t>
        <a:bodyPr/>
        <a:lstStyle/>
        <a:p>
          <a:r>
            <a:rPr lang="tr-TR"/>
            <a:t>Bu soruları cevaplamak için bu konudaki yaklaşımları incelemek yararlı olacaktır. Özellikle teknoloji ve çevrenin tahribatı arasındaki ilişkileri açıklamaya çalışan teoriler ele alınacaktır.</a:t>
          </a:r>
          <a:endParaRPr lang="en-US"/>
        </a:p>
      </dgm:t>
    </dgm:pt>
    <dgm:pt modelId="{C4164430-7DBC-4702-9F72-AA30F812219D}" type="parTrans" cxnId="{29E224EC-7ADF-448D-81E7-AAA2F24F75BF}">
      <dgm:prSet/>
      <dgm:spPr/>
      <dgm:t>
        <a:bodyPr/>
        <a:lstStyle/>
        <a:p>
          <a:endParaRPr lang="en-US"/>
        </a:p>
      </dgm:t>
    </dgm:pt>
    <dgm:pt modelId="{9319E638-F120-41FB-B8AF-A89CA7FBB26F}" type="sibTrans" cxnId="{29E224EC-7ADF-448D-81E7-AAA2F24F75BF}">
      <dgm:prSet/>
      <dgm:spPr/>
      <dgm:t>
        <a:bodyPr/>
        <a:lstStyle/>
        <a:p>
          <a:endParaRPr lang="en-US"/>
        </a:p>
      </dgm:t>
    </dgm:pt>
    <dgm:pt modelId="{88CF0D9E-C24F-4878-9C3D-077B917603AA}" type="pres">
      <dgm:prSet presAssocID="{D4A5CB79-8D93-47D5-821F-97827F0611DC}" presName="hierChild1" presStyleCnt="0">
        <dgm:presLayoutVars>
          <dgm:chPref val="1"/>
          <dgm:dir/>
          <dgm:animOne val="branch"/>
          <dgm:animLvl val="lvl"/>
          <dgm:resizeHandles/>
        </dgm:presLayoutVars>
      </dgm:prSet>
      <dgm:spPr/>
    </dgm:pt>
    <dgm:pt modelId="{175B4204-C130-40C2-967E-1DB9BA59FB6B}" type="pres">
      <dgm:prSet presAssocID="{54F5546D-4728-4728-A4D6-257A8996F923}" presName="hierRoot1" presStyleCnt="0"/>
      <dgm:spPr/>
    </dgm:pt>
    <dgm:pt modelId="{0E1D4E82-1D74-47BC-9615-F7B6CF393BD0}" type="pres">
      <dgm:prSet presAssocID="{54F5546D-4728-4728-A4D6-257A8996F923}" presName="composite" presStyleCnt="0"/>
      <dgm:spPr/>
    </dgm:pt>
    <dgm:pt modelId="{FE48BB3D-C3EF-4A15-9B24-4F99CE858D25}" type="pres">
      <dgm:prSet presAssocID="{54F5546D-4728-4728-A4D6-257A8996F923}" presName="background" presStyleLbl="node0" presStyleIdx="0" presStyleCnt="2"/>
      <dgm:spPr/>
    </dgm:pt>
    <dgm:pt modelId="{D7732DBB-C737-4B4D-AF77-19B18F02CE99}" type="pres">
      <dgm:prSet presAssocID="{54F5546D-4728-4728-A4D6-257A8996F923}" presName="text" presStyleLbl="fgAcc0" presStyleIdx="0" presStyleCnt="2">
        <dgm:presLayoutVars>
          <dgm:chPref val="3"/>
        </dgm:presLayoutVars>
      </dgm:prSet>
      <dgm:spPr/>
    </dgm:pt>
    <dgm:pt modelId="{B4BA7269-9392-48CE-87E1-7E07D81F2AFD}" type="pres">
      <dgm:prSet presAssocID="{54F5546D-4728-4728-A4D6-257A8996F923}" presName="hierChild2" presStyleCnt="0"/>
      <dgm:spPr/>
    </dgm:pt>
    <dgm:pt modelId="{76B31FE7-048B-481D-BC50-8610C0E90EB0}" type="pres">
      <dgm:prSet presAssocID="{9D166A49-0D52-4F9E-BC14-FD0B78001CC4}" presName="hierRoot1" presStyleCnt="0"/>
      <dgm:spPr/>
    </dgm:pt>
    <dgm:pt modelId="{D2869B07-32EF-43A2-8760-455A4034D746}" type="pres">
      <dgm:prSet presAssocID="{9D166A49-0D52-4F9E-BC14-FD0B78001CC4}" presName="composite" presStyleCnt="0"/>
      <dgm:spPr/>
    </dgm:pt>
    <dgm:pt modelId="{C6181114-B206-4770-8473-564321E3AC4F}" type="pres">
      <dgm:prSet presAssocID="{9D166A49-0D52-4F9E-BC14-FD0B78001CC4}" presName="background" presStyleLbl="node0" presStyleIdx="1" presStyleCnt="2"/>
      <dgm:spPr/>
    </dgm:pt>
    <dgm:pt modelId="{3054494F-C34C-43FC-BEF3-5DE5DF7F45CD}" type="pres">
      <dgm:prSet presAssocID="{9D166A49-0D52-4F9E-BC14-FD0B78001CC4}" presName="text" presStyleLbl="fgAcc0" presStyleIdx="1" presStyleCnt="2">
        <dgm:presLayoutVars>
          <dgm:chPref val="3"/>
        </dgm:presLayoutVars>
      </dgm:prSet>
      <dgm:spPr/>
    </dgm:pt>
    <dgm:pt modelId="{785D7EA4-98E5-4CE5-AD82-FAE787606E63}" type="pres">
      <dgm:prSet presAssocID="{9D166A49-0D52-4F9E-BC14-FD0B78001CC4}" presName="hierChild2" presStyleCnt="0"/>
      <dgm:spPr/>
    </dgm:pt>
  </dgm:ptLst>
  <dgm:cxnLst>
    <dgm:cxn modelId="{FAA1FB99-A5F9-446A-8011-354CB0D36C50}" type="presOf" srcId="{D4A5CB79-8D93-47D5-821F-97827F0611DC}" destId="{88CF0D9E-C24F-4878-9C3D-077B917603AA}" srcOrd="0" destOrd="0" presId="urn:microsoft.com/office/officeart/2005/8/layout/hierarchy1"/>
    <dgm:cxn modelId="{22CE32A9-4361-4987-964C-53FF3FE7B473}" type="presOf" srcId="{9D166A49-0D52-4F9E-BC14-FD0B78001CC4}" destId="{3054494F-C34C-43FC-BEF3-5DE5DF7F45CD}" srcOrd="0" destOrd="0" presId="urn:microsoft.com/office/officeart/2005/8/layout/hierarchy1"/>
    <dgm:cxn modelId="{936CE9C2-4A3D-478F-B734-97AC42578BF0}" type="presOf" srcId="{54F5546D-4728-4728-A4D6-257A8996F923}" destId="{D7732DBB-C737-4B4D-AF77-19B18F02CE99}" srcOrd="0" destOrd="0" presId="urn:microsoft.com/office/officeart/2005/8/layout/hierarchy1"/>
    <dgm:cxn modelId="{29E224EC-7ADF-448D-81E7-AAA2F24F75BF}" srcId="{D4A5CB79-8D93-47D5-821F-97827F0611DC}" destId="{9D166A49-0D52-4F9E-BC14-FD0B78001CC4}" srcOrd="1" destOrd="0" parTransId="{C4164430-7DBC-4702-9F72-AA30F812219D}" sibTransId="{9319E638-F120-41FB-B8AF-A89CA7FBB26F}"/>
    <dgm:cxn modelId="{0A2EDEF3-42E4-43F9-9E10-00F4837023A9}" srcId="{D4A5CB79-8D93-47D5-821F-97827F0611DC}" destId="{54F5546D-4728-4728-A4D6-257A8996F923}" srcOrd="0" destOrd="0" parTransId="{82426464-5717-4D57-9BFC-84A33890A06F}" sibTransId="{CDD906A0-CB5F-491C-92CD-49B704232D5B}"/>
    <dgm:cxn modelId="{99F80C5F-ECFE-4474-932F-A2630B8F6295}" type="presParOf" srcId="{88CF0D9E-C24F-4878-9C3D-077B917603AA}" destId="{175B4204-C130-40C2-967E-1DB9BA59FB6B}" srcOrd="0" destOrd="0" presId="urn:microsoft.com/office/officeart/2005/8/layout/hierarchy1"/>
    <dgm:cxn modelId="{3E18C7F7-EFF3-4BB7-8A43-F10CD4671902}" type="presParOf" srcId="{175B4204-C130-40C2-967E-1DB9BA59FB6B}" destId="{0E1D4E82-1D74-47BC-9615-F7B6CF393BD0}" srcOrd="0" destOrd="0" presId="urn:microsoft.com/office/officeart/2005/8/layout/hierarchy1"/>
    <dgm:cxn modelId="{980313C5-FDA6-4183-84F9-35CFF4834C56}" type="presParOf" srcId="{0E1D4E82-1D74-47BC-9615-F7B6CF393BD0}" destId="{FE48BB3D-C3EF-4A15-9B24-4F99CE858D25}" srcOrd="0" destOrd="0" presId="urn:microsoft.com/office/officeart/2005/8/layout/hierarchy1"/>
    <dgm:cxn modelId="{F431E654-5780-48DB-ADC5-53EA79F380E6}" type="presParOf" srcId="{0E1D4E82-1D74-47BC-9615-F7B6CF393BD0}" destId="{D7732DBB-C737-4B4D-AF77-19B18F02CE99}" srcOrd="1" destOrd="0" presId="urn:microsoft.com/office/officeart/2005/8/layout/hierarchy1"/>
    <dgm:cxn modelId="{12DE5A1F-AF40-4A8B-BE60-4C7C39FEE4C2}" type="presParOf" srcId="{175B4204-C130-40C2-967E-1DB9BA59FB6B}" destId="{B4BA7269-9392-48CE-87E1-7E07D81F2AFD}" srcOrd="1" destOrd="0" presId="urn:microsoft.com/office/officeart/2005/8/layout/hierarchy1"/>
    <dgm:cxn modelId="{3DC9E220-9A54-497C-902B-A4091A7AA97C}" type="presParOf" srcId="{88CF0D9E-C24F-4878-9C3D-077B917603AA}" destId="{76B31FE7-048B-481D-BC50-8610C0E90EB0}" srcOrd="1" destOrd="0" presId="urn:microsoft.com/office/officeart/2005/8/layout/hierarchy1"/>
    <dgm:cxn modelId="{2712BB13-5564-4634-B65D-1E564CE1BA42}" type="presParOf" srcId="{76B31FE7-048B-481D-BC50-8610C0E90EB0}" destId="{D2869B07-32EF-43A2-8760-455A4034D746}" srcOrd="0" destOrd="0" presId="urn:microsoft.com/office/officeart/2005/8/layout/hierarchy1"/>
    <dgm:cxn modelId="{754C3770-83DA-4F4E-8C9A-B9E70434C132}" type="presParOf" srcId="{D2869B07-32EF-43A2-8760-455A4034D746}" destId="{C6181114-B206-4770-8473-564321E3AC4F}" srcOrd="0" destOrd="0" presId="urn:microsoft.com/office/officeart/2005/8/layout/hierarchy1"/>
    <dgm:cxn modelId="{47A5B0B3-4AA9-49CD-9C48-777C6D25FA12}" type="presParOf" srcId="{D2869B07-32EF-43A2-8760-455A4034D746}" destId="{3054494F-C34C-43FC-BEF3-5DE5DF7F45CD}" srcOrd="1" destOrd="0" presId="urn:microsoft.com/office/officeart/2005/8/layout/hierarchy1"/>
    <dgm:cxn modelId="{58E97F4F-FC0A-4693-B77D-8C904AA0BBD4}" type="presParOf" srcId="{76B31FE7-048B-481D-BC50-8610C0E90EB0}" destId="{785D7EA4-98E5-4CE5-AD82-FAE787606E63}"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48BB3D-C3EF-4A15-9B24-4F99CE858D25}">
      <dsp:nvSpPr>
        <dsp:cNvPr id="0" name=""/>
        <dsp:cNvSpPr/>
      </dsp:nvSpPr>
      <dsp:spPr>
        <a:xfrm>
          <a:off x="469679" y="982"/>
          <a:ext cx="3997039" cy="2538120"/>
        </a:xfrm>
        <a:prstGeom prst="roundRect">
          <a:avLst>
            <a:gd name="adj" fmla="val 10000"/>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D7732DBB-C737-4B4D-AF77-19B18F02CE99}">
      <dsp:nvSpPr>
        <dsp:cNvPr id="0" name=""/>
        <dsp:cNvSpPr/>
      </dsp:nvSpPr>
      <dsp:spPr>
        <a:xfrm>
          <a:off x="913795" y="422892"/>
          <a:ext cx="3997039" cy="2538120"/>
        </a:xfrm>
        <a:prstGeom prst="roundRect">
          <a:avLst>
            <a:gd name="adj" fmla="val 10000"/>
          </a:avLst>
        </a:prstGeom>
        <a:solidFill>
          <a:schemeClr val="lt2">
            <a:alpha val="90000"/>
            <a:hueOff val="0"/>
            <a:satOff val="0"/>
            <a:lumOff val="0"/>
            <a:alphaOff val="0"/>
          </a:schemeClr>
        </a:solidFill>
        <a:ln w="9525" cap="rnd"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kern="1200"/>
            <a:t>Çevrenin yok edilmesine ve kirlenmesine ve insanın yabancılaşmasına yol açan teknoloji midir, yoksa teknolojik gelişmeyi kontrol eden kişiler/sistem mi sorumludur? Daha önemli olarak kim teknolojiyi kontrol etmektedir? Tarihsel süreç içinde teknolojinin yeri nedir? Daha spesifik olarak, kapitalizm ile teknoloji nasıl bir etkileşim içindedir?  </a:t>
          </a:r>
          <a:endParaRPr lang="en-US" sz="1600" kern="1200"/>
        </a:p>
      </dsp:txBody>
      <dsp:txXfrm>
        <a:off x="988134" y="497231"/>
        <a:ext cx="3848361" cy="2389442"/>
      </dsp:txXfrm>
    </dsp:sp>
    <dsp:sp modelId="{C6181114-B206-4770-8473-564321E3AC4F}">
      <dsp:nvSpPr>
        <dsp:cNvPr id="0" name=""/>
        <dsp:cNvSpPr/>
      </dsp:nvSpPr>
      <dsp:spPr>
        <a:xfrm>
          <a:off x="5354950" y="982"/>
          <a:ext cx="3997039" cy="2538120"/>
        </a:xfrm>
        <a:prstGeom prst="roundRect">
          <a:avLst>
            <a:gd name="adj" fmla="val 10000"/>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3054494F-C34C-43FC-BEF3-5DE5DF7F45CD}">
      <dsp:nvSpPr>
        <dsp:cNvPr id="0" name=""/>
        <dsp:cNvSpPr/>
      </dsp:nvSpPr>
      <dsp:spPr>
        <a:xfrm>
          <a:off x="5799066" y="422892"/>
          <a:ext cx="3997039" cy="2538120"/>
        </a:xfrm>
        <a:prstGeom prst="roundRect">
          <a:avLst>
            <a:gd name="adj" fmla="val 10000"/>
          </a:avLst>
        </a:prstGeom>
        <a:solidFill>
          <a:schemeClr val="lt2">
            <a:alpha val="90000"/>
            <a:hueOff val="0"/>
            <a:satOff val="0"/>
            <a:lumOff val="0"/>
            <a:alphaOff val="0"/>
          </a:schemeClr>
        </a:solidFill>
        <a:ln w="9525" cap="rnd"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kern="1200"/>
            <a:t>Bu soruları cevaplamak için bu konudaki yaklaşımları incelemek yararlı olacaktır. Özellikle teknoloji ve çevrenin tahribatı arasındaki ilişkileri açıklamaya çalışan teoriler ele alınacaktır.</a:t>
          </a:r>
          <a:endParaRPr lang="en-US" sz="1600" kern="1200"/>
        </a:p>
      </dsp:txBody>
      <dsp:txXfrm>
        <a:off x="5873405" y="497231"/>
        <a:ext cx="3848361" cy="238944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8438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66509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79706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829875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117362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26491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815001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2964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647F38-B617-4D2F-AE0A-013F0C4D2C57}" type="datetimeFigureOut">
              <a:rPr lang="en-US" smtClean="0"/>
              <a:t>5/19/2020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97799C9-84D9-46D2-A11E-BCF8A720529D}" type="slidenum">
              <a:rPr lang="en-US" smtClean="0"/>
              <a:t>‹#›</a:t>
            </a:fld>
            <a:endParaRPr lang="en-US" dirty="0"/>
          </a:p>
        </p:txBody>
      </p:sp>
    </p:spTree>
    <p:extLst>
      <p:ext uri="{BB962C8B-B14F-4D97-AF65-F5344CB8AC3E}">
        <p14:creationId xmlns:p14="http://schemas.microsoft.com/office/powerpoint/2010/main" val="1108566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47985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5/19/2020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3772695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34031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44210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35166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83018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5/19/2020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09118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5/19/2020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94674677"/>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 id="2147483771" r:id="rId13"/>
    <p:sldLayoutId id="2147483772" r:id="rId14"/>
    <p:sldLayoutId id="2147483773" r:id="rId15"/>
    <p:sldLayoutId id="214748377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4E5ED3-F50A-4555-9659-1FB9363BBC2E}"/>
              </a:ext>
            </a:extLst>
          </p:cNvPr>
          <p:cNvSpPr>
            <a:spLocks noGrp="1"/>
          </p:cNvSpPr>
          <p:nvPr>
            <p:ph type="ctrTitle"/>
          </p:nvPr>
        </p:nvSpPr>
        <p:spPr/>
        <p:txBody>
          <a:bodyPr/>
          <a:lstStyle/>
          <a:p>
            <a:r>
              <a:rPr lang="tr-TR" dirty="0"/>
              <a:t>Çevre ve Teknoloji </a:t>
            </a:r>
          </a:p>
        </p:txBody>
      </p:sp>
      <p:sp>
        <p:nvSpPr>
          <p:cNvPr id="3" name="Alt Başlık 2">
            <a:extLst>
              <a:ext uri="{FF2B5EF4-FFF2-40B4-BE49-F238E27FC236}">
                <a16:creationId xmlns:a16="http://schemas.microsoft.com/office/drawing/2014/main" id="{F31107D8-192F-46A0-8AA1-4E13B23D2F1F}"/>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173453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D306B45-25EE-434D-ABA9-A27B79320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91521EA-CF69-494A-BF9C-DFAC51DFE782}"/>
              </a:ext>
            </a:extLst>
          </p:cNvPr>
          <p:cNvSpPr>
            <a:spLocks noGrp="1"/>
          </p:cNvSpPr>
          <p:nvPr>
            <p:ph type="title"/>
          </p:nvPr>
        </p:nvSpPr>
        <p:spPr>
          <a:xfrm>
            <a:off x="1046019" y="942108"/>
            <a:ext cx="3256550" cy="4969113"/>
          </a:xfrm>
        </p:spPr>
        <p:txBody>
          <a:bodyPr anchor="ctr">
            <a:normAutofit/>
          </a:bodyPr>
          <a:lstStyle/>
          <a:p>
            <a:r>
              <a:rPr lang="tr-TR">
                <a:solidFill>
                  <a:schemeClr val="tx2">
                    <a:lumMod val="75000"/>
                  </a:schemeClr>
                </a:solidFill>
              </a:rPr>
              <a:t>Kaynaklar </a:t>
            </a:r>
          </a:p>
        </p:txBody>
      </p:sp>
      <p:sp>
        <p:nvSpPr>
          <p:cNvPr id="10" name="Rectangle 9">
            <a:extLst>
              <a:ext uri="{FF2B5EF4-FFF2-40B4-BE49-F238E27FC236}">
                <a16:creationId xmlns:a16="http://schemas.microsoft.com/office/drawing/2014/main" id="{0A42F85E-4939-431E-8B4A-EC07C8E0A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27EBB3F9-D6F7-4F6A-8843-9FEBA15E496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71831"/>
            <a:ext cx="0" cy="3200400"/>
          </a:xfrm>
          <a:prstGeom prst="line">
            <a:avLst/>
          </a:prstGeom>
          <a:ln w="15875">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5D2B17EF-74EB-4C33-B2E2-8E727B2E7D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bg1">
              <a:alpha val="30000"/>
            </a:schemeClr>
          </a:solidFill>
        </p:grpSpPr>
        <p:sp>
          <p:nvSpPr>
            <p:cNvPr id="15" name="Freeform 11">
              <a:extLst>
                <a:ext uri="{FF2B5EF4-FFF2-40B4-BE49-F238E27FC236}">
                  <a16:creationId xmlns:a16="http://schemas.microsoft.com/office/drawing/2014/main" id="{0A5F1F8A-3206-4B86-883F-65E98BB6E4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6" name="Freeform 12">
              <a:extLst>
                <a:ext uri="{FF2B5EF4-FFF2-40B4-BE49-F238E27FC236}">
                  <a16:creationId xmlns:a16="http://schemas.microsoft.com/office/drawing/2014/main" id="{6935F8C7-CC88-4243-9786-F3CDBF04A0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7" name="Freeform 13">
              <a:extLst>
                <a:ext uri="{FF2B5EF4-FFF2-40B4-BE49-F238E27FC236}">
                  <a16:creationId xmlns:a16="http://schemas.microsoft.com/office/drawing/2014/main" id="{9AF7BAD9-71B3-40D8-A089-EFF7FE67BD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8" name="Freeform 14">
              <a:extLst>
                <a:ext uri="{FF2B5EF4-FFF2-40B4-BE49-F238E27FC236}">
                  <a16:creationId xmlns:a16="http://schemas.microsoft.com/office/drawing/2014/main" id="{6467094F-AEF0-4D3B-BB76-8B3C1F08B9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9" name="Freeform 15">
              <a:extLst>
                <a:ext uri="{FF2B5EF4-FFF2-40B4-BE49-F238E27FC236}">
                  <a16:creationId xmlns:a16="http://schemas.microsoft.com/office/drawing/2014/main" id="{36F56AF9-DEF1-44E7-BF42-6AAC1AA9D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30" name="Freeform 16">
              <a:extLst>
                <a:ext uri="{FF2B5EF4-FFF2-40B4-BE49-F238E27FC236}">
                  <a16:creationId xmlns:a16="http://schemas.microsoft.com/office/drawing/2014/main" id="{A43EBE71-20BA-4A40-A513-516678089D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1" name="Freeform 17">
              <a:extLst>
                <a:ext uri="{FF2B5EF4-FFF2-40B4-BE49-F238E27FC236}">
                  <a16:creationId xmlns:a16="http://schemas.microsoft.com/office/drawing/2014/main" id="{1DB39648-7B38-4D0B-93C5-048EC4A45C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2" name="Freeform 18">
              <a:extLst>
                <a:ext uri="{FF2B5EF4-FFF2-40B4-BE49-F238E27FC236}">
                  <a16:creationId xmlns:a16="http://schemas.microsoft.com/office/drawing/2014/main" id="{8DD2661F-DE5F-45EA-B30B-7C65896388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3" name="Freeform 19">
              <a:extLst>
                <a:ext uri="{FF2B5EF4-FFF2-40B4-BE49-F238E27FC236}">
                  <a16:creationId xmlns:a16="http://schemas.microsoft.com/office/drawing/2014/main" id="{ABF0A0E5-E68E-4183-A913-228692FD85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4" name="Freeform 20">
              <a:extLst>
                <a:ext uri="{FF2B5EF4-FFF2-40B4-BE49-F238E27FC236}">
                  <a16:creationId xmlns:a16="http://schemas.microsoft.com/office/drawing/2014/main" id="{615D8F55-8ACD-4EFE-A832-06E785479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5" name="Freeform 21">
              <a:extLst>
                <a:ext uri="{FF2B5EF4-FFF2-40B4-BE49-F238E27FC236}">
                  <a16:creationId xmlns:a16="http://schemas.microsoft.com/office/drawing/2014/main" id="{0FDF4201-8CEC-474B-A6B1-88039B7041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6" name="Freeform 22">
              <a:extLst>
                <a:ext uri="{FF2B5EF4-FFF2-40B4-BE49-F238E27FC236}">
                  <a16:creationId xmlns:a16="http://schemas.microsoft.com/office/drawing/2014/main" id="{0F60AEA4-B25F-417E-93FC-59686DFBE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3" name="İçerik Yer Tutucusu 2">
            <a:extLst>
              <a:ext uri="{FF2B5EF4-FFF2-40B4-BE49-F238E27FC236}">
                <a16:creationId xmlns:a16="http://schemas.microsoft.com/office/drawing/2014/main" id="{012B95E4-8B18-4857-A428-C371C4897A80}"/>
              </a:ext>
            </a:extLst>
          </p:cNvPr>
          <p:cNvSpPr>
            <a:spLocks noGrp="1"/>
          </p:cNvSpPr>
          <p:nvPr>
            <p:ph idx="1"/>
          </p:nvPr>
        </p:nvSpPr>
        <p:spPr>
          <a:xfrm>
            <a:off x="5049062" y="942108"/>
            <a:ext cx="6455549" cy="4969114"/>
          </a:xfrm>
        </p:spPr>
        <p:txBody>
          <a:bodyPr anchor="ctr">
            <a:normAutofit/>
          </a:bodyPr>
          <a:lstStyle/>
          <a:p>
            <a:r>
              <a:rPr lang="en-US">
                <a:solidFill>
                  <a:schemeClr val="tx2">
                    <a:lumMod val="75000"/>
                  </a:schemeClr>
                </a:solidFill>
              </a:rPr>
              <a:t>Noble, D. (1984) Forces of Production. New York: Alfred A. Knopf.</a:t>
            </a:r>
          </a:p>
          <a:p>
            <a:r>
              <a:rPr lang="en-US">
                <a:solidFill>
                  <a:schemeClr val="tx2">
                    <a:lumMod val="75000"/>
                  </a:schemeClr>
                </a:solidFill>
              </a:rPr>
              <a:t>O’Connor, J. (1990) Technology and Ecology. Capitalism, Nature, Socialism. No.5, October.</a:t>
            </a:r>
            <a:endParaRPr lang="tr-TR">
              <a:solidFill>
                <a:schemeClr val="tx2">
                  <a:lumMod val="75000"/>
                </a:schemeClr>
              </a:solidFill>
            </a:endParaRPr>
          </a:p>
          <a:p>
            <a:r>
              <a:rPr lang="en-US">
                <a:solidFill>
                  <a:schemeClr val="tx2">
                    <a:lumMod val="75000"/>
                  </a:schemeClr>
                </a:solidFill>
              </a:rPr>
              <a:t>Schumacher (1973) Small is Beatiful. New York: Harper and Row. </a:t>
            </a:r>
            <a:endParaRPr lang="tr-TR">
              <a:solidFill>
                <a:schemeClr val="tx2">
                  <a:lumMod val="75000"/>
                </a:schemeClr>
              </a:solidFill>
            </a:endParaRPr>
          </a:p>
          <a:p>
            <a:r>
              <a:rPr lang="tr-TR">
                <a:solidFill>
                  <a:schemeClr val="tx2">
                    <a:lumMod val="75000"/>
                  </a:schemeClr>
                </a:solidFill>
              </a:rPr>
              <a:t>Commoner, B. (1971) </a:t>
            </a:r>
            <a:r>
              <a:rPr lang="en-US">
                <a:solidFill>
                  <a:schemeClr val="tx2">
                    <a:lumMod val="75000"/>
                  </a:schemeClr>
                </a:solidFill>
              </a:rPr>
              <a:t>The </a:t>
            </a:r>
            <a:r>
              <a:rPr lang="en-US" b="1">
                <a:solidFill>
                  <a:schemeClr val="tx2">
                    <a:lumMod val="75000"/>
                  </a:schemeClr>
                </a:solidFill>
              </a:rPr>
              <a:t>Closing Circle</a:t>
            </a:r>
            <a:r>
              <a:rPr lang="en-US">
                <a:solidFill>
                  <a:schemeClr val="tx2">
                    <a:lumMod val="75000"/>
                  </a:schemeClr>
                </a:solidFill>
              </a:rPr>
              <a:t>: Nature, Man, and Technology. Knopf, 1971</a:t>
            </a:r>
            <a:r>
              <a:rPr lang="tr-TR">
                <a:solidFill>
                  <a:schemeClr val="tx2">
                    <a:lumMod val="75000"/>
                  </a:schemeClr>
                </a:solidFill>
              </a:rPr>
              <a:t>.</a:t>
            </a:r>
          </a:p>
        </p:txBody>
      </p:sp>
    </p:spTree>
    <p:extLst>
      <p:ext uri="{BB962C8B-B14F-4D97-AF65-F5344CB8AC3E}">
        <p14:creationId xmlns:p14="http://schemas.microsoft.com/office/powerpoint/2010/main" val="2953002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F7E8610-2DF7-4AF0-B876-0F3B7882A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C8C023-62A6-4DA0-8DF4-3F4EA94090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Başlık 1">
            <a:extLst>
              <a:ext uri="{FF2B5EF4-FFF2-40B4-BE49-F238E27FC236}">
                <a16:creationId xmlns:a16="http://schemas.microsoft.com/office/drawing/2014/main" id="{2F284C3B-A2D9-40B8-8644-73DAF5C10839}"/>
              </a:ext>
            </a:extLst>
          </p:cNvPr>
          <p:cNvSpPr>
            <a:spLocks noGrp="1"/>
          </p:cNvSpPr>
          <p:nvPr>
            <p:ph type="title"/>
          </p:nvPr>
        </p:nvSpPr>
        <p:spPr>
          <a:xfrm>
            <a:off x="1843391" y="624110"/>
            <a:ext cx="9383408" cy="1280890"/>
          </a:xfrm>
        </p:spPr>
        <p:txBody>
          <a:bodyPr>
            <a:normAutofit/>
          </a:bodyPr>
          <a:lstStyle/>
          <a:p>
            <a:r>
              <a:rPr lang="tr-TR">
                <a:solidFill>
                  <a:schemeClr val="bg1"/>
                </a:solidFill>
              </a:rPr>
              <a:t>Sorular </a:t>
            </a:r>
          </a:p>
        </p:txBody>
      </p:sp>
      <p:sp>
        <p:nvSpPr>
          <p:cNvPr id="13" name="Freeform 11">
            <a:extLst>
              <a:ext uri="{FF2B5EF4-FFF2-40B4-BE49-F238E27FC236}">
                <a16:creationId xmlns:a16="http://schemas.microsoft.com/office/drawing/2014/main" id="{26B9FE07-322E-43FB-8707-C9826BD903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graphicFrame>
        <p:nvGraphicFramePr>
          <p:cNvPr id="5" name="İçerik Yer Tutucusu 2">
            <a:extLst>
              <a:ext uri="{FF2B5EF4-FFF2-40B4-BE49-F238E27FC236}">
                <a16:creationId xmlns:a16="http://schemas.microsoft.com/office/drawing/2014/main" id="{9570159A-33A7-4E84-9825-8C80BDE3DC67}"/>
              </a:ext>
            </a:extLst>
          </p:cNvPr>
          <p:cNvGraphicFramePr>
            <a:graphicFrameLocks noGrp="1"/>
          </p:cNvGraphicFramePr>
          <p:nvPr>
            <p:ph idx="1"/>
            <p:extLst>
              <p:ext uri="{D42A27DB-BD31-4B8C-83A1-F6EECF244321}">
                <p14:modId xmlns:p14="http://schemas.microsoft.com/office/powerpoint/2010/main" val="1947670406"/>
              </p:ext>
            </p:extLst>
          </p:nvPr>
        </p:nvGraphicFramePr>
        <p:xfrm>
          <a:off x="961012" y="2930805"/>
          <a:ext cx="10265786"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2836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180644-091E-4B75-B5C4-3E415CD3BD84}"/>
              </a:ext>
            </a:extLst>
          </p:cNvPr>
          <p:cNvSpPr>
            <a:spLocks noGrp="1"/>
          </p:cNvSpPr>
          <p:nvPr>
            <p:ph type="title"/>
          </p:nvPr>
        </p:nvSpPr>
        <p:spPr/>
        <p:txBody>
          <a:bodyPr/>
          <a:lstStyle/>
          <a:p>
            <a:r>
              <a:rPr lang="tr-TR" b="1" dirty="0" err="1"/>
              <a:t>E.F.Schumacher</a:t>
            </a:r>
            <a:r>
              <a:rPr lang="tr-TR" b="1" dirty="0"/>
              <a:t> -- Küçük Güzeldir</a:t>
            </a:r>
            <a:endParaRPr lang="tr-TR" dirty="0"/>
          </a:p>
        </p:txBody>
      </p:sp>
      <p:sp>
        <p:nvSpPr>
          <p:cNvPr id="3" name="İçerik Yer Tutucusu 2">
            <a:extLst>
              <a:ext uri="{FF2B5EF4-FFF2-40B4-BE49-F238E27FC236}">
                <a16:creationId xmlns:a16="http://schemas.microsoft.com/office/drawing/2014/main" id="{261E7DCC-211F-4FBC-886A-CB9552D6E1A7}"/>
              </a:ext>
            </a:extLst>
          </p:cNvPr>
          <p:cNvSpPr>
            <a:spLocks noGrp="1"/>
          </p:cNvSpPr>
          <p:nvPr>
            <p:ph idx="1"/>
          </p:nvPr>
        </p:nvSpPr>
        <p:spPr/>
        <p:txBody>
          <a:bodyPr>
            <a:normAutofit/>
          </a:bodyPr>
          <a:lstStyle/>
          <a:p>
            <a:r>
              <a:rPr lang="tr-TR" sz="2000" b="1" dirty="0"/>
              <a:t>Modern dünyayı teknoloji şekillendirmektedir. Bu dünyada birçok kriz söz konusudur ve felaketlerin, çöküşlerin açık delilleri görünmektedir.  Bu Bağlamda teknolojinin kendisinin ne olduğuna bakmak gerekir. </a:t>
            </a:r>
          </a:p>
          <a:p>
            <a:r>
              <a:rPr lang="tr-TR" sz="2000" b="1" dirty="0"/>
              <a:t>Teknoloji tarafından şekillendirilen modern dünya kendi kendini üç krizle karşı karşıya bulmuştur. Birinci olarak insan doğası insani olmayan teknolojik, politik ve </a:t>
            </a:r>
            <a:r>
              <a:rPr lang="tr-TR" sz="2000" b="1" dirty="0" err="1"/>
              <a:t>organizasyonel</a:t>
            </a:r>
            <a:r>
              <a:rPr lang="tr-TR" sz="2000" b="1" dirty="0"/>
              <a:t> kalıplara karşı çıkıştır. İkinci olarak insan yaşamını destekleyen doğa yok olmanın işaretlerini vermeye başlamasıdır. Üçüncü ise dünyadaki yenilenemez kaynakların    hızla tüketilmesinin ortaya çıkardığı problemlerdir. </a:t>
            </a:r>
          </a:p>
        </p:txBody>
      </p:sp>
    </p:spTree>
    <p:extLst>
      <p:ext uri="{BB962C8B-B14F-4D97-AF65-F5344CB8AC3E}">
        <p14:creationId xmlns:p14="http://schemas.microsoft.com/office/powerpoint/2010/main" val="2072889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77A3D5-C7FB-40CB-8816-AFF5DAED995E}"/>
              </a:ext>
            </a:extLst>
          </p:cNvPr>
          <p:cNvSpPr>
            <a:spLocks noGrp="1"/>
          </p:cNvSpPr>
          <p:nvPr>
            <p:ph type="title"/>
          </p:nvPr>
        </p:nvSpPr>
        <p:spPr/>
        <p:txBody>
          <a:bodyPr/>
          <a:lstStyle/>
          <a:p>
            <a:r>
              <a:rPr lang="tr-TR" b="1" dirty="0" err="1"/>
              <a:t>E.F.Schumacher</a:t>
            </a:r>
            <a:r>
              <a:rPr lang="tr-TR" b="1" dirty="0"/>
              <a:t> -- Küçük Güzeldir</a:t>
            </a:r>
            <a:endParaRPr lang="tr-TR" dirty="0"/>
          </a:p>
        </p:txBody>
      </p:sp>
      <p:sp>
        <p:nvSpPr>
          <p:cNvPr id="3" name="İçerik Yer Tutucusu 2">
            <a:extLst>
              <a:ext uri="{FF2B5EF4-FFF2-40B4-BE49-F238E27FC236}">
                <a16:creationId xmlns:a16="http://schemas.microsoft.com/office/drawing/2014/main" id="{385569D2-99D1-41A6-85C4-50C5E3F70B08}"/>
              </a:ext>
            </a:extLst>
          </p:cNvPr>
          <p:cNvSpPr>
            <a:spLocks noGrp="1"/>
          </p:cNvSpPr>
          <p:nvPr>
            <p:ph idx="1"/>
          </p:nvPr>
        </p:nvSpPr>
        <p:spPr/>
        <p:txBody>
          <a:bodyPr>
            <a:normAutofit/>
          </a:bodyPr>
          <a:lstStyle/>
          <a:p>
            <a:r>
              <a:rPr lang="tr-TR" sz="2000" b="1" dirty="0"/>
              <a:t>Bu üç krizde öldürücü/yok edici bir hale dönüşebilir fakat bunlardan hangisinin çöküşe yol açacağını şimdiden söylemek mümkün değildir. Ancak şu nokta açıktır: sınırlı bir doğada sürekli ve sınırsız bir büyümenin daha fazla süremeyeceğidir. </a:t>
            </a:r>
          </a:p>
          <a:p>
            <a:r>
              <a:rPr lang="tr-TR" sz="2000" b="1" dirty="0"/>
              <a:t>Gerçekten problemlerimizi çözecek bir teknoloji -- insani yüze sahip bir teknoloji -- geliştirmek mümkün müdür?</a:t>
            </a:r>
          </a:p>
          <a:p>
            <a:r>
              <a:rPr lang="tr-TR" sz="2000" b="1" dirty="0"/>
              <a:t>Kitle üretim teknolojileri çevreyi ve doğal kaynakları yok eden, insanı yaratıcılıktan uzaklaştırmaktadır. Bizim daha küçük ölçekli teknolojilere ihtiyacımız vardır. Teknolojik gelişmeye yeni bir yön vermek gerekiyor ve bunu da küçük  belirleyecektir. </a:t>
            </a:r>
          </a:p>
        </p:txBody>
      </p:sp>
    </p:spTree>
    <p:extLst>
      <p:ext uri="{BB962C8B-B14F-4D97-AF65-F5344CB8AC3E}">
        <p14:creationId xmlns:p14="http://schemas.microsoft.com/office/powerpoint/2010/main" val="3295627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C613B6-5415-423A-AFF3-B391F1B3068F}"/>
              </a:ext>
            </a:extLst>
          </p:cNvPr>
          <p:cNvSpPr>
            <a:spLocks noGrp="1"/>
          </p:cNvSpPr>
          <p:nvPr>
            <p:ph type="title"/>
          </p:nvPr>
        </p:nvSpPr>
        <p:spPr/>
        <p:txBody>
          <a:bodyPr/>
          <a:lstStyle/>
          <a:p>
            <a:r>
              <a:rPr lang="tr-TR" b="1" dirty="0" err="1"/>
              <a:t>Barry</a:t>
            </a:r>
            <a:r>
              <a:rPr lang="tr-TR" b="1" dirty="0"/>
              <a:t> </a:t>
            </a:r>
            <a:r>
              <a:rPr lang="tr-TR" b="1" dirty="0" err="1"/>
              <a:t>Commoner</a:t>
            </a:r>
            <a:r>
              <a:rPr lang="tr-TR" b="1" dirty="0"/>
              <a:t> -- </a:t>
            </a:r>
            <a:r>
              <a:rPr lang="tr-TR" b="1" dirty="0" err="1"/>
              <a:t>The</a:t>
            </a:r>
            <a:r>
              <a:rPr lang="tr-TR" b="1" dirty="0"/>
              <a:t> </a:t>
            </a:r>
            <a:r>
              <a:rPr lang="tr-TR" b="1" dirty="0" err="1"/>
              <a:t>Closing</a:t>
            </a:r>
            <a:r>
              <a:rPr lang="tr-TR" b="1" dirty="0"/>
              <a:t> </a:t>
            </a:r>
            <a:r>
              <a:rPr lang="tr-TR" b="1" dirty="0" err="1"/>
              <a:t>Circle</a:t>
            </a:r>
            <a:r>
              <a:rPr lang="tr-TR" b="1" dirty="0"/>
              <a:t> </a:t>
            </a:r>
            <a:endParaRPr lang="tr-TR" dirty="0"/>
          </a:p>
        </p:txBody>
      </p:sp>
      <p:sp>
        <p:nvSpPr>
          <p:cNvPr id="3" name="İçerik Yer Tutucusu 2">
            <a:extLst>
              <a:ext uri="{FF2B5EF4-FFF2-40B4-BE49-F238E27FC236}">
                <a16:creationId xmlns:a16="http://schemas.microsoft.com/office/drawing/2014/main" id="{AF811B9F-802F-4574-A715-1E41AF089BAF}"/>
              </a:ext>
            </a:extLst>
          </p:cNvPr>
          <p:cNvSpPr>
            <a:spLocks noGrp="1"/>
          </p:cNvSpPr>
          <p:nvPr>
            <p:ph idx="1"/>
          </p:nvPr>
        </p:nvSpPr>
        <p:spPr/>
        <p:txBody>
          <a:bodyPr>
            <a:normAutofit/>
          </a:bodyPr>
          <a:lstStyle/>
          <a:p>
            <a:r>
              <a:rPr lang="tr-TR" sz="2400" b="1" dirty="0" err="1"/>
              <a:t>Commoner</a:t>
            </a:r>
            <a:r>
              <a:rPr lang="tr-TR" sz="2400" b="1" dirty="0"/>
              <a:t> kötü teknolojinin ne olduğunu ve neden var olduğunu açıklamaya çalışır. </a:t>
            </a:r>
          </a:p>
          <a:p>
            <a:r>
              <a:rPr lang="tr-TR" sz="2400" b="1" dirty="0"/>
              <a:t>Neden kotu teknolojileri çevre için zararlı olsalar bile kullanılmaya devam edildiğinin cevaplanması gerekmektedir. Bunun için </a:t>
            </a:r>
            <a:r>
              <a:rPr lang="tr-TR" sz="2400" b="1" dirty="0" err="1"/>
              <a:t>Commoner</a:t>
            </a:r>
            <a:r>
              <a:rPr lang="tr-TR" sz="2400" b="1" dirty="0"/>
              <a:t> kısa donemdeki karlılık, satıcıların kar isteklerini cevap olarak vermektedir. Ekolojik olarak doğal ürünlerden daha zararlı olan maddelerin üretim ve satısından daha çok kar elde edilmektedir. </a:t>
            </a:r>
          </a:p>
        </p:txBody>
      </p:sp>
    </p:spTree>
    <p:extLst>
      <p:ext uri="{BB962C8B-B14F-4D97-AF65-F5344CB8AC3E}">
        <p14:creationId xmlns:p14="http://schemas.microsoft.com/office/powerpoint/2010/main" val="679449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5FBE87-969E-414B-B002-1D680A22EA29}"/>
              </a:ext>
            </a:extLst>
          </p:cNvPr>
          <p:cNvSpPr>
            <a:spLocks noGrp="1"/>
          </p:cNvSpPr>
          <p:nvPr>
            <p:ph type="title"/>
          </p:nvPr>
        </p:nvSpPr>
        <p:spPr/>
        <p:txBody>
          <a:bodyPr/>
          <a:lstStyle/>
          <a:p>
            <a:r>
              <a:rPr lang="tr-TR" b="1" dirty="0" err="1"/>
              <a:t>Barry</a:t>
            </a:r>
            <a:r>
              <a:rPr lang="tr-TR" b="1" dirty="0"/>
              <a:t> </a:t>
            </a:r>
            <a:r>
              <a:rPr lang="tr-TR" b="1" dirty="0" err="1"/>
              <a:t>Commoner</a:t>
            </a:r>
            <a:r>
              <a:rPr lang="tr-TR" b="1" dirty="0"/>
              <a:t> -- </a:t>
            </a:r>
            <a:r>
              <a:rPr lang="tr-TR" b="1" dirty="0" err="1"/>
              <a:t>The</a:t>
            </a:r>
            <a:r>
              <a:rPr lang="tr-TR" b="1" dirty="0"/>
              <a:t> </a:t>
            </a:r>
            <a:r>
              <a:rPr lang="tr-TR" b="1" dirty="0" err="1"/>
              <a:t>Closing</a:t>
            </a:r>
            <a:r>
              <a:rPr lang="tr-TR" b="1" dirty="0"/>
              <a:t> </a:t>
            </a:r>
            <a:r>
              <a:rPr lang="tr-TR" b="1" dirty="0" err="1"/>
              <a:t>Circle</a:t>
            </a:r>
            <a:r>
              <a:rPr lang="tr-TR" b="1" dirty="0"/>
              <a:t> </a:t>
            </a:r>
            <a:endParaRPr lang="tr-TR" dirty="0"/>
          </a:p>
        </p:txBody>
      </p:sp>
      <p:sp>
        <p:nvSpPr>
          <p:cNvPr id="3" name="İçerik Yer Tutucusu 2">
            <a:extLst>
              <a:ext uri="{FF2B5EF4-FFF2-40B4-BE49-F238E27FC236}">
                <a16:creationId xmlns:a16="http://schemas.microsoft.com/office/drawing/2014/main" id="{29F06055-E116-4AB7-8642-0733B6BF5925}"/>
              </a:ext>
            </a:extLst>
          </p:cNvPr>
          <p:cNvSpPr>
            <a:spLocks noGrp="1"/>
          </p:cNvSpPr>
          <p:nvPr>
            <p:ph idx="1"/>
          </p:nvPr>
        </p:nvSpPr>
        <p:spPr/>
        <p:txBody>
          <a:bodyPr>
            <a:normAutofit lnSpcReduction="10000"/>
          </a:bodyPr>
          <a:lstStyle/>
          <a:p>
            <a:r>
              <a:rPr lang="tr-TR" sz="2800" b="1" dirty="0" err="1"/>
              <a:t>Commoner'in</a:t>
            </a:r>
            <a:r>
              <a:rPr lang="tr-TR" sz="2800" b="1" dirty="0"/>
              <a:t> genel tezi, II Dünya Savaşından sonra teknolojilerdeki büyük değişim Amerika’da çevre krizinin başlıca nedenidir. Kotu teknoloji sadece tüketim malları ile sınırlanamaz ve kapital mallarının üretiminde de (örneğin--</a:t>
            </a:r>
            <a:r>
              <a:rPr lang="tr-TR" sz="2800" b="1" dirty="0" err="1"/>
              <a:t>petrochemicals</a:t>
            </a:r>
            <a:r>
              <a:rPr lang="tr-TR" sz="2800" b="1" dirty="0"/>
              <a:t>) aynı teknolojilerin kullanıldığı görülmektedir. Bu kotu teknolojilerin kullanılmasına son vermede  çevre hareketinin önemli bir rol oynayacağını ileri sürer.</a:t>
            </a:r>
          </a:p>
        </p:txBody>
      </p:sp>
    </p:spTree>
    <p:extLst>
      <p:ext uri="{BB962C8B-B14F-4D97-AF65-F5344CB8AC3E}">
        <p14:creationId xmlns:p14="http://schemas.microsoft.com/office/powerpoint/2010/main" val="1294246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23D6FE-BF21-43E0-9D01-0E5A4CA07A27}"/>
              </a:ext>
            </a:extLst>
          </p:cNvPr>
          <p:cNvSpPr>
            <a:spLocks noGrp="1"/>
          </p:cNvSpPr>
          <p:nvPr>
            <p:ph type="title"/>
          </p:nvPr>
        </p:nvSpPr>
        <p:spPr/>
        <p:txBody>
          <a:bodyPr/>
          <a:lstStyle/>
          <a:p>
            <a:r>
              <a:rPr lang="tr-TR" dirty="0"/>
              <a:t>Sonuç </a:t>
            </a:r>
          </a:p>
        </p:txBody>
      </p:sp>
      <p:sp>
        <p:nvSpPr>
          <p:cNvPr id="3" name="İçerik Yer Tutucusu 2">
            <a:extLst>
              <a:ext uri="{FF2B5EF4-FFF2-40B4-BE49-F238E27FC236}">
                <a16:creationId xmlns:a16="http://schemas.microsoft.com/office/drawing/2014/main" id="{70DF543E-A98A-45C8-8D6B-7DC70B0929AE}"/>
              </a:ext>
            </a:extLst>
          </p:cNvPr>
          <p:cNvSpPr>
            <a:spLocks noGrp="1"/>
          </p:cNvSpPr>
          <p:nvPr>
            <p:ph idx="1"/>
          </p:nvPr>
        </p:nvSpPr>
        <p:spPr/>
        <p:txBody>
          <a:bodyPr>
            <a:normAutofit/>
          </a:bodyPr>
          <a:lstStyle/>
          <a:p>
            <a:r>
              <a:rPr lang="tr-TR" sz="2800" dirty="0"/>
              <a:t>Yeni sosyal hareketler modern teknolojinin verimliliğini ve modern bilimin temelini ve kullanımını sorgulamaktadırlar. Dünya çapında bu teknolojiler zararlı teknolojilerin bırakılmasını,  alternatif teknolojilerin geliştirilmesini ve geçmişte bu teknolojilerden zarar görmüş kişilere yardım yapılması talebinde bulunmaktadırlar</a:t>
            </a:r>
          </a:p>
        </p:txBody>
      </p:sp>
    </p:spTree>
    <p:extLst>
      <p:ext uri="{BB962C8B-B14F-4D97-AF65-F5344CB8AC3E}">
        <p14:creationId xmlns:p14="http://schemas.microsoft.com/office/powerpoint/2010/main" val="1045644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842555-F1F2-4322-B687-1323CC68C8A7}"/>
              </a:ext>
            </a:extLst>
          </p:cNvPr>
          <p:cNvSpPr>
            <a:spLocks noGrp="1"/>
          </p:cNvSpPr>
          <p:nvPr>
            <p:ph type="title"/>
          </p:nvPr>
        </p:nvSpPr>
        <p:spPr/>
        <p:txBody>
          <a:bodyPr/>
          <a:lstStyle/>
          <a:p>
            <a:r>
              <a:rPr lang="tr-TR" dirty="0"/>
              <a:t>Sonuç </a:t>
            </a:r>
          </a:p>
        </p:txBody>
      </p:sp>
      <p:sp>
        <p:nvSpPr>
          <p:cNvPr id="3" name="İçerik Yer Tutucusu 2">
            <a:extLst>
              <a:ext uri="{FF2B5EF4-FFF2-40B4-BE49-F238E27FC236}">
                <a16:creationId xmlns:a16="http://schemas.microsoft.com/office/drawing/2014/main" id="{BF9C380E-3777-4024-AC4D-0162D4E0AF04}"/>
              </a:ext>
            </a:extLst>
          </p:cNvPr>
          <p:cNvSpPr>
            <a:spLocks noGrp="1"/>
          </p:cNvSpPr>
          <p:nvPr>
            <p:ph idx="1"/>
          </p:nvPr>
        </p:nvSpPr>
        <p:spPr/>
        <p:txBody>
          <a:bodyPr>
            <a:normAutofit lnSpcReduction="10000"/>
          </a:bodyPr>
          <a:lstStyle/>
          <a:p>
            <a:r>
              <a:rPr lang="tr-TR" sz="2800" b="1" dirty="0"/>
              <a:t>Teknolojinin insan ve ekolojiye etkisini anlamak için teknolojinin toplumdaki rolünün ne olduğunu anlamak gerekir. Bu oldukça karmaşık bir durum ortaya koyar. Çünkü teknolojinin özel ekonomik, politik ve sosyal anlam ve fonksiyonları vardır.  Teknoloji ile ilgili teoriler genellikle tek yönlü ve basit açıklamalar sunması bu problemi daha da önemli hale getirir (</a:t>
            </a:r>
            <a:r>
              <a:rPr lang="tr-TR" sz="2800" b="1" dirty="0" err="1"/>
              <a:t>O’Connor</a:t>
            </a:r>
            <a:r>
              <a:rPr lang="tr-TR" sz="2800" b="1" dirty="0"/>
              <a:t>, 1990). </a:t>
            </a:r>
          </a:p>
        </p:txBody>
      </p:sp>
    </p:spTree>
    <p:extLst>
      <p:ext uri="{BB962C8B-B14F-4D97-AF65-F5344CB8AC3E}">
        <p14:creationId xmlns:p14="http://schemas.microsoft.com/office/powerpoint/2010/main" val="1134005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B3B0B2-829C-4A45-97A5-452FDC42E670}"/>
              </a:ext>
            </a:extLst>
          </p:cNvPr>
          <p:cNvSpPr>
            <a:spLocks noGrp="1"/>
          </p:cNvSpPr>
          <p:nvPr>
            <p:ph type="title"/>
          </p:nvPr>
        </p:nvSpPr>
        <p:spPr>
          <a:xfrm>
            <a:off x="2592925" y="624110"/>
            <a:ext cx="8911687" cy="1280890"/>
          </a:xfrm>
        </p:spPr>
        <p:txBody>
          <a:bodyPr>
            <a:normAutofit/>
          </a:bodyPr>
          <a:lstStyle/>
          <a:p>
            <a:r>
              <a:rPr lang="tr-TR" dirty="0"/>
              <a:t>Sonuç </a:t>
            </a:r>
          </a:p>
        </p:txBody>
      </p:sp>
      <p:sp>
        <p:nvSpPr>
          <p:cNvPr id="3" name="İçerik Yer Tutucusu 2">
            <a:extLst>
              <a:ext uri="{FF2B5EF4-FFF2-40B4-BE49-F238E27FC236}">
                <a16:creationId xmlns:a16="http://schemas.microsoft.com/office/drawing/2014/main" id="{D33DD7E4-7F8A-4485-A590-78C1C1DCB6E1}"/>
              </a:ext>
            </a:extLst>
          </p:cNvPr>
          <p:cNvSpPr>
            <a:spLocks noGrp="1"/>
          </p:cNvSpPr>
          <p:nvPr>
            <p:ph idx="1"/>
          </p:nvPr>
        </p:nvSpPr>
        <p:spPr>
          <a:xfrm>
            <a:off x="2589212" y="2125362"/>
            <a:ext cx="5835121" cy="3785860"/>
          </a:xfrm>
        </p:spPr>
        <p:txBody>
          <a:bodyPr>
            <a:normAutofit/>
          </a:bodyPr>
          <a:lstStyle/>
          <a:p>
            <a:r>
              <a:rPr lang="tr-TR" sz="2800" b="1" dirty="0"/>
              <a:t>Sonuç olarak teknolojiye yapılan eleştiriler eğer toplumdaki sosyal ekonomik ve politik dinamiklerden soyutlanırsa bu teknolojinin fonksiyon ve anlamanı yanlış yorumlamamıza neden olur.</a:t>
            </a:r>
          </a:p>
        </p:txBody>
      </p:sp>
      <p:pic>
        <p:nvPicPr>
          <p:cNvPr id="7" name="Graphic 6">
            <a:extLst>
              <a:ext uri="{FF2B5EF4-FFF2-40B4-BE49-F238E27FC236}">
                <a16:creationId xmlns:a16="http://schemas.microsoft.com/office/drawing/2014/main" id="{0A59C8E6-176F-464C-B5B4-AAE90069D06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631452" y="2561913"/>
            <a:ext cx="2873159" cy="2873159"/>
          </a:xfrm>
          <a:prstGeom prst="rect">
            <a:avLst/>
          </a:prstGeom>
        </p:spPr>
      </p:pic>
    </p:spTree>
    <p:extLst>
      <p:ext uri="{BB962C8B-B14F-4D97-AF65-F5344CB8AC3E}">
        <p14:creationId xmlns:p14="http://schemas.microsoft.com/office/powerpoint/2010/main" val="1512864076"/>
      </p:ext>
    </p:extLst>
  </p:cSld>
  <p:clrMapOvr>
    <a:masterClrMapping/>
  </p:clrMapOvr>
</p:sld>
</file>

<file path=ppt/theme/theme1.xml><?xml version="1.0" encoding="utf-8"?>
<a:theme xmlns:a="http://schemas.openxmlformats.org/drawingml/2006/main" name="Duman">
  <a:themeElements>
    <a:clrScheme name="Yeşil">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0</TotalTime>
  <Words>587</Words>
  <Application>Microsoft Office PowerPoint</Application>
  <PresentationFormat>Geniş ekran</PresentationFormat>
  <Paragraphs>27</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Çevre ve Teknoloji </vt:lpstr>
      <vt:lpstr>Sorular </vt:lpstr>
      <vt:lpstr>E.F.Schumacher -- Küçük Güzeldir</vt:lpstr>
      <vt:lpstr>E.F.Schumacher -- Küçük Güzeldir</vt:lpstr>
      <vt:lpstr>Barry Commoner -- The Closing Circle </vt:lpstr>
      <vt:lpstr>Barry Commoner -- The Closing Circle </vt:lpstr>
      <vt:lpstr>Sonuç </vt:lpstr>
      <vt:lpstr>Sonuç </vt:lpstr>
      <vt:lpstr>Sonuç </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Çevre ve Teknoloji </dc:title>
  <dc:creator>Mavis</dc:creator>
  <cp:lastModifiedBy>Mavis</cp:lastModifiedBy>
  <cp:revision>1</cp:revision>
  <dcterms:created xsi:type="dcterms:W3CDTF">2020-05-19T14:30:36Z</dcterms:created>
  <dcterms:modified xsi:type="dcterms:W3CDTF">2020-05-19T14:30:42Z</dcterms:modified>
</cp:coreProperties>
</file>