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90" r:id="rId4"/>
    <p:sldId id="1084" r:id="rId5"/>
    <p:sldId id="1085" r:id="rId6"/>
    <p:sldId id="1086" r:id="rId7"/>
    <p:sldId id="1087" r:id="rId8"/>
    <p:sldId id="1088" r:id="rId9"/>
    <p:sldId id="1089" r:id="rId10"/>
    <p:sldId id="109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1434" y="182371"/>
            <a:ext cx="5929788" cy="574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5356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3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Yeşim TANRIVERMİŞ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80120" y="1405508"/>
            <a:ext cx="40181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KAR</a:t>
            </a:r>
            <a:r>
              <a:rPr spc="-53" dirty="0"/>
              <a:t> </a:t>
            </a:r>
            <a:r>
              <a:rPr spc="-4" dirty="0"/>
              <a:t>MAKSİMİZASYONU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9365" y="2515171"/>
            <a:ext cx="6875621" cy="187679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>
              <a:spcBef>
                <a:spcPts val="75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  <a:tab pos="613886" algn="l"/>
                <a:tab pos="1559242" algn="l"/>
                <a:tab pos="2365058" algn="l"/>
                <a:tab pos="2864644" algn="l"/>
                <a:tab pos="3811429" algn="l"/>
                <a:tab pos="4617244" algn="l"/>
                <a:tab pos="5475923" algn="l"/>
                <a:tab pos="5836919" algn="l"/>
              </a:tabLst>
            </a:pP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Bi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fir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an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toplam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karı	fir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nın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toplam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maliy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eri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arasındaki</a:t>
            </a:r>
            <a:r>
              <a:rPr spc="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farktır.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Maliyet ve gelir birbirine eşit ise kardan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söz</a:t>
            </a:r>
            <a:r>
              <a:rPr spc="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edilemez.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5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TG&gt;TM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olduğunda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firma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 elde</a:t>
            </a:r>
            <a:r>
              <a:rPr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ediyor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TG&lt;TM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olduğu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zaman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ise,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zarar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ediyor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denilmektedir.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TK=TG-TM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002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80120" y="1405508"/>
            <a:ext cx="40181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KAR</a:t>
            </a:r>
            <a:r>
              <a:rPr spc="-53" dirty="0"/>
              <a:t> </a:t>
            </a:r>
            <a:r>
              <a:rPr spc="-4" dirty="0"/>
              <a:t>MAKSİMİZASYONU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94880" y="2515171"/>
            <a:ext cx="3901440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1273492" algn="l"/>
                <a:tab pos="1750219" algn="l"/>
                <a:tab pos="2977039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maksimum	kar	seviyesine	ulaşıldığı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9365" y="2515171"/>
            <a:ext cx="1127284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nın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noktada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9233" y="2515171"/>
            <a:ext cx="5646896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5720">
              <a:spcBef>
                <a:spcPts val="75"/>
              </a:spcBef>
              <a:tabLst>
                <a:tab pos="522923" algn="l"/>
                <a:tab pos="1113473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	elde	ettiği</a:t>
            </a:r>
            <a:endParaRPr>
              <a:latin typeface="Arial"/>
              <a:cs typeface="Arial"/>
            </a:endParaRPr>
          </a:p>
          <a:p>
            <a:pPr marL="9525">
              <a:tabLst>
                <a:tab pos="1022033" algn="l"/>
                <a:tab pos="1958340" algn="l"/>
                <a:tab pos="2408873" algn="l"/>
                <a:tab pos="3421380" algn="l"/>
                <a:tab pos="4063841" algn="l"/>
                <a:tab pos="5089684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marjinal	maliyet	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ve	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marjinal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	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birbirine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eşittir</a:t>
            </a:r>
            <a:endParaRPr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9365" y="3009138"/>
            <a:ext cx="6876574" cy="947215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15265">
              <a:spcBef>
                <a:spcPts val="506"/>
              </a:spcBef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(MM=MG).</a:t>
            </a:r>
            <a:endParaRPr>
              <a:latin typeface="Arial"/>
              <a:cs typeface="Arial"/>
            </a:endParaRPr>
          </a:p>
          <a:p>
            <a:pPr marL="215265" marR="3810" indent="-205740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1169194" algn="l"/>
                <a:tab pos="1830229" algn="l"/>
                <a:tab pos="2110264" algn="l"/>
                <a:tab pos="2935605" algn="l"/>
                <a:tab pos="4246721" algn="l"/>
                <a:tab pos="4692491" algn="l"/>
                <a:tab pos="5533073" algn="l"/>
                <a:tab pos="6422231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Mar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ji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karın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0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ı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du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ru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munda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ise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toplam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arda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artış  durmuş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demektir.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durumda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azalmaktadır</a:t>
            </a:r>
            <a:r>
              <a:rPr spc="4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denmektedir.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730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8595" y="994028"/>
            <a:ext cx="7155180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71" dirty="0" smtClean="0"/>
              <a:t/>
            </a:r>
            <a:br>
              <a:rPr spc="-71" dirty="0" smtClean="0"/>
            </a:br>
            <a:r>
              <a:rPr spc="-71" dirty="0" smtClean="0"/>
              <a:t>TAM </a:t>
            </a:r>
            <a:r>
              <a:rPr spc="-4" dirty="0"/>
              <a:t>REKABET </a:t>
            </a:r>
            <a:r>
              <a:rPr spc="-26" dirty="0"/>
              <a:t>PİYASASINDA </a:t>
            </a:r>
            <a:r>
              <a:rPr spc="-4" dirty="0"/>
              <a:t>KISA</a:t>
            </a:r>
            <a:r>
              <a:rPr spc="-153" dirty="0"/>
              <a:t> </a:t>
            </a:r>
            <a:r>
              <a:rPr spc="-4" dirty="0"/>
              <a:t>DÖNEM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19365" y="2185988"/>
            <a:ext cx="6877050" cy="144590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Sabit maliyetler bir işletmenin her zaman katlanması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gerekli olan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maliyetleridir.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İşletme değişken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maliyetlerini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karşılayabildiği kadar  karşılarsa üretimini</a:t>
            </a:r>
            <a:r>
              <a:rPr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durdurmayacaktır.</a:t>
            </a:r>
            <a:endParaRPr>
              <a:latin typeface="Arial"/>
              <a:cs typeface="Arial"/>
            </a:endParaRPr>
          </a:p>
          <a:p>
            <a:pPr marL="215265" marR="4286" indent="-205740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68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rekabet piyasasında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fiyatın ortalama değişken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maliyete eşit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olduğu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noktaya kapanma noktası adı</a:t>
            </a:r>
            <a:r>
              <a:rPr spc="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verilir.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23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8595" y="994028"/>
            <a:ext cx="7155180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71" dirty="0" smtClean="0"/>
              <a:t/>
            </a:r>
            <a:br>
              <a:rPr spc="-71" dirty="0" smtClean="0"/>
            </a:br>
            <a:r>
              <a:rPr spc="-71" dirty="0" smtClean="0"/>
              <a:t>TAM </a:t>
            </a:r>
            <a:r>
              <a:rPr spc="-4" dirty="0"/>
              <a:t>REKABET </a:t>
            </a:r>
            <a:r>
              <a:rPr spc="-26" dirty="0"/>
              <a:t>PİYASASINDA </a:t>
            </a:r>
            <a:r>
              <a:rPr spc="-4" dirty="0"/>
              <a:t>KISA</a:t>
            </a:r>
            <a:r>
              <a:rPr spc="-153" dirty="0"/>
              <a:t> </a:t>
            </a:r>
            <a:r>
              <a:rPr spc="-4" dirty="0"/>
              <a:t>DÖNEM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19365" y="2185988"/>
            <a:ext cx="6877050" cy="172290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4763" indent="-205740" algn="just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durumda bir firmanın fiyatı ortalama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değişken maliyetinden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yüksek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demek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firmanın üretim yapmaya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devam etmesi 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demektir.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koşullar altında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firma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arz etmeye devam edecek olup firmanın  arz eğrisinin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şekli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marjinal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maliyet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eğrisinin ortalama değişken  maliyet eğrisinin üzerinde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yer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alacak olan</a:t>
            </a:r>
            <a:r>
              <a:rPr spc="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kısımdır.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1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8576" y="994028"/>
            <a:ext cx="7096744" cy="74828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1" dirty="0" smtClean="0"/>
              <a:t/>
            </a:r>
            <a:br>
              <a:rPr sz="2400" spc="-71" dirty="0" smtClean="0"/>
            </a:br>
            <a:r>
              <a:rPr sz="2400" spc="-71" dirty="0" smtClean="0"/>
              <a:t>TAM </a:t>
            </a:r>
            <a:r>
              <a:rPr sz="2400" spc="-4" dirty="0"/>
              <a:t>REKABET </a:t>
            </a:r>
            <a:r>
              <a:rPr sz="2400" spc="-26" dirty="0"/>
              <a:t>PİYASASINDA</a:t>
            </a:r>
            <a:r>
              <a:rPr sz="2400" spc="-83" dirty="0"/>
              <a:t> </a:t>
            </a:r>
            <a:r>
              <a:rPr sz="2400" spc="-4" dirty="0" smtClean="0"/>
              <a:t>UZUN DÖNEM</a:t>
            </a:r>
            <a:endParaRPr sz="2400" spc="-4" dirty="0"/>
          </a:p>
        </p:txBody>
      </p:sp>
      <p:sp>
        <p:nvSpPr>
          <p:cNvPr id="5" name="object 5"/>
          <p:cNvSpPr txBox="1"/>
          <p:nvPr/>
        </p:nvSpPr>
        <p:spPr>
          <a:xfrm>
            <a:off x="1019365" y="2185988"/>
            <a:ext cx="6877050" cy="177420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Uzun dönem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firma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dengesinde başabaş ve normal kar durumları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söz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konusudur.</a:t>
            </a:r>
            <a:endParaRPr dirty="0"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1268729" algn="l"/>
                <a:tab pos="2168843" algn="l"/>
                <a:tab pos="3018949" algn="l"/>
                <a:tab pos="3794284" algn="l"/>
                <a:tab pos="4644390" algn="l"/>
                <a:tab pos="5659755" algn="l"/>
                <a:tab pos="6179819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şabaş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kta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ı	toplam	geli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in	top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am	maliyete	eşit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uğu</a:t>
            </a:r>
            <a:endParaRPr dirty="0">
              <a:latin typeface="Arial"/>
              <a:cs typeface="Arial"/>
            </a:endParaRPr>
          </a:p>
          <a:p>
            <a:pPr marL="215265"/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noktadır.</a:t>
            </a:r>
            <a:endParaRPr dirty="0">
              <a:latin typeface="Arial"/>
              <a:cs typeface="Arial"/>
            </a:endParaRPr>
          </a:p>
          <a:p>
            <a:pPr marL="215265" marR="5715" indent="-205740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Normal üstü karda ise toplam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gelirin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toplam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maliyetlerden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büyük  olduğunu</a:t>
            </a:r>
            <a:r>
              <a:rPr spc="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görmekteyiz.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55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8576" y="994028"/>
            <a:ext cx="7451074" cy="111761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just">
              <a:lnSpc>
                <a:spcPct val="100000"/>
              </a:lnSpc>
              <a:spcBef>
                <a:spcPts val="75"/>
              </a:spcBef>
            </a:pPr>
            <a:r>
              <a:rPr sz="2400" spc="-71" dirty="0" smtClean="0"/>
              <a:t/>
            </a:r>
            <a:br>
              <a:rPr sz="2400" spc="-71" dirty="0" smtClean="0"/>
            </a:br>
            <a:r>
              <a:rPr sz="2400" spc="-71" dirty="0" smtClean="0"/>
              <a:t>TAM </a:t>
            </a:r>
            <a:r>
              <a:rPr sz="2400" spc="-4" dirty="0"/>
              <a:t>REKABET </a:t>
            </a:r>
            <a:r>
              <a:rPr sz="2400" spc="-26" dirty="0"/>
              <a:t>PİYASASINDA</a:t>
            </a:r>
            <a:r>
              <a:rPr sz="2400" spc="-83" dirty="0"/>
              <a:t> </a:t>
            </a:r>
            <a:r>
              <a:rPr sz="2400" spc="-4" dirty="0" smtClean="0"/>
              <a:t>UZUN DÖNEMDE FİRMA DENGESİ</a:t>
            </a:r>
            <a:endParaRPr sz="2400" spc="-4" dirty="0"/>
          </a:p>
        </p:txBody>
      </p:sp>
      <p:sp>
        <p:nvSpPr>
          <p:cNvPr id="5" name="object 5"/>
          <p:cNvSpPr txBox="1"/>
          <p:nvPr/>
        </p:nvSpPr>
        <p:spPr>
          <a:xfrm>
            <a:off x="1019365" y="2185987"/>
            <a:ext cx="6876574" cy="177420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4286" indent="-205740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768191" algn="l"/>
                <a:tab pos="1651635" algn="l"/>
                <a:tab pos="2991803" algn="l"/>
                <a:tab pos="3546158" algn="l"/>
                <a:tab pos="3920966" algn="l"/>
                <a:tab pos="4551045" algn="l"/>
                <a:tab pos="5089207" algn="l"/>
                <a:tab pos="6165056" algn="l"/>
              </a:tabLst>
            </a:pPr>
            <a:r>
              <a:rPr spc="-203"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rekabet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ında	o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lan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fir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döne</a:t>
            </a:r>
            <a:r>
              <a:rPr spc="15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norm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  üstü kar elde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etmektedir.</a:t>
            </a:r>
            <a:endParaRPr dirty="0"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898684" algn="l"/>
                <a:tab pos="2001679" algn="l"/>
                <a:tab pos="2723197" algn="l"/>
                <a:tab pos="3851434" algn="l"/>
                <a:tab pos="4699635" algn="l"/>
                <a:tab pos="5165884" algn="l"/>
                <a:tab pos="5747861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Uzun	dönemde	bütün	işletmeler	normal	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elde	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etmektedir.</a:t>
            </a:r>
            <a:endParaRPr dirty="0">
              <a:latin typeface="Arial"/>
              <a:cs typeface="Arial"/>
            </a:endParaRPr>
          </a:p>
          <a:p>
            <a:pPr marL="215265"/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Bunun nedeni piyasaya giriş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çıkışların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serbest</a:t>
            </a:r>
            <a:r>
              <a:rPr spc="10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olmasıdır.</a:t>
            </a:r>
            <a:endParaRPr dirty="0">
              <a:latin typeface="Arial"/>
              <a:cs typeface="Arial"/>
            </a:endParaRPr>
          </a:p>
          <a:p>
            <a:pPr marL="215265" marR="4286" indent="-205740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Uzun dönem dengesinde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ortalama maliyet, marjinal maliyet  ve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marjinal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 birbirine</a:t>
            </a:r>
            <a:r>
              <a:rPr spc="4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174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17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12446</TotalTime>
  <Words>207</Words>
  <Application>Microsoft Office PowerPoint</Application>
  <PresentationFormat>Ekran Gösterisi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KAR MAKSİMİZASYONU</vt:lpstr>
      <vt:lpstr>KAR MAKSİMİZASYONU</vt:lpstr>
      <vt:lpstr> TAM REKABET PİYASASINDA KISA DÖNEM</vt:lpstr>
      <vt:lpstr> TAM REKABET PİYASASINDA KISA DÖNEM</vt:lpstr>
      <vt:lpstr> TAM REKABET PİYASASINDA UZUN DÖNEM</vt:lpstr>
      <vt:lpstr> TAM REKABET PİYASASINDA UZUN DÖNEMDE FİRMA DENGESİ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813</cp:revision>
  <cp:lastPrinted>2016-10-24T07:53:35Z</cp:lastPrinted>
  <dcterms:created xsi:type="dcterms:W3CDTF">2016-09-18T09:35:24Z</dcterms:created>
  <dcterms:modified xsi:type="dcterms:W3CDTF">2020-02-24T11:32:00Z</dcterms:modified>
</cp:coreProperties>
</file>