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2"/>
  </p:notesMasterIdLst>
  <p:sldIdLst>
    <p:sldId id="1090" r:id="rId4"/>
    <p:sldId id="1084" r:id="rId5"/>
    <p:sldId id="1085" r:id="rId6"/>
    <p:sldId id="1086" r:id="rId7"/>
    <p:sldId id="1087" r:id="rId8"/>
    <p:sldId id="1088" r:id="rId9"/>
    <p:sldId id="1089" r:id="rId10"/>
    <p:sldId id="1091" r:id="rId11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164" autoAdjust="0"/>
    <p:restoredTop sz="91471" autoAdjust="0"/>
  </p:normalViewPr>
  <p:slideViewPr>
    <p:cSldViewPr snapToGrid="0">
      <p:cViewPr varScale="1">
        <p:scale>
          <a:sx n="84" d="100"/>
          <a:sy n="84" d="100"/>
        </p:scale>
        <p:origin x="1056" y="90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2/24/2020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2/24/2020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2/24/2020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2/24/2020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2/24/2020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2/24/2020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2/24/2020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2/24/2020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2/24/2020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71434" y="182371"/>
            <a:ext cx="5929788" cy="574040"/>
          </a:xfrm>
          <a:prstGeom prst="rect">
            <a:avLst/>
          </a:prstGeom>
        </p:spPr>
        <p:txBody>
          <a:bodyPr lIns="0" tIns="0" rIns="0" bIns="0"/>
          <a:lstStyle>
            <a:lvl1pPr>
              <a:defRPr sz="2700" b="1" i="0">
                <a:solidFill>
                  <a:srgbClr val="25252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721960" y="1940434"/>
            <a:ext cx="3700081" cy="1522729"/>
          </a:xfrm>
          <a:prstGeom prst="rect">
            <a:avLst/>
          </a:prstGeom>
        </p:spPr>
        <p:txBody>
          <a:bodyPr lIns="0" tIns="0" rIns="0" bIns="0"/>
          <a:lstStyle>
            <a:lvl1pPr>
              <a:defRPr sz="4050" b="1" i="0">
                <a:solidFill>
                  <a:srgbClr val="25252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9535611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239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7" r:id="rId3"/>
    <p:sldLayoutId id="2147483698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EKONOMİ I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(MİKROEKONOMİ)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Prof. Dr. </a:t>
            </a:r>
            <a:r>
              <a:rPr lang="en-US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Harun </a:t>
            </a: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TANRIVERMİŞ </a:t>
            </a: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– Doç. Dr. Yeşim TANRIVERMİŞ</a:t>
            </a: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6916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480120" y="1405508"/>
            <a:ext cx="4018121" cy="4251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pc="-4" dirty="0"/>
              <a:t>KAR</a:t>
            </a:r>
            <a:r>
              <a:rPr spc="-53" dirty="0"/>
              <a:t> </a:t>
            </a:r>
            <a:r>
              <a:rPr spc="-4" dirty="0"/>
              <a:t>MAKSİMİZASYONU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019365" y="2515171"/>
            <a:ext cx="6875621" cy="187679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215265" marR="3810" indent="-205740">
              <a:spcBef>
                <a:spcPts val="75"/>
              </a:spcBef>
              <a:buClr>
                <a:srgbClr val="AC0000"/>
              </a:buClr>
              <a:buChar char="•"/>
              <a:tabLst>
                <a:tab pos="214789" algn="l"/>
                <a:tab pos="215265" algn="l"/>
                <a:tab pos="613886" algn="l"/>
                <a:tab pos="1559242" algn="l"/>
                <a:tab pos="2365058" algn="l"/>
                <a:tab pos="2864644" algn="l"/>
                <a:tab pos="3811429" algn="l"/>
                <a:tab pos="4617244" algn="l"/>
                <a:tab pos="5475923" algn="l"/>
                <a:tab pos="5836919" algn="l"/>
              </a:tabLst>
            </a:pPr>
            <a:r>
              <a:rPr spc="-8" dirty="0">
                <a:solidFill>
                  <a:srgbClr val="2F2F2F"/>
                </a:solidFill>
                <a:latin typeface="Arial"/>
                <a:cs typeface="Arial"/>
              </a:rPr>
              <a:t>Bi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r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	fir</a:t>
            </a:r>
            <a:r>
              <a:rPr spc="4" dirty="0">
                <a:solidFill>
                  <a:srgbClr val="2F2F2F"/>
                </a:solidFill>
                <a:latin typeface="Arial"/>
                <a:cs typeface="Arial"/>
              </a:rPr>
              <a:t>m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an</a:t>
            </a:r>
            <a:r>
              <a:rPr spc="-11" dirty="0">
                <a:solidFill>
                  <a:srgbClr val="2F2F2F"/>
                </a:solidFill>
                <a:latin typeface="Arial"/>
                <a:cs typeface="Arial"/>
              </a:rPr>
              <a:t>ı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n	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toplam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	karı	fir</a:t>
            </a:r>
            <a:r>
              <a:rPr spc="4" dirty="0">
                <a:solidFill>
                  <a:srgbClr val="2F2F2F"/>
                </a:solidFill>
                <a:latin typeface="Arial"/>
                <a:cs typeface="Arial"/>
              </a:rPr>
              <a:t>m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a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nın	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toplam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gel</a:t>
            </a:r>
            <a:r>
              <a:rPr spc="-11" dirty="0">
                <a:solidFill>
                  <a:srgbClr val="2F2F2F"/>
                </a:solidFill>
                <a:latin typeface="Arial"/>
                <a:cs typeface="Arial"/>
              </a:rPr>
              <a:t>i</a:t>
            </a:r>
            <a:r>
              <a:rPr spc="8" dirty="0">
                <a:solidFill>
                  <a:srgbClr val="2F2F2F"/>
                </a:solidFill>
                <a:latin typeface="Arial"/>
                <a:cs typeface="Arial"/>
              </a:rPr>
              <a:t>r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l</a:t>
            </a:r>
            <a:r>
              <a:rPr spc="-11" dirty="0">
                <a:solidFill>
                  <a:srgbClr val="2F2F2F"/>
                </a:solidFill>
                <a:latin typeface="Arial"/>
                <a:cs typeface="Arial"/>
              </a:rPr>
              <a:t>e</a:t>
            </a:r>
            <a:r>
              <a:rPr spc="8" dirty="0">
                <a:solidFill>
                  <a:srgbClr val="2F2F2F"/>
                </a:solidFill>
                <a:latin typeface="Arial"/>
                <a:cs typeface="Arial"/>
              </a:rPr>
              <a:t>r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i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ve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maliy</a:t>
            </a:r>
            <a:r>
              <a:rPr spc="-11" dirty="0">
                <a:solidFill>
                  <a:srgbClr val="2F2F2F"/>
                </a:solidFill>
                <a:latin typeface="Arial"/>
                <a:cs typeface="Arial"/>
              </a:rPr>
              <a:t>e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t</a:t>
            </a:r>
            <a:r>
              <a:rPr spc="4" dirty="0">
                <a:solidFill>
                  <a:srgbClr val="2F2F2F"/>
                </a:solidFill>
                <a:latin typeface="Arial"/>
                <a:cs typeface="Arial"/>
              </a:rPr>
              <a:t>l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eri  </a:t>
            </a:r>
            <a:r>
              <a:rPr spc="-8" dirty="0">
                <a:solidFill>
                  <a:srgbClr val="2F2F2F"/>
                </a:solidFill>
                <a:latin typeface="Arial"/>
                <a:cs typeface="Arial"/>
              </a:rPr>
              <a:t>arasındaki</a:t>
            </a:r>
            <a:r>
              <a:rPr spc="19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15" dirty="0">
                <a:solidFill>
                  <a:srgbClr val="2F2F2F"/>
                </a:solidFill>
                <a:latin typeface="Arial"/>
                <a:cs typeface="Arial"/>
              </a:rPr>
              <a:t>farktır.</a:t>
            </a:r>
            <a:endParaRPr>
              <a:latin typeface="Arial"/>
              <a:cs typeface="Arial"/>
            </a:endParaRPr>
          </a:p>
          <a:p>
            <a:pPr marL="215265" indent="-205740">
              <a:spcBef>
                <a:spcPts val="431"/>
              </a:spcBef>
              <a:buClr>
                <a:srgbClr val="AC0000"/>
              </a:buClr>
              <a:buChar char="•"/>
              <a:tabLst>
                <a:tab pos="214789" algn="l"/>
                <a:tab pos="215265" algn="l"/>
              </a:tabLst>
            </a:pP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Maliyet ve gelir birbirine eşit ise kardan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söz</a:t>
            </a:r>
            <a:r>
              <a:rPr spc="90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edilemez.</a:t>
            </a:r>
            <a:endParaRPr>
              <a:latin typeface="Arial"/>
              <a:cs typeface="Arial"/>
            </a:endParaRPr>
          </a:p>
          <a:p>
            <a:pPr marL="215265" indent="-205740">
              <a:spcBef>
                <a:spcPts val="435"/>
              </a:spcBef>
              <a:buClr>
                <a:srgbClr val="AC0000"/>
              </a:buClr>
              <a:buChar char="•"/>
              <a:tabLst>
                <a:tab pos="214789" algn="l"/>
                <a:tab pos="215265" algn="l"/>
              </a:tabLst>
            </a:pP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TG&gt;TM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olduğunda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firma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kar elde</a:t>
            </a:r>
            <a:r>
              <a:rPr spc="23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ediyor</a:t>
            </a:r>
            <a:endParaRPr>
              <a:latin typeface="Arial"/>
              <a:cs typeface="Arial"/>
            </a:endParaRPr>
          </a:p>
          <a:p>
            <a:pPr marL="215265" indent="-205740">
              <a:spcBef>
                <a:spcPts val="431"/>
              </a:spcBef>
              <a:buClr>
                <a:srgbClr val="AC0000"/>
              </a:buClr>
              <a:buChar char="•"/>
              <a:tabLst>
                <a:tab pos="214789" algn="l"/>
                <a:tab pos="215265" algn="l"/>
              </a:tabLst>
            </a:pP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TG&lt;TM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olduğu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zaman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ise,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zarar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ediyor</a:t>
            </a:r>
            <a:r>
              <a:rPr spc="8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11" dirty="0">
                <a:solidFill>
                  <a:srgbClr val="2F2F2F"/>
                </a:solidFill>
                <a:latin typeface="Arial"/>
                <a:cs typeface="Arial"/>
              </a:rPr>
              <a:t>denilmektedir.</a:t>
            </a:r>
            <a:endParaRPr>
              <a:latin typeface="Arial"/>
              <a:cs typeface="Arial"/>
            </a:endParaRPr>
          </a:p>
          <a:p>
            <a:pPr marL="215265" indent="-205740">
              <a:spcBef>
                <a:spcPts val="431"/>
              </a:spcBef>
              <a:buClr>
                <a:srgbClr val="AC0000"/>
              </a:buClr>
              <a:buChar char="•"/>
              <a:tabLst>
                <a:tab pos="214789" algn="l"/>
                <a:tab pos="215265" algn="l"/>
              </a:tabLst>
            </a:pP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TK=TG-TM</a:t>
            </a:r>
            <a:endParaRPr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100235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480120" y="1405508"/>
            <a:ext cx="4018121" cy="4251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pc="-4" dirty="0"/>
              <a:t>KAR</a:t>
            </a:r>
            <a:r>
              <a:rPr spc="-53" dirty="0"/>
              <a:t> </a:t>
            </a:r>
            <a:r>
              <a:rPr spc="-4" dirty="0"/>
              <a:t>MAKSİMİZASYONU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994880" y="2515171"/>
            <a:ext cx="3901440" cy="2866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  <a:tabLst>
                <a:tab pos="1273492" algn="l"/>
                <a:tab pos="1750219" algn="l"/>
                <a:tab pos="2977039" algn="l"/>
              </a:tabLst>
            </a:pP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maksimum	kar	seviyesine	ulaşıldığı</a:t>
            </a:r>
            <a:endParaRPr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19365" y="2515171"/>
            <a:ext cx="1127284" cy="5636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215265" marR="3810" indent="-205740">
              <a:spcBef>
                <a:spcPts val="75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</a:tabLst>
            </a:pP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F</a:t>
            </a:r>
            <a:r>
              <a:rPr spc="-8" dirty="0">
                <a:solidFill>
                  <a:srgbClr val="2F2F2F"/>
                </a:solidFill>
                <a:latin typeface="Arial"/>
                <a:cs typeface="Arial"/>
              </a:rPr>
              <a:t>i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r</a:t>
            </a:r>
            <a:r>
              <a:rPr spc="4" dirty="0">
                <a:solidFill>
                  <a:srgbClr val="2F2F2F"/>
                </a:solidFill>
                <a:latin typeface="Arial"/>
                <a:cs typeface="Arial"/>
              </a:rPr>
              <a:t>m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a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nın 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noktada</a:t>
            </a:r>
            <a:endParaRPr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249233" y="2515171"/>
            <a:ext cx="5646896" cy="5636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45720">
              <a:spcBef>
                <a:spcPts val="75"/>
              </a:spcBef>
              <a:tabLst>
                <a:tab pos="522923" algn="l"/>
                <a:tab pos="1113473" algn="l"/>
              </a:tabLst>
            </a:pP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kar	elde	ettiği</a:t>
            </a:r>
            <a:endParaRPr>
              <a:latin typeface="Arial"/>
              <a:cs typeface="Arial"/>
            </a:endParaRPr>
          </a:p>
          <a:p>
            <a:pPr marL="9525">
              <a:tabLst>
                <a:tab pos="1022033" algn="l"/>
                <a:tab pos="1958340" algn="l"/>
                <a:tab pos="2408873" algn="l"/>
                <a:tab pos="3421380" algn="l"/>
                <a:tab pos="4063841" algn="l"/>
                <a:tab pos="5089684" algn="l"/>
              </a:tabLst>
            </a:pP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marjinal	maliyet	</a:t>
            </a:r>
            <a:r>
              <a:rPr spc="-8" dirty="0">
                <a:solidFill>
                  <a:srgbClr val="2F2F2F"/>
                </a:solidFill>
                <a:latin typeface="Arial"/>
                <a:cs typeface="Arial"/>
              </a:rPr>
              <a:t>ve	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marjinal	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gelir	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birbirine	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eşittir</a:t>
            </a:r>
            <a:endParaRPr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019365" y="3009138"/>
            <a:ext cx="6876574" cy="947215"/>
          </a:xfrm>
          <a:prstGeom prst="rect">
            <a:avLst/>
          </a:prstGeom>
        </p:spPr>
        <p:txBody>
          <a:bodyPr vert="horz" wrap="square" lIns="0" tIns="64294" rIns="0" bIns="0" rtlCol="0">
            <a:spAutoFit/>
          </a:bodyPr>
          <a:lstStyle/>
          <a:p>
            <a:pPr marL="215265">
              <a:spcBef>
                <a:spcPts val="506"/>
              </a:spcBef>
            </a:pP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(MM=MG).</a:t>
            </a:r>
            <a:endParaRPr>
              <a:latin typeface="Arial"/>
              <a:cs typeface="Arial"/>
            </a:endParaRPr>
          </a:p>
          <a:p>
            <a:pPr marL="215265" marR="3810" indent="-205740">
              <a:spcBef>
                <a:spcPts val="431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  <a:tab pos="1169194" algn="l"/>
                <a:tab pos="1830229" algn="l"/>
                <a:tab pos="2110264" algn="l"/>
                <a:tab pos="2935605" algn="l"/>
                <a:tab pos="4246721" algn="l"/>
                <a:tab pos="4692491" algn="l"/>
                <a:tab pos="5533073" algn="l"/>
                <a:tab pos="6422231" algn="l"/>
              </a:tabLst>
            </a:pP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Mar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ji</a:t>
            </a:r>
            <a:r>
              <a:rPr spc="-11" dirty="0">
                <a:solidFill>
                  <a:srgbClr val="2F2F2F"/>
                </a:solidFill>
                <a:latin typeface="Arial"/>
                <a:cs typeface="Arial"/>
              </a:rPr>
              <a:t>n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a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l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	karın	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0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ol</a:t>
            </a:r>
            <a:r>
              <a:rPr spc="4" dirty="0">
                <a:solidFill>
                  <a:srgbClr val="2F2F2F"/>
                </a:solidFill>
                <a:latin typeface="Arial"/>
                <a:cs typeface="Arial"/>
              </a:rPr>
              <a:t>m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as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ı	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du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ru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munda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ise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toplam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pc="-11" dirty="0">
                <a:solidFill>
                  <a:srgbClr val="2F2F2F"/>
                </a:solidFill>
                <a:latin typeface="Arial"/>
                <a:cs typeface="Arial"/>
              </a:rPr>
              <a:t>k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arda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k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i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artış  durmuş </a:t>
            </a:r>
            <a:r>
              <a:rPr spc="-11" dirty="0">
                <a:solidFill>
                  <a:srgbClr val="2F2F2F"/>
                </a:solidFill>
                <a:latin typeface="Arial"/>
                <a:cs typeface="Arial"/>
              </a:rPr>
              <a:t>demektir.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Bu durumda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kar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azalmaktadır</a:t>
            </a:r>
            <a:r>
              <a:rPr spc="45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11" dirty="0">
                <a:solidFill>
                  <a:srgbClr val="2F2F2F"/>
                </a:solidFill>
                <a:latin typeface="Arial"/>
                <a:cs typeface="Arial"/>
              </a:rPr>
              <a:t>denmektedir.</a:t>
            </a:r>
            <a:endParaRPr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873070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58595" y="994028"/>
            <a:ext cx="7155180" cy="840615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pc="-71" dirty="0" smtClean="0"/>
              <a:t/>
            </a:r>
            <a:br>
              <a:rPr spc="-71" dirty="0" smtClean="0"/>
            </a:br>
            <a:r>
              <a:rPr spc="-71" dirty="0" smtClean="0"/>
              <a:t>TAM </a:t>
            </a:r>
            <a:r>
              <a:rPr spc="-4" dirty="0"/>
              <a:t>REKABET </a:t>
            </a:r>
            <a:r>
              <a:rPr spc="-26" dirty="0"/>
              <a:t>PİYASASINDA </a:t>
            </a:r>
            <a:r>
              <a:rPr spc="-4" dirty="0"/>
              <a:t>KISA</a:t>
            </a:r>
            <a:r>
              <a:rPr spc="-153" dirty="0"/>
              <a:t> </a:t>
            </a:r>
            <a:r>
              <a:rPr spc="-4" dirty="0"/>
              <a:t>DÖNEM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019365" y="2185988"/>
            <a:ext cx="6877050" cy="1445909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215265" marR="3810" indent="-205740" algn="just">
              <a:spcBef>
                <a:spcPts val="75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</a:tabLst>
            </a:pP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Sabit maliyetler bir işletmenin her zaman katlanması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gerekli olan  </a:t>
            </a:r>
            <a:r>
              <a:rPr spc="-8" dirty="0">
                <a:solidFill>
                  <a:srgbClr val="2F2F2F"/>
                </a:solidFill>
                <a:latin typeface="Arial"/>
                <a:cs typeface="Arial"/>
              </a:rPr>
              <a:t>maliyetleridir.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İşletme değişken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maliyetlerini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karşılayabildiği kadar  karşılarsa üretimini</a:t>
            </a:r>
            <a:r>
              <a:rPr spc="30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8" dirty="0">
                <a:solidFill>
                  <a:srgbClr val="2F2F2F"/>
                </a:solidFill>
                <a:latin typeface="Arial"/>
                <a:cs typeface="Arial"/>
              </a:rPr>
              <a:t>durdurmayacaktır.</a:t>
            </a:r>
            <a:endParaRPr>
              <a:latin typeface="Arial"/>
              <a:cs typeface="Arial"/>
            </a:endParaRPr>
          </a:p>
          <a:p>
            <a:pPr marL="215265" marR="4286" indent="-205740" algn="just">
              <a:spcBef>
                <a:spcPts val="431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</a:tabLst>
            </a:pPr>
            <a:r>
              <a:rPr spc="-68" dirty="0">
                <a:solidFill>
                  <a:srgbClr val="2F2F2F"/>
                </a:solidFill>
                <a:latin typeface="Arial"/>
                <a:cs typeface="Arial"/>
              </a:rPr>
              <a:t>Tam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rekabet piyasasında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fiyatın ortalama değişken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maliyete eşit  </a:t>
            </a:r>
            <a:r>
              <a:rPr spc="-8" dirty="0">
                <a:solidFill>
                  <a:srgbClr val="2F2F2F"/>
                </a:solidFill>
                <a:latin typeface="Arial"/>
                <a:cs typeface="Arial"/>
              </a:rPr>
              <a:t>olduğu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noktaya kapanma noktası adı</a:t>
            </a:r>
            <a:r>
              <a:rPr spc="53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15" dirty="0">
                <a:solidFill>
                  <a:srgbClr val="2F2F2F"/>
                </a:solidFill>
                <a:latin typeface="Arial"/>
                <a:cs typeface="Arial"/>
              </a:rPr>
              <a:t>verilir.</a:t>
            </a:r>
            <a:endParaRPr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212322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58595" y="994028"/>
            <a:ext cx="7155180" cy="840615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pc="-71" dirty="0" smtClean="0"/>
              <a:t/>
            </a:r>
            <a:br>
              <a:rPr spc="-71" dirty="0" smtClean="0"/>
            </a:br>
            <a:r>
              <a:rPr spc="-71" dirty="0" smtClean="0"/>
              <a:t>TAM </a:t>
            </a:r>
            <a:r>
              <a:rPr spc="-4" dirty="0"/>
              <a:t>REKABET </a:t>
            </a:r>
            <a:r>
              <a:rPr spc="-26" dirty="0"/>
              <a:t>PİYASASINDA </a:t>
            </a:r>
            <a:r>
              <a:rPr spc="-4" dirty="0"/>
              <a:t>KISA</a:t>
            </a:r>
            <a:r>
              <a:rPr spc="-153" dirty="0"/>
              <a:t> </a:t>
            </a:r>
            <a:r>
              <a:rPr spc="-4" dirty="0"/>
              <a:t>DÖNEM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019365" y="2185988"/>
            <a:ext cx="6877050" cy="1722908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215265" marR="4763" indent="-205740" algn="just">
              <a:spcBef>
                <a:spcPts val="75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</a:tabLst>
            </a:pP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Bu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durumda bir firmanın fiyatı ortalama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değişken maliyetinden 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yüksek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olması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demek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firmanın üretim yapmaya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devam etmesi  </a:t>
            </a:r>
            <a:r>
              <a:rPr spc="-15" dirty="0">
                <a:solidFill>
                  <a:srgbClr val="2F2F2F"/>
                </a:solidFill>
                <a:latin typeface="Arial"/>
                <a:cs typeface="Arial"/>
              </a:rPr>
              <a:t>demektir.</a:t>
            </a:r>
            <a:endParaRPr>
              <a:latin typeface="Arial"/>
              <a:cs typeface="Arial"/>
            </a:endParaRPr>
          </a:p>
          <a:p>
            <a:pPr marL="215265" marR="3810" indent="-205740" algn="just">
              <a:spcBef>
                <a:spcPts val="431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</a:tabLst>
            </a:pP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Bu koşullar altında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firma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arz etmeye devam edecek olup firmanın  arz eğrisinin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şekli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marjinal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maliyet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eğrisinin ortalama değişken  maliyet eğrisinin üzerinde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yer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alacak olan</a:t>
            </a:r>
            <a:r>
              <a:rPr spc="90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19" dirty="0">
                <a:solidFill>
                  <a:srgbClr val="2F2F2F"/>
                </a:solidFill>
                <a:latin typeface="Arial"/>
                <a:cs typeface="Arial"/>
              </a:rPr>
              <a:t>kısımdır.</a:t>
            </a:r>
            <a:endParaRPr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73107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178576" y="994028"/>
            <a:ext cx="7096744" cy="748282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2400" spc="-71" dirty="0" smtClean="0"/>
              <a:t/>
            </a:r>
            <a:br>
              <a:rPr sz="2400" spc="-71" dirty="0" smtClean="0"/>
            </a:br>
            <a:r>
              <a:rPr sz="2400" spc="-71" dirty="0" smtClean="0"/>
              <a:t>TAM </a:t>
            </a:r>
            <a:r>
              <a:rPr sz="2400" spc="-4" dirty="0"/>
              <a:t>REKABET </a:t>
            </a:r>
            <a:r>
              <a:rPr sz="2400" spc="-26" dirty="0"/>
              <a:t>PİYASASINDA</a:t>
            </a:r>
            <a:r>
              <a:rPr sz="2400" spc="-83" dirty="0"/>
              <a:t> </a:t>
            </a:r>
            <a:r>
              <a:rPr sz="2400" spc="-4" dirty="0" smtClean="0"/>
              <a:t>UZUN DÖNEM</a:t>
            </a:r>
            <a:endParaRPr sz="2400" spc="-4" dirty="0"/>
          </a:p>
        </p:txBody>
      </p:sp>
      <p:sp>
        <p:nvSpPr>
          <p:cNvPr id="5" name="object 5"/>
          <p:cNvSpPr txBox="1"/>
          <p:nvPr/>
        </p:nvSpPr>
        <p:spPr>
          <a:xfrm>
            <a:off x="1019365" y="2185988"/>
            <a:ext cx="6877050" cy="1774204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215265" marR="3810" indent="-205740">
              <a:spcBef>
                <a:spcPts val="75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</a:tabLst>
            </a:pP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Uzun dönem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firma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dengesinde başabaş ve normal kar durumları 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söz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11" dirty="0">
                <a:solidFill>
                  <a:srgbClr val="2F2F2F"/>
                </a:solidFill>
                <a:latin typeface="Arial"/>
                <a:cs typeface="Arial"/>
              </a:rPr>
              <a:t>konusudur.</a:t>
            </a:r>
            <a:endParaRPr dirty="0">
              <a:latin typeface="Arial"/>
              <a:cs typeface="Arial"/>
            </a:endParaRPr>
          </a:p>
          <a:p>
            <a:pPr marL="215265" indent="-205740">
              <a:spcBef>
                <a:spcPts val="431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  <a:tab pos="1268729" algn="l"/>
                <a:tab pos="2168843" algn="l"/>
                <a:tab pos="3018949" algn="l"/>
                <a:tab pos="3794284" algn="l"/>
                <a:tab pos="4644390" algn="l"/>
                <a:tab pos="5659755" algn="l"/>
                <a:tab pos="6179819" algn="l"/>
              </a:tabLst>
            </a:pP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B</a:t>
            </a:r>
            <a:r>
              <a:rPr spc="-8" dirty="0">
                <a:solidFill>
                  <a:srgbClr val="2F2F2F"/>
                </a:solidFill>
                <a:latin typeface="Arial"/>
                <a:cs typeface="Arial"/>
              </a:rPr>
              <a:t>a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şabaş	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n</a:t>
            </a:r>
            <a:r>
              <a:rPr spc="-8" dirty="0">
                <a:solidFill>
                  <a:srgbClr val="2F2F2F"/>
                </a:solidFill>
                <a:latin typeface="Arial"/>
                <a:cs typeface="Arial"/>
              </a:rPr>
              <a:t>o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kta</a:t>
            </a:r>
            <a:r>
              <a:rPr spc="4" dirty="0">
                <a:solidFill>
                  <a:srgbClr val="2F2F2F"/>
                </a:solidFill>
                <a:latin typeface="Arial"/>
                <a:cs typeface="Arial"/>
              </a:rPr>
              <a:t>s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ı	toplam	geli</a:t>
            </a:r>
            <a:r>
              <a:rPr spc="4" dirty="0">
                <a:solidFill>
                  <a:srgbClr val="2F2F2F"/>
                </a:solidFill>
                <a:latin typeface="Arial"/>
                <a:cs typeface="Arial"/>
              </a:rPr>
              <a:t>r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in	top</a:t>
            </a:r>
            <a:r>
              <a:rPr spc="-8" dirty="0">
                <a:solidFill>
                  <a:srgbClr val="2F2F2F"/>
                </a:solidFill>
                <a:latin typeface="Arial"/>
                <a:cs typeface="Arial"/>
              </a:rPr>
              <a:t>l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am	maliyete	eşit	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o</a:t>
            </a:r>
            <a:r>
              <a:rPr spc="-8" dirty="0">
                <a:solidFill>
                  <a:srgbClr val="2F2F2F"/>
                </a:solidFill>
                <a:latin typeface="Arial"/>
                <a:cs typeface="Arial"/>
              </a:rPr>
              <a:t>l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d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uğu</a:t>
            </a:r>
            <a:endParaRPr dirty="0">
              <a:latin typeface="Arial"/>
              <a:cs typeface="Arial"/>
            </a:endParaRPr>
          </a:p>
          <a:p>
            <a:pPr marL="215265"/>
            <a:r>
              <a:rPr spc="-19" dirty="0">
                <a:solidFill>
                  <a:srgbClr val="2F2F2F"/>
                </a:solidFill>
                <a:latin typeface="Arial"/>
                <a:cs typeface="Arial"/>
              </a:rPr>
              <a:t>noktadır.</a:t>
            </a:r>
            <a:endParaRPr dirty="0">
              <a:latin typeface="Arial"/>
              <a:cs typeface="Arial"/>
            </a:endParaRPr>
          </a:p>
          <a:p>
            <a:pPr marL="215265" marR="5715" indent="-205740">
              <a:spcBef>
                <a:spcPts val="435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</a:tabLst>
            </a:pP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Normal üstü karda ise toplam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gelirin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toplam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maliyetlerden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büyük  olduğunu</a:t>
            </a:r>
            <a:r>
              <a:rPr spc="19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görmekteyiz.</a:t>
            </a:r>
            <a:endParaRPr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205560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178576" y="994028"/>
            <a:ext cx="7451074" cy="1117614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 algn="just">
              <a:lnSpc>
                <a:spcPct val="100000"/>
              </a:lnSpc>
              <a:spcBef>
                <a:spcPts val="75"/>
              </a:spcBef>
            </a:pPr>
            <a:r>
              <a:rPr sz="2400" spc="-71" dirty="0" smtClean="0"/>
              <a:t/>
            </a:r>
            <a:br>
              <a:rPr sz="2400" spc="-71" dirty="0" smtClean="0"/>
            </a:br>
            <a:r>
              <a:rPr sz="2400" spc="-71" dirty="0" smtClean="0"/>
              <a:t>TAM </a:t>
            </a:r>
            <a:r>
              <a:rPr sz="2400" spc="-4" dirty="0"/>
              <a:t>REKABET </a:t>
            </a:r>
            <a:r>
              <a:rPr sz="2400" spc="-26" dirty="0"/>
              <a:t>PİYASASINDA</a:t>
            </a:r>
            <a:r>
              <a:rPr sz="2400" spc="-83" dirty="0"/>
              <a:t> </a:t>
            </a:r>
            <a:r>
              <a:rPr sz="2400" spc="-4" dirty="0" smtClean="0"/>
              <a:t>UZUN DÖNEMDE FİRMA DENGESİ</a:t>
            </a:r>
            <a:endParaRPr sz="2400" spc="-4" dirty="0"/>
          </a:p>
        </p:txBody>
      </p:sp>
      <p:sp>
        <p:nvSpPr>
          <p:cNvPr id="5" name="object 5"/>
          <p:cNvSpPr txBox="1"/>
          <p:nvPr/>
        </p:nvSpPr>
        <p:spPr>
          <a:xfrm>
            <a:off x="1019365" y="2185987"/>
            <a:ext cx="6876574" cy="1774204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215265" marR="4286" indent="-205740">
              <a:spcBef>
                <a:spcPts val="75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  <a:tab pos="768191" algn="l"/>
                <a:tab pos="1651635" algn="l"/>
                <a:tab pos="2991803" algn="l"/>
                <a:tab pos="3546158" algn="l"/>
                <a:tab pos="3920966" algn="l"/>
                <a:tab pos="4551045" algn="l"/>
                <a:tab pos="5089207" algn="l"/>
                <a:tab pos="6165056" algn="l"/>
              </a:tabLst>
            </a:pPr>
            <a:r>
              <a:rPr spc="-203" dirty="0">
                <a:solidFill>
                  <a:srgbClr val="2F2F2F"/>
                </a:solidFill>
                <a:latin typeface="Arial"/>
                <a:cs typeface="Arial"/>
              </a:rPr>
              <a:t>T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am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rekabet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piyasa</a:t>
            </a:r>
            <a:r>
              <a:rPr spc="8" dirty="0">
                <a:solidFill>
                  <a:srgbClr val="2F2F2F"/>
                </a:solidFill>
                <a:latin typeface="Arial"/>
                <a:cs typeface="Arial"/>
              </a:rPr>
              <a:t>s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ında	o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lan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bir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	fir</a:t>
            </a:r>
            <a:r>
              <a:rPr spc="4" dirty="0">
                <a:solidFill>
                  <a:srgbClr val="2F2F2F"/>
                </a:solidFill>
                <a:latin typeface="Arial"/>
                <a:cs typeface="Arial"/>
              </a:rPr>
              <a:t>m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a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pc="-11" dirty="0">
                <a:solidFill>
                  <a:srgbClr val="2F2F2F"/>
                </a:solidFill>
                <a:latin typeface="Arial"/>
                <a:cs typeface="Arial"/>
              </a:rPr>
              <a:t>k</a:t>
            </a:r>
            <a:r>
              <a:rPr spc="-15" dirty="0">
                <a:solidFill>
                  <a:srgbClr val="2F2F2F"/>
                </a:solidFill>
                <a:latin typeface="Arial"/>
                <a:cs typeface="Arial"/>
              </a:rPr>
              <a:t>ı</a:t>
            </a:r>
            <a:r>
              <a:rPr spc="4" dirty="0">
                <a:solidFill>
                  <a:srgbClr val="2F2F2F"/>
                </a:solidFill>
                <a:latin typeface="Arial"/>
                <a:cs typeface="Arial"/>
              </a:rPr>
              <a:t>s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a	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döne</a:t>
            </a:r>
            <a:r>
              <a:rPr spc="15" dirty="0">
                <a:solidFill>
                  <a:srgbClr val="2F2F2F"/>
                </a:solidFill>
                <a:latin typeface="Arial"/>
                <a:cs typeface="Arial"/>
              </a:rPr>
              <a:t>m</a:t>
            </a:r>
            <a:r>
              <a:rPr spc="-8" dirty="0">
                <a:solidFill>
                  <a:srgbClr val="2F2F2F"/>
                </a:solidFill>
                <a:latin typeface="Arial"/>
                <a:cs typeface="Arial"/>
              </a:rPr>
              <a:t>d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e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norm</a:t>
            </a:r>
            <a:r>
              <a:rPr spc="11" dirty="0">
                <a:solidFill>
                  <a:srgbClr val="2F2F2F"/>
                </a:solidFill>
                <a:latin typeface="Arial"/>
                <a:cs typeface="Arial"/>
              </a:rPr>
              <a:t>a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l  üstü kar elde</a:t>
            </a:r>
            <a:r>
              <a:rPr spc="8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11" dirty="0">
                <a:solidFill>
                  <a:srgbClr val="2F2F2F"/>
                </a:solidFill>
                <a:latin typeface="Arial"/>
                <a:cs typeface="Arial"/>
              </a:rPr>
              <a:t>etmektedir.</a:t>
            </a:r>
            <a:endParaRPr dirty="0">
              <a:latin typeface="Arial"/>
              <a:cs typeface="Arial"/>
            </a:endParaRPr>
          </a:p>
          <a:p>
            <a:pPr marL="215265" indent="-205740">
              <a:spcBef>
                <a:spcPts val="431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  <a:tab pos="898684" algn="l"/>
                <a:tab pos="2001679" algn="l"/>
                <a:tab pos="2723197" algn="l"/>
                <a:tab pos="3851434" algn="l"/>
                <a:tab pos="4699635" algn="l"/>
                <a:tab pos="5165884" algn="l"/>
                <a:tab pos="5747861" algn="l"/>
              </a:tabLst>
            </a:pP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Uzun	dönemde	bütün	işletmeler	normal	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kar	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elde	</a:t>
            </a:r>
            <a:r>
              <a:rPr spc="-11" dirty="0">
                <a:solidFill>
                  <a:srgbClr val="2F2F2F"/>
                </a:solidFill>
                <a:latin typeface="Arial"/>
                <a:cs typeface="Arial"/>
              </a:rPr>
              <a:t>etmektedir.</a:t>
            </a:r>
            <a:endParaRPr dirty="0">
              <a:latin typeface="Arial"/>
              <a:cs typeface="Arial"/>
            </a:endParaRPr>
          </a:p>
          <a:p>
            <a:pPr marL="215265"/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Bunun nedeni piyasaya giriş </a:t>
            </a:r>
            <a:r>
              <a:rPr spc="-8" dirty="0">
                <a:solidFill>
                  <a:srgbClr val="2F2F2F"/>
                </a:solidFill>
                <a:latin typeface="Arial"/>
                <a:cs typeface="Arial"/>
              </a:rPr>
              <a:t>çıkışların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serbest</a:t>
            </a:r>
            <a:r>
              <a:rPr spc="109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15" dirty="0">
                <a:solidFill>
                  <a:srgbClr val="2F2F2F"/>
                </a:solidFill>
                <a:latin typeface="Arial"/>
                <a:cs typeface="Arial"/>
              </a:rPr>
              <a:t>olmasıdır.</a:t>
            </a:r>
            <a:endParaRPr dirty="0">
              <a:latin typeface="Arial"/>
              <a:cs typeface="Arial"/>
            </a:endParaRPr>
          </a:p>
          <a:p>
            <a:pPr marL="215265" marR="4286" indent="-205740">
              <a:spcBef>
                <a:spcPts val="435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</a:tabLst>
            </a:pP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Uzun dönem dengesinde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fiyat,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ortalama maliyet, marjinal maliyet  ve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marjinal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gelir birbirine</a:t>
            </a:r>
            <a:r>
              <a:rPr spc="49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15" dirty="0">
                <a:solidFill>
                  <a:srgbClr val="2F2F2F"/>
                </a:solidFill>
                <a:latin typeface="Arial"/>
                <a:cs typeface="Arial"/>
              </a:rPr>
              <a:t>eşittir.</a:t>
            </a:r>
            <a:endParaRPr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917441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98867" y="1405508"/>
            <a:ext cx="5875496" cy="4251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 algn="ctr">
              <a:lnSpc>
                <a:spcPct val="100000"/>
              </a:lnSpc>
              <a:spcBef>
                <a:spcPts val="75"/>
              </a:spcBef>
            </a:pPr>
            <a:r>
              <a:rPr sz="2700" dirty="0" smtClean="0"/>
              <a:t>KAYNAKLAR</a:t>
            </a:r>
            <a:endParaRPr sz="2700" dirty="0"/>
          </a:p>
        </p:txBody>
      </p:sp>
      <p:sp>
        <p:nvSpPr>
          <p:cNvPr id="4" name="object 4"/>
          <p:cNvSpPr txBox="1"/>
          <p:nvPr/>
        </p:nvSpPr>
        <p:spPr>
          <a:xfrm>
            <a:off x="434341" y="2218372"/>
            <a:ext cx="7795260" cy="2562112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İktisada Giriş: Prensipler ve Politika, İlker Parasız, Ezgi Kitabevi Yayınları, Bursa, 2003.</a:t>
            </a:r>
          </a:p>
          <a:p>
            <a:pPr algn="just">
              <a:lnSpc>
                <a:spcPct val="150000"/>
              </a:lnSpc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İktisadın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ABC’si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, İlker Parasız, Ezgi Kitabevi Yayınları, Bursa, 2004.</a:t>
            </a:r>
          </a:p>
          <a:p>
            <a:pPr algn="just">
              <a:lnSpc>
                <a:spcPct val="150000"/>
              </a:lnSpc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İktisat Bilimine Giriş, Gülden Ülgen, Der Yayınları, İstanbul, 2002.</a:t>
            </a:r>
          </a:p>
          <a:p>
            <a:pPr algn="just">
              <a:lnSpc>
                <a:spcPct val="150000"/>
              </a:lnSpc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İktisat Biliminin Temelleri, Halil Seyidoğlu,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Güzem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Can Yayınları, İstanbul, 2006.</a:t>
            </a:r>
          </a:p>
          <a:p>
            <a:pPr algn="just">
              <a:lnSpc>
                <a:spcPct val="150000"/>
              </a:lnSpc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İktisat, Zeynel Dinler, Ekin Kitapevi Yayınları, Bursa, 2007.</a:t>
            </a:r>
          </a:p>
          <a:p>
            <a:pPr marL="9525" algn="just">
              <a:lnSpc>
                <a:spcPct val="150000"/>
              </a:lnSpc>
              <a:spcBef>
                <a:spcPts val="75"/>
              </a:spcBef>
              <a:buClr>
                <a:srgbClr val="AC0000"/>
              </a:buClr>
              <a:tabLst>
                <a:tab pos="215265" algn="l"/>
              </a:tabLst>
            </a:pP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51170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12446</TotalTime>
  <Words>207</Words>
  <Application>Microsoft Office PowerPoint</Application>
  <PresentationFormat>Ekran Gösterisi (4:3)</PresentationFormat>
  <Paragraphs>39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8</vt:i4>
      </vt:variant>
    </vt:vector>
  </HeadingPairs>
  <TitlesOfParts>
    <vt:vector size="16" baseType="lpstr">
      <vt:lpstr>ＭＳ Ｐゴシック</vt:lpstr>
      <vt:lpstr>Arial</vt:lpstr>
      <vt:lpstr>Calibri</vt:lpstr>
      <vt:lpstr>Times New Roman</vt:lpstr>
      <vt:lpstr>Wingdings</vt:lpstr>
      <vt:lpstr>ekonomi</vt:lpstr>
      <vt:lpstr>1_Rics</vt:lpstr>
      <vt:lpstr>h.t.</vt:lpstr>
      <vt:lpstr>PowerPoint Sunusu</vt:lpstr>
      <vt:lpstr>KAR MAKSİMİZASYONU</vt:lpstr>
      <vt:lpstr>KAR MAKSİMİZASYONU</vt:lpstr>
      <vt:lpstr> TAM REKABET PİYASASINDA KISA DÖNEM</vt:lpstr>
      <vt:lpstr> TAM REKABET PİYASASINDA KISA DÖNEM</vt:lpstr>
      <vt:lpstr> TAM REKABET PİYASASINDA UZUN DÖNEM</vt:lpstr>
      <vt:lpstr> TAM REKABET PİYASASINDA UZUN DÖNEMDE FİRMA DENGESİ</vt:lpstr>
      <vt:lpstr>KAYNAKLAR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Taşınmaz</cp:lastModifiedBy>
  <cp:revision>813</cp:revision>
  <cp:lastPrinted>2016-10-24T07:53:35Z</cp:lastPrinted>
  <dcterms:created xsi:type="dcterms:W3CDTF">2016-09-18T09:35:24Z</dcterms:created>
  <dcterms:modified xsi:type="dcterms:W3CDTF">2020-02-24T11:32:00Z</dcterms:modified>
</cp:coreProperties>
</file>