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306" r:id="rId3"/>
    <p:sldId id="307" r:id="rId4"/>
    <p:sldId id="315" r:id="rId5"/>
    <p:sldId id="257" r:id="rId6"/>
    <p:sldId id="259" r:id="rId7"/>
    <p:sldId id="269" r:id="rId8"/>
    <p:sldId id="270" r:id="rId9"/>
    <p:sldId id="316" r:id="rId10"/>
    <p:sldId id="308" r:id="rId11"/>
    <p:sldId id="314" r:id="rId12"/>
    <p:sldId id="309" r:id="rId13"/>
    <p:sldId id="310" r:id="rId14"/>
    <p:sldId id="311" r:id="rId15"/>
    <p:sldId id="312" r:id="rId16"/>
    <p:sldId id="273" r:id="rId17"/>
    <p:sldId id="276" r:id="rId18"/>
    <p:sldId id="277" r:id="rId19"/>
    <p:sldId id="284" r:id="rId20"/>
    <p:sldId id="285" r:id="rId21"/>
    <p:sldId id="286" r:id="rId22"/>
    <p:sldId id="299" r:id="rId23"/>
    <p:sldId id="31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073217-1717-4DC7-AD67-4CE76FF1B4D2}" type="datetimeFigureOut">
              <a:rPr lang="tr-TR" smtClean="0"/>
              <a:t>1.11.2022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3471EC-6EA6-4768-BCEB-6B63A1D50184}" type="slidenum">
              <a:rPr lang="tr-TR" smtClean="0"/>
              <a:t>‹#›</a:t>
            </a:fld>
            <a:endParaRPr lang="tr-TR"/>
          </a:p>
        </p:txBody>
      </p:sp>
    </p:spTree>
    <p:extLst>
      <p:ext uri="{BB962C8B-B14F-4D97-AF65-F5344CB8AC3E}">
        <p14:creationId xmlns:p14="http://schemas.microsoft.com/office/powerpoint/2010/main" val="1758988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fld id="{2F6646C2-18C0-46D3-BCEA-BA16A8CF1A23}" type="slidenum">
              <a:rPr lang="en-US" altLang="en-US" sz="1200" smtClean="0"/>
              <a:pPr/>
              <a:t>6</a:t>
            </a:fld>
            <a:endParaRPr lang="en-US" altLang="en-US" sz="1200"/>
          </a:p>
        </p:txBody>
      </p:sp>
      <p:sp>
        <p:nvSpPr>
          <p:cNvPr id="72707" name="1 Slayt Görüntüsü Yer Tutucusu"/>
          <p:cNvSpPr>
            <a:spLocks noGrp="1" noRot="1" noChangeAspect="1" noTextEdit="1"/>
          </p:cNvSpPr>
          <p:nvPr>
            <p:ph type="sldImg"/>
          </p:nvPr>
        </p:nvSpPr>
        <p:spPr>
          <a:ln/>
        </p:spPr>
      </p:sp>
      <p:sp>
        <p:nvSpPr>
          <p:cNvPr id="72708" name="2 Not Yer Tutucusu"/>
          <p:cNvSpPr>
            <a:spLocks noGrp="1"/>
          </p:cNvSpPr>
          <p:nvPr>
            <p:ph type="body" idx="1"/>
          </p:nvPr>
        </p:nvSpPr>
        <p:spPr>
          <a:noFill/>
        </p:spPr>
        <p:txBody>
          <a:bodyPr/>
          <a:lstStyle/>
          <a:p>
            <a:pPr eaLnBrk="1" hangingPunct="1"/>
            <a:endParaRPr lang="tr-TR" altLang="en-US"/>
          </a:p>
        </p:txBody>
      </p:sp>
      <p:sp>
        <p:nvSpPr>
          <p:cNvPr id="72709" name="3 Slayt Numarası Yer Tutucusu"/>
          <p:cNvSpPr txBox="1">
            <a:spLocks noGrp="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3600">
                <a:solidFill>
                  <a:schemeClr val="tx1"/>
                </a:solidFill>
                <a:latin typeface="Times New Roman" panose="02020603050405020304" pitchFamily="18" charset="0"/>
              </a:defRPr>
            </a:lvl1pPr>
            <a:lvl2pPr marL="742950" indent="-285750">
              <a:defRPr sz="3600">
                <a:solidFill>
                  <a:schemeClr val="tx1"/>
                </a:solidFill>
                <a:latin typeface="Times New Roman" panose="02020603050405020304" pitchFamily="18" charset="0"/>
              </a:defRPr>
            </a:lvl2pPr>
            <a:lvl3pPr marL="1143000" indent="-228600">
              <a:defRPr sz="3600">
                <a:solidFill>
                  <a:schemeClr val="tx1"/>
                </a:solidFill>
                <a:latin typeface="Times New Roman" panose="02020603050405020304" pitchFamily="18" charset="0"/>
              </a:defRPr>
            </a:lvl3pPr>
            <a:lvl4pPr marL="1600200" indent="-228600">
              <a:defRPr sz="3600">
                <a:solidFill>
                  <a:schemeClr val="tx1"/>
                </a:solidFill>
                <a:latin typeface="Times New Roman" panose="02020603050405020304" pitchFamily="18" charset="0"/>
              </a:defRPr>
            </a:lvl4pPr>
            <a:lvl5pPr marL="2057400" indent="-228600">
              <a:defRPr sz="3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defRPr>
            </a:lvl9pPr>
          </a:lstStyle>
          <a:p>
            <a:pPr algn="r" eaLnBrk="1" hangingPunct="1"/>
            <a:fld id="{AB666F0F-92A6-45B5-B36E-2E56A66BC270}" type="slidenum">
              <a:rPr lang="en-US" altLang="en-US" sz="1200"/>
              <a:pPr algn="r" eaLnBrk="1" hangingPunct="1"/>
              <a:t>6</a:t>
            </a:fld>
            <a:endParaRPr lang="en-US" altLang="en-US" sz="1200"/>
          </a:p>
        </p:txBody>
      </p:sp>
    </p:spTree>
    <p:extLst>
      <p:ext uri="{BB962C8B-B14F-4D97-AF65-F5344CB8AC3E}">
        <p14:creationId xmlns:p14="http://schemas.microsoft.com/office/powerpoint/2010/main" val="3507215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kern="1200" dirty="0">
                <a:solidFill>
                  <a:schemeClr val="tx1"/>
                </a:solidFill>
                <a:effectLst/>
                <a:latin typeface="+mn-lt"/>
                <a:ea typeface="+mn-ea"/>
                <a:cs typeface="+mn-cs"/>
              </a:rPr>
              <a:t>Skolastik, İnanç ve bilgiyi bilimsel uyumlu  yöntemlerle uyumlu bir biçimde birleştirmeye çalışan Orta Çağ felsefesi</a:t>
            </a:r>
            <a:br>
              <a:rPr lang="tr-TR" dirty="0"/>
            </a:br>
            <a:endParaRPr lang="tr-TR" sz="1200" b="0" i="0" kern="1200" dirty="0">
              <a:solidFill>
                <a:schemeClr val="tx1"/>
              </a:solidFill>
              <a:effectLst/>
              <a:latin typeface="+mn-lt"/>
              <a:ea typeface="+mn-ea"/>
              <a:cs typeface="+mn-cs"/>
            </a:endParaRPr>
          </a:p>
          <a:p>
            <a:endParaRPr lang="tr-TR" dirty="0"/>
          </a:p>
        </p:txBody>
      </p:sp>
      <p:sp>
        <p:nvSpPr>
          <p:cNvPr id="4" name="Slayt Numarası Yer Tutucusu 3"/>
          <p:cNvSpPr>
            <a:spLocks noGrp="1"/>
          </p:cNvSpPr>
          <p:nvPr>
            <p:ph type="sldNum" sz="quarter" idx="5"/>
          </p:nvPr>
        </p:nvSpPr>
        <p:spPr/>
        <p:txBody>
          <a:bodyPr/>
          <a:lstStyle/>
          <a:p>
            <a:fld id="{773471EC-6EA6-4768-BCEB-6B63A1D50184}" type="slidenum">
              <a:rPr lang="tr-TR" smtClean="0"/>
              <a:t>15</a:t>
            </a:fld>
            <a:endParaRPr lang="tr-TR"/>
          </a:p>
        </p:txBody>
      </p:sp>
    </p:spTree>
    <p:extLst>
      <p:ext uri="{BB962C8B-B14F-4D97-AF65-F5344CB8AC3E}">
        <p14:creationId xmlns:p14="http://schemas.microsoft.com/office/powerpoint/2010/main" val="2455547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48F7992-FAD7-4872-AEC5-75089EF23309}"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3596138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F48F7992-FAD7-4872-AEC5-75089EF23309}"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1308755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F48F7992-FAD7-4872-AEC5-75089EF23309}"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4A49792-B77D-41F5-8348-7AB83976CA0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067341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F48F7992-FAD7-4872-AEC5-75089EF23309}"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13609496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F48F7992-FAD7-4872-AEC5-75089EF23309}"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4A49792-B77D-41F5-8348-7AB83976CA0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45221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F48F7992-FAD7-4872-AEC5-75089EF23309}"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4208216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48F7992-FAD7-4872-AEC5-75089EF23309}"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22161246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48F7992-FAD7-4872-AEC5-75089EF23309}"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3979697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48F7992-FAD7-4872-AEC5-75089EF23309}"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3714569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F48F7992-FAD7-4872-AEC5-75089EF23309}"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3207014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48F7992-FAD7-4872-AEC5-75089EF23309}"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757741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48F7992-FAD7-4872-AEC5-75089EF23309}" type="datetimeFigureOut">
              <a:rPr lang="tr-TR" smtClean="0"/>
              <a:t>1.11.2022</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2384713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F48F7992-FAD7-4872-AEC5-75089EF23309}" type="datetimeFigureOut">
              <a:rPr lang="tr-TR" smtClean="0"/>
              <a:t>1.11.2022</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141188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F7992-FAD7-4872-AEC5-75089EF23309}" type="datetimeFigureOut">
              <a:rPr lang="tr-TR" smtClean="0"/>
              <a:t>1.11.2022</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57258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F48F7992-FAD7-4872-AEC5-75089EF23309}"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3644395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F48F7992-FAD7-4872-AEC5-75089EF23309}"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4A49792-B77D-41F5-8348-7AB83976CA0B}" type="slidenum">
              <a:rPr lang="tr-TR" smtClean="0"/>
              <a:t>‹#›</a:t>
            </a:fld>
            <a:endParaRPr lang="tr-TR"/>
          </a:p>
        </p:txBody>
      </p:sp>
    </p:spTree>
    <p:extLst>
      <p:ext uri="{BB962C8B-B14F-4D97-AF65-F5344CB8AC3E}">
        <p14:creationId xmlns:p14="http://schemas.microsoft.com/office/powerpoint/2010/main" val="3239318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48F7992-FAD7-4872-AEC5-75089EF23309}" type="datetimeFigureOut">
              <a:rPr lang="tr-TR" smtClean="0"/>
              <a:t>1.11.2022</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4A49792-B77D-41F5-8348-7AB83976CA0B}" type="slidenum">
              <a:rPr lang="tr-TR" smtClean="0"/>
              <a:t>‹#›</a:t>
            </a:fld>
            <a:endParaRPr lang="tr-TR"/>
          </a:p>
        </p:txBody>
      </p:sp>
    </p:spTree>
    <p:extLst>
      <p:ext uri="{BB962C8B-B14F-4D97-AF65-F5344CB8AC3E}">
        <p14:creationId xmlns:p14="http://schemas.microsoft.com/office/powerpoint/2010/main" val="5851755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tr.wikipedia.org/wiki/Filozof" TargetMode="External"/><Relationship Id="rId2" Type="http://schemas.openxmlformats.org/officeDocument/2006/relationships/hyperlink" Target="https://tr.wikipedia.org/wiki/T%C4%B1p" TargetMode="External"/><Relationship Id="rId1" Type="http://schemas.openxmlformats.org/officeDocument/2006/relationships/slideLayout" Target="../slideLayouts/slideLayout2.xml"/><Relationship Id="rId5" Type="http://schemas.openxmlformats.org/officeDocument/2006/relationships/hyperlink" Target="https://tr.wikipedia.org/wiki/Farmakoloji" TargetMode="External"/><Relationship Id="rId4" Type="http://schemas.openxmlformats.org/officeDocument/2006/relationships/hyperlink" Target="https://tr.wikipedia.org/wiki/Antik_Rom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en-US" altLang="en-US" b="1" u="sng" dirty="0">
                <a:cs typeface="Times New Roman" panose="02020603050405020304" pitchFamily="18" charset="0"/>
              </a:rPr>
              <a:t>ESKİ ROMA’DAKİ</a:t>
            </a:r>
            <a:r>
              <a:rPr lang="tr-TR" altLang="en-US" b="1" u="sng" dirty="0"/>
              <a:t> TIP</a:t>
            </a:r>
            <a:r>
              <a:rPr lang="en-US" altLang="en-US" b="1" u="sng" dirty="0">
                <a:cs typeface="Times New Roman" panose="02020603050405020304" pitchFamily="18" charset="0"/>
              </a:rPr>
              <a:t> </a:t>
            </a:r>
            <a:r>
              <a:rPr lang="tr-TR" altLang="en-US" b="1" u="sng" dirty="0"/>
              <a:t>ve ECZACILIK UYGULAMALARI</a:t>
            </a:r>
            <a:br>
              <a:rPr lang="en-US" altLang="en-US" b="1" u="sng" dirty="0"/>
            </a:br>
            <a:endParaRPr lang="tr-TR" dirty="0"/>
          </a:p>
        </p:txBody>
      </p:sp>
    </p:spTree>
    <p:extLst>
      <p:ext uri="{BB962C8B-B14F-4D97-AF65-F5344CB8AC3E}">
        <p14:creationId xmlns:p14="http://schemas.microsoft.com/office/powerpoint/2010/main" val="1193717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9795" y="836341"/>
            <a:ext cx="10562064" cy="4916875"/>
          </a:xfrm>
        </p:spPr>
        <p:txBody>
          <a:bodyPr>
            <a:normAutofit/>
          </a:bodyPr>
          <a:lstStyle/>
          <a:p>
            <a:r>
              <a:rPr lang="tr-TR" sz="5100" b="1" dirty="0"/>
              <a:t>GALEN</a:t>
            </a:r>
          </a:p>
          <a:p>
            <a:pPr algn="just"/>
            <a:r>
              <a:rPr lang="tr-TR" sz="2800" dirty="0">
                <a:latin typeface="Times New Roman" panose="02020603050405020304" pitchFamily="18" charset="0"/>
                <a:cs typeface="Times New Roman" panose="02020603050405020304" pitchFamily="18" charset="0"/>
              </a:rPr>
              <a:t>Galen insan vücudunu incelemesine rağmen, insan cesetlerinin </a:t>
            </a:r>
            <a:r>
              <a:rPr lang="tr-TR" sz="2800" dirty="0" err="1">
                <a:latin typeface="Times New Roman" panose="02020603050405020304" pitchFamily="18" charset="0"/>
                <a:cs typeface="Times New Roman" panose="02020603050405020304" pitchFamily="18" charset="0"/>
              </a:rPr>
              <a:t>diseksiyonu</a:t>
            </a:r>
            <a:r>
              <a:rPr lang="tr-TR" sz="2800" dirty="0">
                <a:latin typeface="Times New Roman" panose="02020603050405020304" pitchFamily="18" charset="0"/>
                <a:cs typeface="Times New Roman" panose="02020603050405020304" pitchFamily="18" charset="0"/>
              </a:rPr>
              <a:t> Roma yasalarına aykırıydı, bu yüzden onun yerine domuzları, maymunları, koyunları, keçileri ve diğer hayvanları kullandı. Hayvan </a:t>
            </a:r>
            <a:r>
              <a:rPr lang="tr-TR" sz="2800" dirty="0" err="1">
                <a:latin typeface="Times New Roman" panose="02020603050405020304" pitchFamily="18" charset="0"/>
                <a:cs typeface="Times New Roman" panose="02020603050405020304" pitchFamily="18" charset="0"/>
              </a:rPr>
              <a:t>diseksiyonlarını</a:t>
            </a:r>
            <a:r>
              <a:rPr lang="tr-TR" sz="2800" dirty="0">
                <a:latin typeface="Times New Roman" panose="02020603050405020304" pitchFamily="18" charset="0"/>
                <a:cs typeface="Times New Roman" panose="02020603050405020304" pitchFamily="18" charset="0"/>
              </a:rPr>
              <a:t> inceleyen Galen, hayvan anatomisi bulgularını uyguladı ve bir insan anatomisi teorisi geliştirdi. </a:t>
            </a:r>
            <a:endParaRPr lang="tr-TR" sz="2800" baseline="30000"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983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C3AC98-27C6-48FE-9462-5E18105E04C4}"/>
              </a:ext>
            </a:extLst>
          </p:cNvPr>
          <p:cNvSpPr>
            <a:spLocks noGrp="1"/>
          </p:cNvSpPr>
          <p:nvPr>
            <p:ph idx="1"/>
          </p:nvPr>
        </p:nvSpPr>
        <p:spPr>
          <a:xfrm>
            <a:off x="782320" y="172720"/>
            <a:ext cx="10336212" cy="5953760"/>
          </a:xfrm>
        </p:spPr>
        <p:txBody>
          <a:bodyPr>
            <a:normAutofit fontScale="92500" lnSpcReduction="20000"/>
          </a:bodyPr>
          <a:lstStyle/>
          <a:p>
            <a:pPr algn="just"/>
            <a:r>
              <a:rPr lang="tr-TR" sz="2800" dirty="0">
                <a:latin typeface="Times New Roman" panose="02020603050405020304" pitchFamily="18" charset="0"/>
                <a:cs typeface="Times New Roman" panose="02020603050405020304" pitchFamily="18" charset="0"/>
              </a:rPr>
              <a:t>Galen 161'de Roma'ya taşındı. Orada ders verdi, kapsamlı bir şekilde eserler yazdı ve anatomik bilgisinin halka açık gösterilerini yaptı . Kısa sürede çok sayıda hastayı tedavi ederek deneyimli bir doktor olarak ün kazandı. Bunlar arasında, onu imparator </a:t>
            </a:r>
            <a:r>
              <a:rPr lang="tr-TR" sz="2800" dirty="0" err="1">
                <a:latin typeface="Times New Roman" panose="02020603050405020304" pitchFamily="18" charset="0"/>
                <a:cs typeface="Times New Roman" panose="02020603050405020304" pitchFamily="18" charset="0"/>
              </a:rPr>
              <a:t>Marcus</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Aurelius'un</a:t>
            </a:r>
            <a:r>
              <a:rPr lang="tr-TR" sz="2800" dirty="0">
                <a:latin typeface="Times New Roman" panose="02020603050405020304" pitchFamily="18" charset="0"/>
                <a:cs typeface="Times New Roman" panose="02020603050405020304" pitchFamily="18" charset="0"/>
              </a:rPr>
              <a:t> doktoru olduğu imparatorluk mahkemesine tanıtan konsül </a:t>
            </a:r>
            <a:r>
              <a:rPr lang="tr-TR" sz="2800" dirty="0" err="1">
                <a:latin typeface="Times New Roman" panose="02020603050405020304" pitchFamily="18" charset="0"/>
                <a:cs typeface="Times New Roman" panose="02020603050405020304" pitchFamily="18" charset="0"/>
              </a:rPr>
              <a:t>Flavius</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Boethius</a:t>
            </a:r>
            <a:r>
              <a:rPr lang="tr-TR" sz="2800" dirty="0">
                <a:latin typeface="Times New Roman" panose="02020603050405020304" pitchFamily="18" charset="0"/>
                <a:cs typeface="Times New Roman" panose="02020603050405020304" pitchFamily="18" charset="0"/>
              </a:rPr>
              <a:t> da vardı . Mahkeme üyesi olmasına rağmen, </a:t>
            </a:r>
            <a:r>
              <a:rPr lang="tr-TR" sz="2800" dirty="0" err="1">
                <a:latin typeface="Times New Roman" panose="02020603050405020304" pitchFamily="18" charset="0"/>
                <a:cs typeface="Times New Roman" panose="02020603050405020304" pitchFamily="18" charset="0"/>
              </a:rPr>
              <a:t>Galen'in</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Latince'den</a:t>
            </a:r>
            <a:r>
              <a:rPr lang="tr-TR" sz="2800" dirty="0">
                <a:latin typeface="Times New Roman" panose="02020603050405020304" pitchFamily="18" charset="0"/>
                <a:cs typeface="Times New Roman" panose="02020603050405020304" pitchFamily="18" charset="0"/>
              </a:rPr>
              <a:t> kaçındığı ve Roma'da oldukça popüler olan anadili Yunanca konuşmayı ve yazmayı tercih ettiği söylenir . Roma imparatorları </a:t>
            </a:r>
            <a:r>
              <a:rPr lang="tr-TR" sz="2800" dirty="0" err="1">
                <a:latin typeface="Times New Roman" panose="02020603050405020304" pitchFamily="18" charset="0"/>
                <a:cs typeface="Times New Roman" panose="02020603050405020304" pitchFamily="18" charset="0"/>
              </a:rPr>
              <a:t>Lucius</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Verus</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Commodus</a:t>
            </a:r>
            <a:r>
              <a:rPr lang="tr-TR" sz="2800" dirty="0">
                <a:latin typeface="Times New Roman" panose="02020603050405020304" pitchFamily="18" charset="0"/>
                <a:cs typeface="Times New Roman" panose="02020603050405020304" pitchFamily="18" charset="0"/>
              </a:rPr>
              <a:t> ve </a:t>
            </a:r>
            <a:r>
              <a:rPr lang="tr-TR" sz="2800" dirty="0" err="1">
                <a:latin typeface="Times New Roman" panose="02020603050405020304" pitchFamily="18" charset="0"/>
                <a:cs typeface="Times New Roman" panose="02020603050405020304" pitchFamily="18" charset="0"/>
              </a:rPr>
              <a:t>Septimius</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Severus'u</a:t>
            </a:r>
            <a:r>
              <a:rPr lang="tr-TR" sz="2800" dirty="0">
                <a:latin typeface="Times New Roman" panose="02020603050405020304" pitchFamily="18" charset="0"/>
                <a:cs typeface="Times New Roman" panose="02020603050405020304" pitchFamily="18" charset="0"/>
              </a:rPr>
              <a:t> tedavi etti. 166'da Galen Bergama'ya döndü, ancak 169'da sonsuza dek Roma'ya döndü.</a:t>
            </a:r>
          </a:p>
          <a:p>
            <a:pPr marL="0" indent="0" algn="just">
              <a:buNone/>
            </a:pPr>
            <a:endParaRPr lang="tr-TR" sz="2800" dirty="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Galen, Hipokrat'ın dört mizah teorisini takip etti ve kişinin sağlığının vücudun dört ana sıvısı (kan, sarı safra, kara safra ve balgam) arasındaki dengeye bağlı olduğuna inanıyordu. Yiyeceklerin, bu mizahların dengelenmesine izin veren ilk nesne olduğuna inanılıyordu. Buna karşılık, ilaçlar, damar kesme, dağlama ve cerrahi, yalnızca diyet ve rejimin artık yardımcı olamayacağı durumlarda kullanılacaktı</a:t>
            </a:r>
            <a:r>
              <a:rPr lang="tr-TR" sz="2800" dirty="0"/>
              <a:t>.  </a:t>
            </a:r>
          </a:p>
          <a:p>
            <a:endParaRPr lang="tr-TR" dirty="0"/>
          </a:p>
        </p:txBody>
      </p:sp>
    </p:spTree>
    <p:extLst>
      <p:ext uri="{BB962C8B-B14F-4D97-AF65-F5344CB8AC3E}">
        <p14:creationId xmlns:p14="http://schemas.microsoft.com/office/powerpoint/2010/main" val="4174279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1 Başlık"/>
          <p:cNvSpPr>
            <a:spLocks noGrp="1"/>
          </p:cNvSpPr>
          <p:nvPr>
            <p:ph type="title" idx="4294967295"/>
          </p:nvPr>
        </p:nvSpPr>
        <p:spPr>
          <a:xfrm>
            <a:off x="2499360" y="121920"/>
            <a:ext cx="7772400" cy="1143000"/>
          </a:xfrm>
        </p:spPr>
        <p:txBody>
          <a:bodyPr/>
          <a:lstStyle/>
          <a:p>
            <a:pPr eaLnBrk="1" hangingPunct="1"/>
            <a:r>
              <a:rPr lang="en-US" altLang="en-US" b="1" i="1" dirty="0">
                <a:solidFill>
                  <a:srgbClr val="FF0000"/>
                </a:solidFill>
              </a:rPr>
              <a:t>Galen</a:t>
            </a:r>
            <a:endParaRPr lang="tr-TR" altLang="en-US" b="1" dirty="0">
              <a:solidFill>
                <a:srgbClr val="FF0000"/>
              </a:solidFill>
            </a:endParaRPr>
          </a:p>
        </p:txBody>
      </p:sp>
      <p:sp>
        <p:nvSpPr>
          <p:cNvPr id="98307" name="2 İçerik Yer Tutucusu"/>
          <p:cNvSpPr>
            <a:spLocks noGrp="1"/>
          </p:cNvSpPr>
          <p:nvPr>
            <p:ph idx="4294967295"/>
          </p:nvPr>
        </p:nvSpPr>
        <p:spPr>
          <a:xfrm>
            <a:off x="1290320" y="1595120"/>
            <a:ext cx="10038080" cy="4743450"/>
          </a:xfrm>
        </p:spPr>
        <p:txBody>
          <a:bodyPr>
            <a:noAutofit/>
          </a:bodyPr>
          <a:lstStyle/>
          <a:p>
            <a:pPr eaLnBrk="1" hangingPunct="1">
              <a:buClr>
                <a:srgbClr val="FF0000"/>
              </a:buClr>
              <a:buFont typeface="Wingdings" panose="05000000000000000000" pitchFamily="2" charset="2"/>
              <a:buChar char="Ø"/>
            </a:pPr>
            <a:r>
              <a:rPr lang="tr-TR" altLang="en-US" sz="2800" b="1" dirty="0"/>
              <a:t>“</a:t>
            </a:r>
            <a:r>
              <a:rPr lang="en-US" altLang="en-US" sz="2800" b="1" dirty="0" err="1"/>
              <a:t>Benzeri</a:t>
            </a:r>
            <a:r>
              <a:rPr lang="en-US" altLang="en-US" sz="2800" b="1" dirty="0"/>
              <a:t> </a:t>
            </a:r>
            <a:r>
              <a:rPr lang="en-US" altLang="en-US" sz="2800" b="1" dirty="0" err="1"/>
              <a:t>benzerle</a:t>
            </a:r>
            <a:r>
              <a:rPr lang="en-US" altLang="en-US" sz="2800" b="1" dirty="0"/>
              <a:t> </a:t>
            </a:r>
            <a:r>
              <a:rPr lang="en-US" altLang="en-US" sz="2800" b="1" dirty="0" err="1"/>
              <a:t>tedavi</a:t>
            </a:r>
            <a:r>
              <a:rPr lang="tr-TR" altLang="en-US" sz="2800" b="1" dirty="0"/>
              <a:t>”</a:t>
            </a:r>
            <a:r>
              <a:rPr lang="en-US" altLang="en-US" sz="2800" b="1" dirty="0"/>
              <a:t> </a:t>
            </a:r>
            <a:r>
              <a:rPr lang="en-US" altLang="en-US" sz="2800" b="1" dirty="0" err="1"/>
              <a:t>yolunu</a:t>
            </a:r>
            <a:r>
              <a:rPr lang="en-US" altLang="en-US" sz="2800" b="1" dirty="0"/>
              <a:t> </a:t>
            </a:r>
            <a:r>
              <a:rPr lang="en-US" altLang="en-US" sz="2800" b="1" dirty="0" err="1"/>
              <a:t>seçen</a:t>
            </a:r>
            <a:r>
              <a:rPr lang="en-US" altLang="en-US" sz="2800" b="1" dirty="0"/>
              <a:t> </a:t>
            </a:r>
            <a:r>
              <a:rPr lang="en-US" altLang="en-US" sz="2800" b="1" dirty="0" err="1"/>
              <a:t>Hipokrat’a</a:t>
            </a:r>
            <a:r>
              <a:rPr lang="en-US" altLang="en-US" sz="2800" b="1" dirty="0"/>
              <a:t> </a:t>
            </a:r>
            <a:r>
              <a:rPr lang="en-US" altLang="en-US" sz="2800" b="1" dirty="0" err="1"/>
              <a:t>karşı</a:t>
            </a:r>
            <a:r>
              <a:rPr lang="en-US" altLang="en-US" sz="2800" b="1" dirty="0"/>
              <a:t>, Galen, </a:t>
            </a:r>
            <a:r>
              <a:rPr lang="tr-TR" altLang="en-US" sz="2800" b="1" dirty="0"/>
              <a:t>“</a:t>
            </a:r>
            <a:r>
              <a:rPr lang="en-US" altLang="en-US" sz="2800" b="1" dirty="0" err="1"/>
              <a:t>zı</a:t>
            </a:r>
            <a:r>
              <a:rPr lang="tr-TR" altLang="en-US" sz="2800" b="1" dirty="0" err="1"/>
              <a:t>tt</a:t>
            </a:r>
            <a:r>
              <a:rPr lang="en-US" altLang="en-US" sz="2800" b="1" dirty="0"/>
              <a:t>ı </a:t>
            </a:r>
            <a:r>
              <a:rPr lang="en-US" altLang="en-US" sz="2800" b="1" dirty="0" err="1"/>
              <a:t>zıttı</a:t>
            </a:r>
            <a:r>
              <a:rPr lang="en-US" altLang="en-US" sz="2800" b="1" dirty="0"/>
              <a:t> </a:t>
            </a:r>
            <a:r>
              <a:rPr lang="en-US" altLang="en-US" sz="2800" b="1" dirty="0" err="1"/>
              <a:t>ile</a:t>
            </a:r>
            <a:r>
              <a:rPr lang="en-US" altLang="en-US" sz="2800" b="1" dirty="0"/>
              <a:t> </a:t>
            </a:r>
            <a:r>
              <a:rPr lang="en-US" altLang="en-US" sz="2800" b="1" dirty="0" err="1"/>
              <a:t>tedaviyi</a:t>
            </a:r>
            <a:r>
              <a:rPr lang="tr-TR" altLang="en-US" sz="2800" b="1" dirty="0"/>
              <a:t>”</a:t>
            </a:r>
            <a:r>
              <a:rPr lang="en-US" altLang="en-US" sz="2800" b="1" dirty="0"/>
              <a:t> </a:t>
            </a:r>
            <a:r>
              <a:rPr lang="en-US" altLang="en-US" sz="2800" b="1" dirty="0" err="1"/>
              <a:t>savunmuştur</a:t>
            </a:r>
            <a:r>
              <a:rPr lang="en-US" altLang="en-US" sz="2800" b="1" dirty="0"/>
              <a:t>. </a:t>
            </a:r>
            <a:endParaRPr lang="tr-TR" altLang="en-US" sz="2800" b="1" dirty="0"/>
          </a:p>
          <a:p>
            <a:pPr eaLnBrk="1" hangingPunct="1">
              <a:buClr>
                <a:srgbClr val="FF0000"/>
              </a:buClr>
              <a:buFont typeface="Wingdings" panose="05000000000000000000" pitchFamily="2" charset="2"/>
              <a:buChar char="Ø"/>
            </a:pPr>
            <a:r>
              <a:rPr lang="en-US" altLang="en-US" sz="2800" b="1" dirty="0" err="1"/>
              <a:t>Tanı</a:t>
            </a:r>
            <a:r>
              <a:rPr lang="en-US" altLang="en-US" sz="2800" b="1" dirty="0"/>
              <a:t> </a:t>
            </a:r>
            <a:r>
              <a:rPr lang="en-US" altLang="en-US" sz="2800" b="1" dirty="0" err="1"/>
              <a:t>yöntemi</a:t>
            </a:r>
            <a:r>
              <a:rPr lang="en-US" altLang="en-US" sz="2800" b="1" dirty="0"/>
              <a:t> </a:t>
            </a:r>
            <a:r>
              <a:rPr lang="en-US" altLang="en-US" sz="2800" b="1" dirty="0" err="1"/>
              <a:t>olarak</a:t>
            </a:r>
            <a:r>
              <a:rPr lang="en-US" altLang="en-US" sz="2800" b="1" dirty="0"/>
              <a:t>, </a:t>
            </a:r>
            <a:r>
              <a:rPr lang="en-US" altLang="en-US" sz="2800" b="1" dirty="0" err="1"/>
              <a:t>nabız</a:t>
            </a:r>
            <a:r>
              <a:rPr lang="en-US" altLang="en-US" sz="2800" b="1" dirty="0"/>
              <a:t> </a:t>
            </a:r>
            <a:r>
              <a:rPr lang="en-US" altLang="en-US" sz="2800" b="1" dirty="0" err="1"/>
              <a:t>sayma</a:t>
            </a:r>
            <a:r>
              <a:rPr lang="en-US" altLang="en-US" sz="2800" b="1" dirty="0"/>
              <a:t> </a:t>
            </a:r>
            <a:r>
              <a:rPr lang="en-US" altLang="en-US" sz="2800" b="1" dirty="0" err="1"/>
              <a:t>ve</a:t>
            </a:r>
            <a:r>
              <a:rPr lang="en-US" altLang="en-US" sz="2800" b="1" dirty="0"/>
              <a:t> </a:t>
            </a:r>
            <a:r>
              <a:rPr lang="en-US" altLang="en-US" sz="2800" b="1" dirty="0" err="1"/>
              <a:t>idrar</a:t>
            </a:r>
            <a:r>
              <a:rPr lang="en-US" altLang="en-US" sz="2800" b="1" dirty="0"/>
              <a:t> </a:t>
            </a:r>
            <a:r>
              <a:rPr lang="en-US" altLang="en-US" sz="2800" b="1" dirty="0" err="1"/>
              <a:t>muayenesi</a:t>
            </a:r>
            <a:r>
              <a:rPr lang="tr-TR" altLang="en-US" sz="2800" b="1" dirty="0" err="1"/>
              <a:t>ni</a:t>
            </a:r>
            <a:r>
              <a:rPr lang="en-US" altLang="en-US" sz="2800" b="1" dirty="0"/>
              <a:t> </a:t>
            </a:r>
            <a:r>
              <a:rPr lang="tr-TR" altLang="en-US" sz="2800" b="1" dirty="0"/>
              <a:t>uygula</a:t>
            </a:r>
            <a:r>
              <a:rPr lang="en-US" altLang="en-US" sz="2800" b="1" dirty="0" err="1"/>
              <a:t>mış</a:t>
            </a:r>
            <a:r>
              <a:rPr lang="en-US" altLang="en-US" sz="2800" b="1" dirty="0"/>
              <a:t>, </a:t>
            </a:r>
            <a:r>
              <a:rPr lang="en-US" altLang="en-US" sz="2800" b="1" dirty="0" err="1"/>
              <a:t>diyet</a:t>
            </a:r>
            <a:r>
              <a:rPr lang="en-US" altLang="en-US" sz="2800" b="1" dirty="0"/>
              <a:t>, </a:t>
            </a:r>
            <a:r>
              <a:rPr lang="en-US" altLang="en-US" sz="2800" b="1" dirty="0" err="1"/>
              <a:t>fizyoterapi</a:t>
            </a:r>
            <a:r>
              <a:rPr lang="en-US" altLang="en-US" sz="2800" b="1" dirty="0"/>
              <a:t> </a:t>
            </a:r>
            <a:r>
              <a:rPr lang="en-US" altLang="en-US" sz="2800" b="1" dirty="0" err="1"/>
              <a:t>ve</a:t>
            </a:r>
            <a:r>
              <a:rPr lang="en-US" altLang="en-US" sz="2800" b="1" dirty="0"/>
              <a:t> </a:t>
            </a:r>
            <a:r>
              <a:rPr lang="tr-TR" altLang="en-US" sz="2800" b="1" dirty="0"/>
              <a:t>bitkisel</a:t>
            </a:r>
            <a:r>
              <a:rPr lang="en-US" altLang="en-US" sz="2800" b="1" dirty="0"/>
              <a:t> </a:t>
            </a:r>
            <a:r>
              <a:rPr lang="en-US" altLang="en-US" sz="2800" b="1" dirty="0" err="1"/>
              <a:t>ilaçlar</a:t>
            </a:r>
            <a:r>
              <a:rPr lang="en-US" altLang="en-US" sz="2800" b="1" dirty="0"/>
              <a:t> </a:t>
            </a:r>
            <a:r>
              <a:rPr lang="en-US" altLang="en-US" sz="2800" b="1" dirty="0" err="1"/>
              <a:t>kullanmıştır</a:t>
            </a:r>
            <a:r>
              <a:rPr lang="en-US" altLang="en-US" sz="2800" b="1" dirty="0"/>
              <a:t>. </a:t>
            </a:r>
            <a:endParaRPr lang="tr-TR" altLang="en-US" sz="2800" b="1" dirty="0"/>
          </a:p>
          <a:p>
            <a:pPr eaLnBrk="1" hangingPunct="1">
              <a:buClr>
                <a:srgbClr val="FF0000"/>
              </a:buClr>
              <a:buFont typeface="Wingdings" panose="05000000000000000000" pitchFamily="2" charset="2"/>
              <a:buChar char="Ø"/>
            </a:pPr>
            <a:r>
              <a:rPr lang="en-US" altLang="en-US" sz="2800" b="1" dirty="0" err="1"/>
              <a:t>Polifarmasinin</a:t>
            </a:r>
            <a:r>
              <a:rPr lang="en-US" altLang="en-US" sz="2800" b="1" dirty="0"/>
              <a:t> </a:t>
            </a:r>
            <a:r>
              <a:rPr lang="en-US" altLang="en-US" sz="2800" b="1" dirty="0" err="1"/>
              <a:t>kurucusu</a:t>
            </a:r>
            <a:r>
              <a:rPr lang="en-US" altLang="en-US" sz="2800" b="1" dirty="0"/>
              <a:t> </a:t>
            </a:r>
            <a:r>
              <a:rPr lang="en-US" altLang="en-US" sz="2800" b="1" dirty="0" err="1"/>
              <a:t>olan</a:t>
            </a:r>
            <a:r>
              <a:rPr lang="en-US" altLang="en-US" sz="2800" b="1" dirty="0"/>
              <a:t> </a:t>
            </a:r>
            <a:r>
              <a:rPr lang="en-US" altLang="en-US" sz="2800" b="1" dirty="0" err="1"/>
              <a:t>Galen’in</a:t>
            </a:r>
            <a:r>
              <a:rPr lang="en-US" altLang="en-US" sz="2800" b="1" dirty="0"/>
              <a:t> 100’e </a:t>
            </a:r>
            <a:r>
              <a:rPr lang="en-US" altLang="en-US" sz="2800" b="1" dirty="0" err="1"/>
              <a:t>yakın</a:t>
            </a:r>
            <a:r>
              <a:rPr lang="en-US" altLang="en-US" sz="2800" b="1" dirty="0"/>
              <a:t> </a:t>
            </a:r>
            <a:r>
              <a:rPr lang="tr-TR" altLang="en-US" sz="2800" b="1" dirty="0"/>
              <a:t>Eczacılıkla ilgili</a:t>
            </a:r>
            <a:r>
              <a:rPr lang="en-US" altLang="en-US" sz="2800" b="1" dirty="0"/>
              <a:t> </a:t>
            </a:r>
            <a:r>
              <a:rPr lang="en-US" altLang="en-US" sz="2800" b="1" dirty="0" err="1"/>
              <a:t>eseri</a:t>
            </a:r>
            <a:r>
              <a:rPr lang="en-US" altLang="en-US" sz="2800" b="1" dirty="0"/>
              <a:t> </a:t>
            </a:r>
            <a:r>
              <a:rPr lang="en-US" altLang="en-US" sz="2800" b="1" dirty="0" err="1"/>
              <a:t>bulunmakta</a:t>
            </a:r>
            <a:r>
              <a:rPr lang="en-US" altLang="en-US" sz="2800" b="1" dirty="0"/>
              <a:t>, </a:t>
            </a:r>
            <a:r>
              <a:rPr lang="en-US" altLang="en-US" sz="2800" b="1" dirty="0" err="1"/>
              <a:t>soğuk</a:t>
            </a:r>
            <a:r>
              <a:rPr lang="en-US" altLang="en-US" sz="2800" b="1" dirty="0"/>
              <a:t> </a:t>
            </a:r>
            <a:r>
              <a:rPr lang="en-US" altLang="en-US" sz="2800" b="1" dirty="0" err="1"/>
              <a:t>ilaçları</a:t>
            </a:r>
            <a:r>
              <a:rPr lang="tr-TR" altLang="en-US" sz="2800" b="1" dirty="0"/>
              <a:t> </a:t>
            </a:r>
            <a:r>
              <a:rPr lang="en-US" altLang="en-US" sz="2800" b="1" dirty="0" err="1"/>
              <a:t>sıcak</a:t>
            </a:r>
            <a:r>
              <a:rPr lang="en-US" altLang="en-US" sz="2800" b="1" dirty="0"/>
              <a:t> </a:t>
            </a:r>
            <a:r>
              <a:rPr lang="en-US" altLang="en-US" sz="2800" b="1" dirty="0" err="1"/>
              <a:t>hastalıklar</a:t>
            </a:r>
            <a:r>
              <a:rPr lang="en-US" altLang="en-US" sz="2800" b="1" dirty="0"/>
              <a:t> </a:t>
            </a:r>
            <a:r>
              <a:rPr lang="en-US" altLang="en-US" sz="2800" b="1" dirty="0" err="1"/>
              <a:t>için</a:t>
            </a:r>
            <a:r>
              <a:rPr lang="en-US" altLang="en-US" sz="2800" b="1" dirty="0"/>
              <a:t>, </a:t>
            </a:r>
            <a:r>
              <a:rPr lang="en-US" altLang="en-US" sz="2800" b="1" dirty="0" err="1"/>
              <a:t>sıcak</a:t>
            </a:r>
            <a:r>
              <a:rPr lang="en-US" altLang="en-US" sz="2800" b="1" dirty="0"/>
              <a:t> </a:t>
            </a:r>
            <a:r>
              <a:rPr lang="en-US" altLang="en-US" sz="2800" b="1" dirty="0" err="1"/>
              <a:t>ilaçları</a:t>
            </a:r>
            <a:r>
              <a:rPr lang="tr-TR" altLang="en-US" sz="2800" b="1" dirty="0"/>
              <a:t> ise</a:t>
            </a:r>
            <a:r>
              <a:rPr lang="en-US" altLang="en-US" sz="2800" b="1" dirty="0"/>
              <a:t> </a:t>
            </a:r>
            <a:r>
              <a:rPr lang="en-US" altLang="en-US" sz="2800" b="1" dirty="0" err="1"/>
              <a:t>soğuk</a:t>
            </a:r>
            <a:r>
              <a:rPr lang="en-US" altLang="en-US" sz="2800" b="1" dirty="0"/>
              <a:t> </a:t>
            </a:r>
            <a:r>
              <a:rPr lang="en-US" altLang="en-US" sz="2800" b="1" dirty="0" err="1"/>
              <a:t>hastalıklar</a:t>
            </a:r>
            <a:r>
              <a:rPr lang="en-US" altLang="en-US" sz="2800" b="1" dirty="0"/>
              <a:t> </a:t>
            </a:r>
            <a:r>
              <a:rPr lang="en-US" altLang="en-US" sz="2800" b="1" dirty="0" err="1"/>
              <a:t>için</a:t>
            </a:r>
            <a:r>
              <a:rPr lang="en-US" altLang="en-US" sz="2800" b="1" dirty="0"/>
              <a:t> </a:t>
            </a:r>
            <a:r>
              <a:rPr lang="en-US" altLang="en-US" sz="2800" b="1" dirty="0" err="1"/>
              <a:t>kullanılmasını</a:t>
            </a:r>
            <a:r>
              <a:rPr lang="en-US" altLang="en-US" sz="2800" b="1" dirty="0"/>
              <a:t> </a:t>
            </a:r>
            <a:r>
              <a:rPr lang="en-US" altLang="en-US" sz="2800" b="1" dirty="0" err="1"/>
              <a:t>önermektedir</a:t>
            </a:r>
            <a:r>
              <a:rPr lang="en-US" altLang="en-US" sz="2800" b="1" dirty="0"/>
              <a:t>. </a:t>
            </a:r>
            <a:endParaRPr lang="tr-TR" altLang="en-US" sz="2800" b="1" dirty="0"/>
          </a:p>
        </p:txBody>
      </p:sp>
    </p:spTree>
    <p:extLst>
      <p:ext uri="{BB962C8B-B14F-4D97-AF65-F5344CB8AC3E}">
        <p14:creationId xmlns:p14="http://schemas.microsoft.com/office/powerpoint/2010/main" val="177360149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1 Başlık"/>
          <p:cNvSpPr>
            <a:spLocks noGrp="1"/>
          </p:cNvSpPr>
          <p:nvPr>
            <p:ph type="title" idx="4294967295"/>
          </p:nvPr>
        </p:nvSpPr>
        <p:spPr>
          <a:xfrm>
            <a:off x="2392680" y="227648"/>
            <a:ext cx="7772400" cy="1143000"/>
          </a:xfrm>
        </p:spPr>
        <p:txBody>
          <a:bodyPr/>
          <a:lstStyle/>
          <a:p>
            <a:pPr eaLnBrk="1" hangingPunct="1"/>
            <a:r>
              <a:rPr lang="tr-TR" altLang="en-US" b="1" dirty="0">
                <a:solidFill>
                  <a:srgbClr val="FF0000"/>
                </a:solidFill>
              </a:rPr>
              <a:t>Galen</a:t>
            </a:r>
          </a:p>
        </p:txBody>
      </p:sp>
      <p:sp>
        <p:nvSpPr>
          <p:cNvPr id="99331" name="2 İçerik Yer Tutucusu"/>
          <p:cNvSpPr>
            <a:spLocks noGrp="1"/>
          </p:cNvSpPr>
          <p:nvPr>
            <p:ph idx="4294967295"/>
          </p:nvPr>
        </p:nvSpPr>
        <p:spPr>
          <a:xfrm>
            <a:off x="1595120" y="965200"/>
            <a:ext cx="9255760" cy="5258118"/>
          </a:xfrm>
        </p:spPr>
        <p:txBody>
          <a:bodyPr/>
          <a:lstStyle/>
          <a:p>
            <a:pPr algn="just" eaLnBrk="1" hangingPunct="1">
              <a:buClr>
                <a:srgbClr val="FF0000"/>
              </a:buClr>
              <a:buFont typeface="Wingdings" panose="05000000000000000000" pitchFamily="2" charset="2"/>
              <a:buChar char="Ø"/>
            </a:pPr>
            <a:r>
              <a:rPr lang="tr-TR" altLang="en-US" sz="2800" b="1" dirty="0"/>
              <a:t>Hastaları üzerinde kullandığı ilaçlar </a:t>
            </a:r>
            <a:r>
              <a:rPr lang="tr-TR" altLang="en-US" sz="2800" b="1" i="1" dirty="0" err="1">
                <a:solidFill>
                  <a:schemeClr val="accent2"/>
                </a:solidFill>
              </a:rPr>
              <a:t>galenik</a:t>
            </a:r>
            <a:r>
              <a:rPr lang="tr-TR" altLang="en-US" sz="2800" b="1" i="1" dirty="0">
                <a:solidFill>
                  <a:schemeClr val="accent2"/>
                </a:solidFill>
              </a:rPr>
              <a:t> preparatlar</a:t>
            </a:r>
            <a:r>
              <a:rPr lang="tr-TR" altLang="en-US" sz="2800" b="1" dirty="0"/>
              <a:t> ismiyle bilinmektedir. İlk olarak droglardan ilaç elde etmeye başlamıştır ve bu yüzden Eczacılığın ve Farmakolojinin babası sayılmaktadır.</a:t>
            </a:r>
          </a:p>
          <a:p>
            <a:pPr algn="just" eaLnBrk="1" hangingPunct="1">
              <a:buClr>
                <a:srgbClr val="FF0000"/>
              </a:buClr>
              <a:buFont typeface="Wingdings" panose="05000000000000000000" pitchFamily="2" charset="2"/>
              <a:buChar char="Ø"/>
            </a:pPr>
            <a:r>
              <a:rPr lang="tr-TR" altLang="en-US" sz="2800" b="1" dirty="0"/>
              <a:t>Kan alma ve boşaltımı bir tedavi yöntemi olarak kullanmıştır. Her yaranın iyileşirken irin oluşturduğu fikrini savunmuştur. 500’den fazla esere sahip olan Galen, </a:t>
            </a:r>
            <a:r>
              <a:rPr lang="tr-TR" altLang="en-US" sz="2800" b="1" dirty="0">
                <a:solidFill>
                  <a:srgbClr val="FF0000"/>
                </a:solidFill>
              </a:rPr>
              <a:t>büyük dolaşımı</a:t>
            </a:r>
            <a:r>
              <a:rPr lang="tr-TR" altLang="en-US" sz="2800" b="1" dirty="0"/>
              <a:t> tanımlamış, kanın arterlerden venalara geçişinden söz etmiştir. </a:t>
            </a:r>
          </a:p>
          <a:p>
            <a:pPr eaLnBrk="1" hangingPunct="1">
              <a:buClr>
                <a:srgbClr val="FF0000"/>
              </a:buClr>
              <a:buFont typeface="Wingdings" panose="05000000000000000000" pitchFamily="2" charset="2"/>
              <a:buChar char="Ø"/>
            </a:pPr>
            <a:endParaRPr lang="tr-TR" altLang="en-US" b="1" dirty="0"/>
          </a:p>
        </p:txBody>
      </p:sp>
    </p:spTree>
    <p:extLst>
      <p:ext uri="{BB962C8B-B14F-4D97-AF65-F5344CB8AC3E}">
        <p14:creationId xmlns:p14="http://schemas.microsoft.com/office/powerpoint/2010/main" val="331008817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2209800" y="239713"/>
            <a:ext cx="7772400" cy="1143000"/>
          </a:xfrm>
        </p:spPr>
        <p:txBody>
          <a:bodyPr/>
          <a:lstStyle/>
          <a:p>
            <a:pPr eaLnBrk="1" hangingPunct="1"/>
            <a:r>
              <a:rPr lang="tr-TR" altLang="en-US" b="1">
                <a:solidFill>
                  <a:srgbClr val="FF0000"/>
                </a:solidFill>
              </a:rPr>
              <a:t>Galen</a:t>
            </a:r>
          </a:p>
        </p:txBody>
      </p:sp>
      <p:sp>
        <p:nvSpPr>
          <p:cNvPr id="100355" name="Rectangle 3"/>
          <p:cNvSpPr>
            <a:spLocks noGrp="1" noChangeArrowheads="1"/>
          </p:cNvSpPr>
          <p:nvPr>
            <p:ph idx="1"/>
          </p:nvPr>
        </p:nvSpPr>
        <p:spPr>
          <a:xfrm>
            <a:off x="1703388" y="1628775"/>
            <a:ext cx="8964612" cy="4114800"/>
          </a:xfrm>
        </p:spPr>
        <p:txBody>
          <a:bodyPr>
            <a:normAutofit/>
          </a:bodyPr>
          <a:lstStyle/>
          <a:p>
            <a:pPr algn="just" eaLnBrk="1" hangingPunct="1">
              <a:buClr>
                <a:srgbClr val="FF0000"/>
              </a:buClr>
              <a:buFont typeface="Wingdings" panose="05000000000000000000" pitchFamily="2" charset="2"/>
              <a:buChar char="Ø"/>
            </a:pPr>
            <a:r>
              <a:rPr lang="tr-TR" altLang="en-US" sz="2800" b="1" dirty="0"/>
              <a:t>Galen ününü özellikle araştırma metoduyla kazanmıştır. </a:t>
            </a:r>
            <a:r>
              <a:rPr lang="tr-TR" altLang="en-US" sz="2800" b="1" dirty="0" err="1"/>
              <a:t>Galen'e</a:t>
            </a:r>
            <a:r>
              <a:rPr lang="tr-TR" altLang="en-US" sz="2800" b="1" dirty="0"/>
              <a:t> göre analizler hastalıkların incelenip iyileştirilmesinin temelini oluşturur.</a:t>
            </a:r>
            <a:br>
              <a:rPr lang="tr-TR" altLang="en-US" sz="2800" b="1" dirty="0"/>
            </a:br>
            <a:endParaRPr lang="tr-TR" altLang="en-US" sz="2800" b="1" dirty="0"/>
          </a:p>
        </p:txBody>
      </p:sp>
    </p:spTree>
    <p:extLst>
      <p:ext uri="{BB962C8B-B14F-4D97-AF65-F5344CB8AC3E}">
        <p14:creationId xmlns:p14="http://schemas.microsoft.com/office/powerpoint/2010/main" val="1863998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2 İçerik Yer Tutucusu"/>
          <p:cNvSpPr>
            <a:spLocks noGrp="1"/>
          </p:cNvSpPr>
          <p:nvPr>
            <p:ph idx="4294967295"/>
          </p:nvPr>
        </p:nvSpPr>
        <p:spPr>
          <a:xfrm>
            <a:off x="1930400" y="854710"/>
            <a:ext cx="8810625" cy="4648200"/>
          </a:xfrm>
        </p:spPr>
        <p:txBody>
          <a:bodyPr>
            <a:normAutofit/>
          </a:bodyPr>
          <a:lstStyle/>
          <a:p>
            <a:pPr algn="just" eaLnBrk="1" hangingPunct="1">
              <a:buClr>
                <a:srgbClr val="FF0000"/>
              </a:buClr>
              <a:buFont typeface="Wingdings" panose="05000000000000000000" pitchFamily="2" charset="2"/>
              <a:buChar char="Ø"/>
            </a:pPr>
            <a:r>
              <a:rPr lang="tr-TR" altLang="en-US" sz="2800" b="1" dirty="0"/>
              <a:t>“</a:t>
            </a:r>
            <a:r>
              <a:rPr lang="tr-TR" altLang="en-US" sz="2800" b="1" dirty="0">
                <a:solidFill>
                  <a:srgbClr val="FF0000"/>
                </a:solidFill>
              </a:rPr>
              <a:t>Skolastik</a:t>
            </a:r>
            <a:r>
              <a:rPr lang="tr-TR" altLang="en-US" sz="2800" b="1" dirty="0"/>
              <a:t>” tıp olarak da adlandırılan ortaçağ tıbbı </a:t>
            </a:r>
            <a:r>
              <a:rPr lang="tr-TR" altLang="en-US" sz="2800" b="1" dirty="0" err="1"/>
              <a:t>galen’in</a:t>
            </a:r>
            <a:r>
              <a:rPr lang="tr-TR" altLang="en-US" sz="2800" b="1" dirty="0"/>
              <a:t> ortaya koyduğu “tıp bilimine” sıkı sıkıya sarılmış ve bu tıbbı hiçbir zaman sorgulamamıştır.</a:t>
            </a:r>
          </a:p>
          <a:p>
            <a:pPr algn="just" eaLnBrk="1" hangingPunct="1">
              <a:buClr>
                <a:srgbClr val="FF0000"/>
              </a:buClr>
              <a:buFont typeface="Wingdings" panose="05000000000000000000" pitchFamily="2" charset="2"/>
              <a:buNone/>
            </a:pPr>
            <a:endParaRPr lang="tr-TR" altLang="en-US" sz="2800" b="1" dirty="0"/>
          </a:p>
          <a:p>
            <a:pPr algn="just" eaLnBrk="1" hangingPunct="1">
              <a:buClr>
                <a:srgbClr val="FF0000"/>
              </a:buClr>
              <a:buFont typeface="Wingdings" panose="05000000000000000000" pitchFamily="2" charset="2"/>
              <a:buChar char="Ø"/>
            </a:pPr>
            <a:r>
              <a:rPr lang="tr-TR" altLang="en-US" sz="2800" b="1" dirty="0"/>
              <a:t>Bu dönemde hekimlerden çok din adamlarının eline geçen tıp uğraşında </a:t>
            </a:r>
            <a:r>
              <a:rPr lang="tr-TR" altLang="en-US" sz="2800" b="1" dirty="0" err="1"/>
              <a:t>Galen’in</a:t>
            </a:r>
            <a:r>
              <a:rPr lang="tr-TR" altLang="en-US" sz="2800" b="1" dirty="0"/>
              <a:t> söyledikleri birer direktif şeklinde yerine getirmiş ve asla dışına çıkılmamıştır. </a:t>
            </a:r>
          </a:p>
        </p:txBody>
      </p:sp>
    </p:spTree>
    <p:extLst>
      <p:ext uri="{BB962C8B-B14F-4D97-AF65-F5344CB8AC3E}">
        <p14:creationId xmlns:p14="http://schemas.microsoft.com/office/powerpoint/2010/main" val="63278493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 Başlık"/>
          <p:cNvSpPr>
            <a:spLocks noGrp="1"/>
          </p:cNvSpPr>
          <p:nvPr>
            <p:ph type="title" idx="4294967295"/>
          </p:nvPr>
        </p:nvSpPr>
        <p:spPr>
          <a:xfrm>
            <a:off x="4419600" y="0"/>
            <a:ext cx="7772400" cy="1143000"/>
          </a:xfrm>
        </p:spPr>
        <p:txBody>
          <a:bodyPr/>
          <a:lstStyle/>
          <a:p>
            <a:pPr eaLnBrk="1" hangingPunct="1"/>
            <a:r>
              <a:rPr lang="tr-TR" altLang="en-US" b="1">
                <a:solidFill>
                  <a:srgbClr val="FF0000"/>
                </a:solidFill>
              </a:rPr>
              <a:t>Dioscorides</a:t>
            </a:r>
          </a:p>
        </p:txBody>
      </p:sp>
      <p:sp>
        <p:nvSpPr>
          <p:cNvPr id="91139" name="2 İçerik Yer Tutucusu"/>
          <p:cNvSpPr>
            <a:spLocks noGrp="1"/>
          </p:cNvSpPr>
          <p:nvPr>
            <p:ph idx="4294967295"/>
          </p:nvPr>
        </p:nvSpPr>
        <p:spPr>
          <a:xfrm>
            <a:off x="1524000" y="1324610"/>
            <a:ext cx="9144000" cy="4648200"/>
          </a:xfrm>
        </p:spPr>
        <p:txBody>
          <a:bodyPr/>
          <a:lstStyle/>
          <a:p>
            <a:pPr algn="just" eaLnBrk="1" hangingPunct="1">
              <a:buClr>
                <a:srgbClr val="FF0000"/>
              </a:buClr>
              <a:buFont typeface="Wingdings" panose="05000000000000000000" pitchFamily="2" charset="2"/>
              <a:buChar char="Ø"/>
            </a:pPr>
            <a:r>
              <a:rPr lang="tr-TR" altLang="en-US" sz="2800" b="1" dirty="0"/>
              <a:t>Ünlü Romalı dönemi hekim </a:t>
            </a:r>
            <a:r>
              <a:rPr lang="tr-TR" altLang="en-US" sz="2800" b="1" i="1" dirty="0" err="1"/>
              <a:t>Dioscorides</a:t>
            </a:r>
            <a:r>
              <a:rPr lang="tr-TR" altLang="en-US" sz="2800" b="1" dirty="0"/>
              <a:t> Adana doğumludur (</a:t>
            </a:r>
            <a:r>
              <a:rPr lang="tr-TR" altLang="en-US" sz="2800" b="1" dirty="0" err="1"/>
              <a:t>M.S.I.yy</a:t>
            </a:r>
            <a:r>
              <a:rPr lang="tr-TR" altLang="en-US" sz="2800" b="1" dirty="0"/>
              <a:t>). Roma ordusunda askeri hekimlik yapmış, ilaçlarla ilgili çalışmaları sayesinde pek çok bitkisel ve hayvansal drogu tıbba kazandırılmıştır.  </a:t>
            </a:r>
          </a:p>
          <a:p>
            <a:pPr algn="just">
              <a:buClr>
                <a:srgbClr val="FF0000"/>
              </a:buClr>
              <a:buFont typeface="Wingdings" panose="05000000000000000000" pitchFamily="2" charset="2"/>
              <a:buChar char="Ø"/>
            </a:pPr>
            <a:r>
              <a:rPr lang="tr-TR" altLang="en-US" sz="2800" b="1" dirty="0"/>
              <a:t>Yazdığı kitap; </a:t>
            </a:r>
            <a:r>
              <a:rPr lang="tr-TR" altLang="en-US" sz="2800" b="1" dirty="0">
                <a:solidFill>
                  <a:srgbClr val="FF0000"/>
                </a:solidFill>
              </a:rPr>
              <a:t>Peri </a:t>
            </a:r>
            <a:r>
              <a:rPr lang="tr-TR" altLang="en-US" sz="2800" b="1" dirty="0" err="1">
                <a:solidFill>
                  <a:srgbClr val="FF0000"/>
                </a:solidFill>
              </a:rPr>
              <a:t>Hyles</a:t>
            </a:r>
            <a:r>
              <a:rPr lang="tr-TR" altLang="en-US" sz="2800" b="1" dirty="0">
                <a:solidFill>
                  <a:srgbClr val="FF0000"/>
                </a:solidFill>
              </a:rPr>
              <a:t> </a:t>
            </a:r>
            <a:r>
              <a:rPr lang="tr-TR" altLang="en-US" sz="2800" b="1" dirty="0" err="1">
                <a:solidFill>
                  <a:srgbClr val="FF0000"/>
                </a:solidFill>
              </a:rPr>
              <a:t>Iatrıkes</a:t>
            </a:r>
            <a:r>
              <a:rPr lang="tr-TR" altLang="en-US" sz="2800" b="1" dirty="0">
                <a:solidFill>
                  <a:srgbClr val="FF0000"/>
                </a:solidFill>
              </a:rPr>
              <a:t> </a:t>
            </a:r>
            <a:r>
              <a:rPr lang="tr-TR" altLang="en-US" sz="2800" b="1" dirty="0" err="1"/>
              <a:t>Latince’ye</a:t>
            </a:r>
            <a:r>
              <a:rPr lang="tr-TR" altLang="en-US" sz="2800" b="1" dirty="0"/>
              <a:t> </a:t>
            </a:r>
            <a:r>
              <a:rPr lang="tr-TR" altLang="en-US" sz="2800" b="1" i="1" dirty="0" err="1">
                <a:solidFill>
                  <a:srgbClr val="FF0000"/>
                </a:solidFill>
              </a:rPr>
              <a:t>Materia</a:t>
            </a:r>
            <a:r>
              <a:rPr lang="tr-TR" altLang="en-US" sz="2800" b="1" i="1" dirty="0">
                <a:solidFill>
                  <a:srgbClr val="FF0000"/>
                </a:solidFill>
              </a:rPr>
              <a:t> </a:t>
            </a:r>
            <a:r>
              <a:rPr lang="tr-TR" altLang="en-US" sz="2800" b="1" i="1" dirty="0" err="1">
                <a:solidFill>
                  <a:srgbClr val="FF0000"/>
                </a:solidFill>
              </a:rPr>
              <a:t>Medica</a:t>
            </a:r>
            <a:r>
              <a:rPr lang="tr-TR" altLang="en-US" sz="2800" b="1" dirty="0"/>
              <a:t>, Arapçaya ise </a:t>
            </a:r>
            <a:r>
              <a:rPr lang="en-US" altLang="en-US" sz="2800" b="1" dirty="0" err="1">
                <a:solidFill>
                  <a:srgbClr val="FF0000"/>
                </a:solidFill>
                <a:cs typeface="Times New Roman" panose="02020603050405020304" pitchFamily="18" charset="0"/>
              </a:rPr>
              <a:t>Huneyn</a:t>
            </a:r>
            <a:r>
              <a:rPr lang="en-US" altLang="en-US" sz="2800" b="1" dirty="0">
                <a:solidFill>
                  <a:srgbClr val="FF0000"/>
                </a:solidFill>
                <a:cs typeface="Times New Roman" panose="02020603050405020304" pitchFamily="18" charset="0"/>
              </a:rPr>
              <a:t> </a:t>
            </a:r>
            <a:r>
              <a:rPr lang="tr-TR" altLang="en-US" sz="2800" b="1" dirty="0">
                <a:solidFill>
                  <a:srgbClr val="FF0000"/>
                </a:solidFill>
                <a:cs typeface="Times New Roman" panose="02020603050405020304" pitchFamily="18" charset="0"/>
              </a:rPr>
              <a:t>b</a:t>
            </a:r>
            <a:r>
              <a:rPr lang="en-US" altLang="en-US" sz="2800" b="1" dirty="0">
                <a:solidFill>
                  <a:srgbClr val="FF0000"/>
                </a:solidFill>
                <a:cs typeface="Times New Roman" panose="02020603050405020304" pitchFamily="18" charset="0"/>
              </a:rPr>
              <a:t>in </a:t>
            </a:r>
            <a:r>
              <a:rPr lang="en-US" altLang="en-US" sz="2800" b="1" dirty="0" err="1">
                <a:solidFill>
                  <a:srgbClr val="FF0000"/>
                </a:solidFill>
                <a:cs typeface="Times New Roman" panose="02020603050405020304" pitchFamily="18" charset="0"/>
              </a:rPr>
              <a:t>İshak</a:t>
            </a:r>
            <a:r>
              <a:rPr lang="en-US" altLang="en-US" sz="2800" b="1" dirty="0">
                <a:solidFill>
                  <a:srgbClr val="FF0000"/>
                </a:solidFill>
                <a:cs typeface="Times New Roman" panose="02020603050405020304" pitchFamily="18" charset="0"/>
              </a:rPr>
              <a:t> </a:t>
            </a:r>
            <a:r>
              <a:rPr lang="tr-TR" altLang="en-US" sz="2800" b="1" dirty="0">
                <a:cs typeface="Times New Roman" panose="02020603050405020304" pitchFamily="18" charset="0"/>
              </a:rPr>
              <a:t>tarafından </a:t>
            </a:r>
            <a:r>
              <a:rPr lang="en-US" altLang="en-US" sz="2800" b="1" i="1" dirty="0" err="1">
                <a:solidFill>
                  <a:srgbClr val="FF0000"/>
                </a:solidFill>
                <a:cs typeface="Times New Roman" panose="02020603050405020304" pitchFamily="18" charset="0"/>
              </a:rPr>
              <a:t>Kitab</a:t>
            </a:r>
            <a:r>
              <a:rPr lang="en-US" altLang="en-US" sz="2800" b="1" i="1" dirty="0">
                <a:solidFill>
                  <a:srgbClr val="FF0000"/>
                </a:solidFill>
                <a:cs typeface="Times New Roman" panose="02020603050405020304" pitchFamily="18" charset="0"/>
              </a:rPr>
              <a:t> Al-</a:t>
            </a:r>
            <a:r>
              <a:rPr lang="en-US" altLang="en-US" sz="2800" b="1" i="1" dirty="0" err="1">
                <a:solidFill>
                  <a:srgbClr val="FF0000"/>
                </a:solidFill>
                <a:cs typeface="Times New Roman" panose="02020603050405020304" pitchFamily="18" charset="0"/>
              </a:rPr>
              <a:t>Haşayiş</a:t>
            </a:r>
            <a:r>
              <a:rPr lang="tr-TR" altLang="en-US" sz="2800" b="1" dirty="0">
                <a:cs typeface="Times New Roman" panose="02020603050405020304" pitchFamily="18" charset="0"/>
              </a:rPr>
              <a:t> adıyla </a:t>
            </a:r>
            <a:r>
              <a:rPr lang="tr-TR" altLang="en-US" sz="2800" b="1" dirty="0"/>
              <a:t>çevrilmiştir.  Adamotunu ve afyonu cerrahi müdahaleler için kullanan </a:t>
            </a:r>
            <a:r>
              <a:rPr lang="tr-TR" altLang="en-US" sz="2800" b="1" dirty="0" err="1"/>
              <a:t>Dioscorides</a:t>
            </a:r>
            <a:r>
              <a:rPr lang="tr-TR" altLang="en-US" sz="2800" b="1" dirty="0"/>
              <a:t> 1500 yıl tıbbı etkilemiştir.</a:t>
            </a:r>
            <a:r>
              <a:rPr lang="tr-TR" altLang="en-US" sz="2800" dirty="0"/>
              <a:t>  </a:t>
            </a:r>
          </a:p>
          <a:p>
            <a:pPr eaLnBrk="1" hangingPunct="1"/>
            <a:endParaRPr lang="tr-TR" altLang="en-US" dirty="0"/>
          </a:p>
        </p:txBody>
      </p:sp>
    </p:spTree>
    <p:extLst>
      <p:ext uri="{BB962C8B-B14F-4D97-AF65-F5344CB8AC3E}">
        <p14:creationId xmlns:p14="http://schemas.microsoft.com/office/powerpoint/2010/main" val="83166482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2 İçerik Yer Tutucusu"/>
          <p:cNvSpPr>
            <a:spLocks noGrp="1"/>
          </p:cNvSpPr>
          <p:nvPr>
            <p:ph idx="4294967295"/>
          </p:nvPr>
        </p:nvSpPr>
        <p:spPr>
          <a:xfrm>
            <a:off x="2153920" y="1422083"/>
            <a:ext cx="9144000" cy="5557837"/>
          </a:xfrm>
        </p:spPr>
        <p:txBody>
          <a:bodyPr>
            <a:normAutofit/>
          </a:bodyPr>
          <a:lstStyle/>
          <a:p>
            <a:pPr algn="just" eaLnBrk="1" hangingPunct="1">
              <a:buClr>
                <a:srgbClr val="FF0000"/>
              </a:buClr>
              <a:buFont typeface="Wingdings" panose="05000000000000000000" pitchFamily="2" charset="2"/>
              <a:buChar char="Ø"/>
            </a:pPr>
            <a:r>
              <a:rPr lang="tr-TR" altLang="en-US" sz="2800" b="1" dirty="0"/>
              <a:t>Yazdığı kitap (</a:t>
            </a:r>
            <a:r>
              <a:rPr lang="tr-TR" altLang="en-US" sz="2800" b="1" i="1" dirty="0" err="1">
                <a:solidFill>
                  <a:srgbClr val="FF0000"/>
                </a:solidFill>
              </a:rPr>
              <a:t>Materia</a:t>
            </a:r>
            <a:r>
              <a:rPr lang="tr-TR" altLang="en-US" sz="2800" b="1" i="1" dirty="0">
                <a:solidFill>
                  <a:srgbClr val="FF0000"/>
                </a:solidFill>
              </a:rPr>
              <a:t> </a:t>
            </a:r>
            <a:r>
              <a:rPr lang="tr-TR" altLang="en-US" sz="2800" b="1" i="1" dirty="0" err="1">
                <a:solidFill>
                  <a:srgbClr val="FF0000"/>
                </a:solidFill>
              </a:rPr>
              <a:t>Medica</a:t>
            </a:r>
            <a:r>
              <a:rPr lang="tr-TR" altLang="en-US" sz="2800" b="1" dirty="0"/>
              <a:t>) da, bitkilerin tanımlarının yanı sıra resimlerini çizmiştir. </a:t>
            </a:r>
          </a:p>
          <a:p>
            <a:pPr algn="just" eaLnBrk="1" hangingPunct="1">
              <a:buClr>
                <a:srgbClr val="FF0000"/>
              </a:buClr>
              <a:buFont typeface="Wingdings" panose="05000000000000000000" pitchFamily="2" charset="2"/>
              <a:buChar char="Ø"/>
            </a:pPr>
            <a:r>
              <a:rPr lang="tr-TR" altLang="en-US" sz="2800" b="1" dirty="0"/>
              <a:t>Bitkileri isimlendirmiştir, verdiği isimlerin bir kısmı günümüzde de kullanılmaktadır. </a:t>
            </a:r>
          </a:p>
          <a:p>
            <a:pPr algn="just" eaLnBrk="1" hangingPunct="1">
              <a:buClr>
                <a:srgbClr val="FF0000"/>
              </a:buClr>
              <a:buFont typeface="Wingdings" panose="05000000000000000000" pitchFamily="2" charset="2"/>
              <a:buChar char="Ø"/>
            </a:pPr>
            <a:r>
              <a:rPr lang="tr-TR" altLang="en-US" sz="2800" b="1" dirty="0"/>
              <a:t>Bitkilerin çeşitli dönemlerde, çeşitli bölümlerinin (</a:t>
            </a:r>
            <a:r>
              <a:rPr lang="tr-TR" altLang="en-US" sz="2800" b="1" dirty="0" err="1"/>
              <a:t>kök,sap,yaprak,çiçek</a:t>
            </a:r>
            <a:r>
              <a:rPr lang="tr-TR" altLang="en-US" sz="2800" b="1" dirty="0"/>
              <a:t>) farklı etkileri olduğunu kanıtlamıştır. </a:t>
            </a:r>
          </a:p>
          <a:p>
            <a:pPr algn="just" eaLnBrk="1" hangingPunct="1">
              <a:buClr>
                <a:srgbClr val="FF0000"/>
              </a:buClr>
              <a:buFont typeface="Wingdings" panose="05000000000000000000" pitchFamily="2" charset="2"/>
              <a:buChar char="Ø"/>
            </a:pPr>
            <a:r>
              <a:rPr lang="tr-TR" altLang="en-US" sz="2800" b="1" dirty="0"/>
              <a:t>Modern bitki biliminin kurucusu kabul edilmiştir.</a:t>
            </a:r>
          </a:p>
        </p:txBody>
      </p:sp>
    </p:spTree>
    <p:extLst>
      <p:ext uri="{BB962C8B-B14F-4D97-AF65-F5344CB8AC3E}">
        <p14:creationId xmlns:p14="http://schemas.microsoft.com/office/powerpoint/2010/main" val="390282786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Başlık"/>
          <p:cNvSpPr>
            <a:spLocks noGrp="1"/>
          </p:cNvSpPr>
          <p:nvPr>
            <p:ph type="title" idx="4294967295"/>
          </p:nvPr>
        </p:nvSpPr>
        <p:spPr>
          <a:xfrm>
            <a:off x="2021840" y="288608"/>
            <a:ext cx="7772400" cy="1143000"/>
          </a:xfrm>
        </p:spPr>
        <p:txBody>
          <a:bodyPr/>
          <a:lstStyle/>
          <a:p>
            <a:pPr eaLnBrk="1" hangingPunct="1"/>
            <a:r>
              <a:rPr lang="tr-TR" altLang="en-US" b="1" dirty="0" err="1">
                <a:solidFill>
                  <a:srgbClr val="FF0000"/>
                </a:solidFill>
              </a:rPr>
              <a:t>Materia</a:t>
            </a:r>
            <a:r>
              <a:rPr lang="tr-TR" altLang="en-US" b="1" dirty="0">
                <a:solidFill>
                  <a:srgbClr val="FF0000"/>
                </a:solidFill>
              </a:rPr>
              <a:t> </a:t>
            </a:r>
            <a:r>
              <a:rPr lang="tr-TR" altLang="en-US" b="1" dirty="0" err="1">
                <a:solidFill>
                  <a:srgbClr val="FF0000"/>
                </a:solidFill>
              </a:rPr>
              <a:t>Medica</a:t>
            </a:r>
            <a:endParaRPr lang="tr-TR" altLang="en-US" b="1" dirty="0">
              <a:solidFill>
                <a:srgbClr val="FF0000"/>
              </a:solidFill>
            </a:endParaRPr>
          </a:p>
        </p:txBody>
      </p:sp>
      <p:sp>
        <p:nvSpPr>
          <p:cNvPr id="95235" name="2 İçerik Yer Tutucusu"/>
          <p:cNvSpPr>
            <a:spLocks noGrp="1"/>
          </p:cNvSpPr>
          <p:nvPr>
            <p:ph idx="4294967295"/>
          </p:nvPr>
        </p:nvSpPr>
        <p:spPr>
          <a:xfrm>
            <a:off x="1107440" y="1578610"/>
            <a:ext cx="9144000" cy="4648200"/>
          </a:xfrm>
        </p:spPr>
        <p:txBody>
          <a:bodyPr>
            <a:noAutofit/>
          </a:bodyPr>
          <a:lstStyle/>
          <a:p>
            <a:pPr algn="just" eaLnBrk="1" hangingPunct="1">
              <a:buClr>
                <a:srgbClr val="FF0000"/>
              </a:buClr>
              <a:buFont typeface="Wingdings" panose="05000000000000000000" pitchFamily="2" charset="2"/>
              <a:buChar char="Ø"/>
            </a:pPr>
            <a:r>
              <a:rPr lang="tr-TR" altLang="en-US" sz="2800" b="1" dirty="0"/>
              <a:t>1066 bitkisel, 35 kadar hayvansal ve 90 kadar da madensel drog ele alınmış bir çoğu da resimlerle tanıtılmıştır. Eserde drogların bulundukları yerler, botanik tarifleri, özellikleri, tıbbi etkileri, kullanım şekilleri, yan etkileri, dozajları, bitki yetiştirme metotları, veterinerlikte ve tıp dışı kullanımları belirtilmiştir. </a:t>
            </a:r>
          </a:p>
          <a:p>
            <a:pPr algn="just" eaLnBrk="1" hangingPunct="1">
              <a:buClr>
                <a:srgbClr val="FF0000"/>
              </a:buClr>
              <a:buFont typeface="Wingdings" panose="05000000000000000000" pitchFamily="2" charset="2"/>
              <a:buChar char="Ø"/>
            </a:pPr>
            <a:r>
              <a:rPr lang="tr-TR" altLang="en-US" sz="2800" b="1" dirty="0" err="1"/>
              <a:t>Dioskorides'in</a:t>
            </a:r>
            <a:r>
              <a:rPr lang="tr-TR" altLang="en-US" sz="2800" b="1" dirty="0"/>
              <a:t> ele aldığı droglardan 149 tanesi kendisinden yaklaşık altı yüzyıl önce yaşayan </a:t>
            </a:r>
            <a:r>
              <a:rPr lang="tr-TR" altLang="en-US" sz="2800" b="1" dirty="0" err="1"/>
              <a:t>Hippokrates</a:t>
            </a:r>
            <a:r>
              <a:rPr lang="tr-TR" altLang="en-US" sz="2800" b="1" dirty="0"/>
              <a:t> tarafından biliniyordu ve 90 tanesi ise günümüzde hala kullanımdadır.</a:t>
            </a:r>
          </a:p>
        </p:txBody>
      </p:sp>
    </p:spTree>
    <p:extLst>
      <p:ext uri="{BB962C8B-B14F-4D97-AF65-F5344CB8AC3E}">
        <p14:creationId xmlns:p14="http://schemas.microsoft.com/office/powerpoint/2010/main" val="233575472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1 Başlık"/>
          <p:cNvSpPr>
            <a:spLocks noGrp="1"/>
          </p:cNvSpPr>
          <p:nvPr>
            <p:ph type="title" idx="4294967295"/>
          </p:nvPr>
        </p:nvSpPr>
        <p:spPr>
          <a:xfrm>
            <a:off x="1676400" y="220663"/>
            <a:ext cx="10515600" cy="1325562"/>
          </a:xfrm>
        </p:spPr>
        <p:txBody>
          <a:bodyPr/>
          <a:lstStyle/>
          <a:p>
            <a:pPr eaLnBrk="1" hangingPunct="1"/>
            <a:r>
              <a:rPr lang="tr-TR" altLang="en-US" b="1" dirty="0">
                <a:solidFill>
                  <a:srgbClr val="FF0000"/>
                </a:solidFill>
              </a:rPr>
              <a:t>Bizans Tıbbı</a:t>
            </a:r>
            <a:r>
              <a:rPr lang="tr-TR" altLang="en-US" b="1" dirty="0"/>
              <a:t> </a:t>
            </a:r>
            <a:br>
              <a:rPr lang="tr-TR" altLang="en-US" b="1" dirty="0"/>
            </a:br>
            <a:endParaRPr lang="tr-TR" altLang="en-US" b="1" dirty="0"/>
          </a:p>
        </p:txBody>
      </p:sp>
      <p:sp>
        <p:nvSpPr>
          <p:cNvPr id="102403" name="2 İçerik Yer Tutucusu"/>
          <p:cNvSpPr>
            <a:spLocks noGrp="1"/>
          </p:cNvSpPr>
          <p:nvPr>
            <p:ph idx="4294967295"/>
          </p:nvPr>
        </p:nvSpPr>
        <p:spPr>
          <a:xfrm>
            <a:off x="1849120" y="1609090"/>
            <a:ext cx="8915400" cy="4648200"/>
          </a:xfrm>
        </p:spPr>
        <p:txBody>
          <a:bodyPr/>
          <a:lstStyle/>
          <a:p>
            <a:pPr algn="just" eaLnBrk="1" hangingPunct="1">
              <a:buFontTx/>
              <a:buNone/>
            </a:pPr>
            <a:r>
              <a:rPr lang="tr-TR" altLang="en-US" b="1" dirty="0"/>
              <a:t>	</a:t>
            </a:r>
            <a:r>
              <a:rPr lang="en-US" altLang="en-US" sz="2800" b="1" dirty="0" err="1"/>
              <a:t>Doğu</a:t>
            </a:r>
            <a:r>
              <a:rPr lang="en-US" altLang="en-US" sz="2800" b="1" dirty="0"/>
              <a:t> </a:t>
            </a:r>
            <a:r>
              <a:rPr lang="en-US" altLang="en-US" sz="2800" b="1" dirty="0" err="1"/>
              <a:t>Roma’nın</a:t>
            </a:r>
            <a:r>
              <a:rPr lang="en-US" altLang="en-US" sz="2800" b="1" dirty="0"/>
              <a:t> </a:t>
            </a:r>
            <a:r>
              <a:rPr lang="en-US" altLang="en-US" sz="2800" b="1" dirty="0" err="1"/>
              <a:t>ayrılmasıyla</a:t>
            </a:r>
            <a:r>
              <a:rPr lang="en-US" altLang="en-US" sz="2800" b="1" dirty="0"/>
              <a:t> Roma </a:t>
            </a:r>
            <a:r>
              <a:rPr lang="en-US" altLang="en-US" sz="2800" b="1" dirty="0" err="1"/>
              <a:t>imparatoru</a:t>
            </a:r>
            <a:r>
              <a:rPr lang="en-US" altLang="en-US" sz="2800" b="1" dirty="0"/>
              <a:t> </a:t>
            </a:r>
            <a:r>
              <a:rPr lang="en-US" altLang="en-US" sz="2800" b="1" dirty="0">
                <a:solidFill>
                  <a:srgbClr val="FF0000"/>
                </a:solidFill>
              </a:rPr>
              <a:t>Constantin </a:t>
            </a:r>
            <a:r>
              <a:rPr lang="en-US" altLang="en-US" sz="2800" b="1" dirty="0"/>
              <a:t>(306-357), </a:t>
            </a:r>
            <a:r>
              <a:rPr lang="en-US" altLang="en-US" sz="2800" b="1" dirty="0" err="1"/>
              <a:t>Bizans</a:t>
            </a:r>
            <a:r>
              <a:rPr lang="en-US" altLang="en-US" sz="2800" b="1" dirty="0"/>
              <a:t> </a:t>
            </a:r>
            <a:r>
              <a:rPr lang="en-US" altLang="en-US" sz="2800" b="1" dirty="0" err="1"/>
              <a:t>imparatorluğu</a:t>
            </a:r>
            <a:r>
              <a:rPr lang="en-US" altLang="en-US" sz="2800" b="1" dirty="0"/>
              <a:t> </a:t>
            </a:r>
            <a:r>
              <a:rPr lang="en-US" altLang="en-US" sz="2800" b="1" dirty="0" err="1"/>
              <a:t>başkenti</a:t>
            </a:r>
            <a:r>
              <a:rPr lang="en-US" altLang="en-US" sz="2800" b="1" dirty="0"/>
              <a:t> </a:t>
            </a:r>
            <a:r>
              <a:rPr lang="en-US" altLang="en-US" sz="2800" b="1" dirty="0" err="1"/>
              <a:t>olarak</a:t>
            </a:r>
            <a:r>
              <a:rPr lang="en-US" altLang="en-US" sz="2800" b="1" dirty="0"/>
              <a:t> </a:t>
            </a:r>
            <a:r>
              <a:rPr lang="en-US" altLang="en-US" sz="2800" b="1" dirty="0" err="1"/>
              <a:t>İstanbul’u</a:t>
            </a:r>
            <a:r>
              <a:rPr lang="en-US" altLang="en-US" sz="2800" b="1" dirty="0"/>
              <a:t> </a:t>
            </a:r>
            <a:r>
              <a:rPr lang="en-US" altLang="en-US" sz="2800" b="1" dirty="0" err="1"/>
              <a:t>seçmiş</a:t>
            </a:r>
            <a:r>
              <a:rPr lang="en-US" altLang="en-US" sz="2800" b="1" dirty="0"/>
              <a:t> </a:t>
            </a:r>
            <a:r>
              <a:rPr lang="en-US" altLang="en-US" sz="2800" b="1" dirty="0" err="1"/>
              <a:t>ve</a:t>
            </a:r>
            <a:r>
              <a:rPr lang="en-US" altLang="en-US" sz="2800" b="1" dirty="0"/>
              <a:t> </a:t>
            </a:r>
            <a:r>
              <a:rPr lang="en-US" altLang="en-US" sz="2800" b="1" dirty="0" err="1"/>
              <a:t>Yunan</a:t>
            </a:r>
            <a:r>
              <a:rPr lang="en-US" altLang="en-US" sz="2800" b="1" dirty="0"/>
              <a:t> </a:t>
            </a:r>
            <a:r>
              <a:rPr lang="en-US" altLang="en-US" sz="2800" b="1" dirty="0" err="1"/>
              <a:t>kültürüne</a:t>
            </a:r>
            <a:r>
              <a:rPr lang="en-US" altLang="en-US" sz="2800" b="1" dirty="0"/>
              <a:t>; </a:t>
            </a:r>
            <a:r>
              <a:rPr lang="en-US" altLang="en-US" sz="2800" b="1" dirty="0" err="1"/>
              <a:t>Roma’nın</a:t>
            </a:r>
            <a:r>
              <a:rPr lang="en-US" altLang="en-US" sz="2800" b="1" dirty="0"/>
              <a:t> </a:t>
            </a:r>
            <a:r>
              <a:rPr lang="en-US" altLang="en-US" sz="2800" b="1" dirty="0" err="1"/>
              <a:t>hukuk</a:t>
            </a:r>
            <a:r>
              <a:rPr lang="en-US" altLang="en-US" sz="2800" b="1" dirty="0"/>
              <a:t> </a:t>
            </a:r>
            <a:r>
              <a:rPr lang="en-US" altLang="en-US" sz="2800" b="1" dirty="0" err="1"/>
              <a:t>düzenini</a:t>
            </a:r>
            <a:r>
              <a:rPr lang="en-US" altLang="en-US" sz="2800" b="1" dirty="0"/>
              <a:t>, </a:t>
            </a:r>
            <a:r>
              <a:rPr lang="en-US" altLang="en-US" sz="2800" b="1" dirty="0" err="1"/>
              <a:t>Mezopotamya</a:t>
            </a:r>
            <a:r>
              <a:rPr lang="en-US" altLang="en-US" sz="2800" b="1" dirty="0"/>
              <a:t> </a:t>
            </a:r>
            <a:r>
              <a:rPr lang="en-US" altLang="en-US" sz="2800" b="1" dirty="0" err="1"/>
              <a:t>ve</a:t>
            </a:r>
            <a:r>
              <a:rPr lang="en-US" altLang="en-US" sz="2800" b="1" dirty="0"/>
              <a:t> </a:t>
            </a:r>
            <a:r>
              <a:rPr lang="en-US" altLang="en-US" sz="2800" b="1" dirty="0" err="1"/>
              <a:t>Mısır’ın</a:t>
            </a:r>
            <a:r>
              <a:rPr lang="en-US" altLang="en-US" sz="2800" b="1" dirty="0"/>
              <a:t> </a:t>
            </a:r>
            <a:r>
              <a:rPr lang="en-US" altLang="en-US" sz="2800" b="1" dirty="0" err="1"/>
              <a:t>sihir</a:t>
            </a:r>
            <a:r>
              <a:rPr lang="en-US" altLang="en-US" sz="2800" b="1" dirty="0"/>
              <a:t> </a:t>
            </a:r>
            <a:r>
              <a:rPr lang="en-US" altLang="en-US" sz="2800" b="1" dirty="0" err="1"/>
              <a:t>merakını</a:t>
            </a:r>
            <a:r>
              <a:rPr lang="en-US" altLang="en-US" sz="2800" b="1" dirty="0"/>
              <a:t>, </a:t>
            </a:r>
            <a:r>
              <a:rPr lang="en-US" altLang="en-US" sz="2800" b="1" dirty="0" err="1"/>
              <a:t>Anadolu’nun</a:t>
            </a:r>
            <a:r>
              <a:rPr lang="en-US" altLang="en-US" sz="2800" b="1" dirty="0"/>
              <a:t> </a:t>
            </a:r>
            <a:r>
              <a:rPr lang="en-US" altLang="en-US" sz="2800" b="1" dirty="0" err="1"/>
              <a:t>zengin</a:t>
            </a:r>
            <a:r>
              <a:rPr lang="en-US" altLang="en-US" sz="2800" b="1" dirty="0"/>
              <a:t> </a:t>
            </a:r>
            <a:r>
              <a:rPr lang="en-US" altLang="en-US" sz="2800" b="1" dirty="0" err="1"/>
              <a:t>ileri</a:t>
            </a:r>
            <a:r>
              <a:rPr lang="en-US" altLang="en-US" sz="2800" b="1" dirty="0"/>
              <a:t> </a:t>
            </a:r>
            <a:r>
              <a:rPr lang="en-US" altLang="en-US" sz="2800" b="1" dirty="0" err="1"/>
              <a:t>uygarlık</a:t>
            </a:r>
            <a:r>
              <a:rPr lang="en-US" altLang="en-US" sz="2800" b="1" dirty="0"/>
              <a:t> </a:t>
            </a:r>
            <a:r>
              <a:rPr lang="en-US" altLang="en-US" sz="2800" b="1" dirty="0" err="1"/>
              <a:t>geleneklerini</a:t>
            </a:r>
            <a:r>
              <a:rPr lang="en-US" altLang="en-US" sz="2800" b="1" dirty="0"/>
              <a:t> </a:t>
            </a:r>
            <a:r>
              <a:rPr lang="tr-TR" altLang="en-US" sz="2800" b="1" dirty="0"/>
              <a:t>d</a:t>
            </a:r>
            <a:r>
              <a:rPr lang="en-US" altLang="en-US" sz="2800" b="1" dirty="0"/>
              <a:t>e </a:t>
            </a:r>
            <a:r>
              <a:rPr lang="tr-TR" altLang="en-US" sz="2800" b="1" dirty="0"/>
              <a:t>kullanarak</a:t>
            </a:r>
            <a:r>
              <a:rPr lang="en-US" altLang="en-US" sz="2800" b="1" dirty="0"/>
              <a:t>, </a:t>
            </a:r>
            <a:r>
              <a:rPr lang="en-US" altLang="en-US" sz="2800" b="1" dirty="0" err="1"/>
              <a:t>özgün</a:t>
            </a:r>
            <a:r>
              <a:rPr lang="en-US" altLang="en-US" sz="2800" b="1" dirty="0"/>
              <a:t> </a:t>
            </a:r>
            <a:r>
              <a:rPr lang="en-US" altLang="en-US" sz="2800" b="1" dirty="0" err="1"/>
              <a:t>bir</a:t>
            </a:r>
            <a:r>
              <a:rPr lang="en-US" altLang="en-US" sz="2800" b="1" dirty="0"/>
              <a:t> </a:t>
            </a:r>
            <a:r>
              <a:rPr lang="en-US" altLang="en-US" sz="2800" b="1" dirty="0" err="1"/>
              <a:t>uygarlık</a:t>
            </a:r>
            <a:r>
              <a:rPr lang="en-US" altLang="en-US" sz="2800" b="1" dirty="0"/>
              <a:t> </a:t>
            </a:r>
            <a:r>
              <a:rPr lang="en-US" altLang="en-US" sz="2800" b="1" dirty="0" err="1"/>
              <a:t>ortaya</a:t>
            </a:r>
            <a:r>
              <a:rPr lang="en-US" altLang="en-US" sz="2800" b="1" dirty="0"/>
              <a:t> </a:t>
            </a:r>
            <a:r>
              <a:rPr lang="en-US" altLang="en-US" sz="2800" b="1" dirty="0" err="1"/>
              <a:t>çıkmasını</a:t>
            </a:r>
            <a:r>
              <a:rPr lang="en-US" altLang="en-US" sz="2800" b="1" dirty="0"/>
              <a:t> </a:t>
            </a:r>
            <a:r>
              <a:rPr lang="en-US" altLang="en-US" sz="2800" b="1" dirty="0" err="1"/>
              <a:t>sağlamıştır</a:t>
            </a:r>
            <a:r>
              <a:rPr lang="en-US" altLang="en-US" sz="2800" b="1" dirty="0"/>
              <a:t>.</a:t>
            </a:r>
            <a:endParaRPr lang="tr-TR" altLang="en-US" sz="2800" b="1" dirty="0"/>
          </a:p>
        </p:txBody>
      </p:sp>
    </p:spTree>
    <p:extLst>
      <p:ext uri="{BB962C8B-B14F-4D97-AF65-F5344CB8AC3E}">
        <p14:creationId xmlns:p14="http://schemas.microsoft.com/office/powerpoint/2010/main" val="326204207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2527" y="758283"/>
            <a:ext cx="10651273" cy="5418680"/>
          </a:xfrm>
        </p:spPr>
        <p:txBody>
          <a:bodyPr>
            <a:normAutofit lnSpcReduction="10000"/>
          </a:bodyPr>
          <a:lstStyle/>
          <a:p>
            <a:pPr algn="just"/>
            <a:endParaRPr lang="tr-TR" dirty="0"/>
          </a:p>
          <a:p>
            <a:pPr algn="just"/>
            <a:r>
              <a:rPr lang="tr-TR" sz="2800" dirty="0"/>
              <a:t>«Avrupa medeniyeti, kaynak bakımından Yunanlı, dokusu bakımından Romalıdır. Düşünüşümüz, fikirlere düzene koyuşumuz, söz ve hareketlerle kendimizi ifade edişimiz Yunanlılara değil, Romalılara benzer. Romalıların geliştirdiği pek çok (siyasi, sanat, ticaret, endüstri, </a:t>
            </a:r>
            <a:r>
              <a:rPr lang="tr-TR" sz="2800" dirty="0" err="1"/>
              <a:t>vs</a:t>
            </a:r>
            <a:r>
              <a:rPr lang="tr-TR" sz="2800" dirty="0"/>
              <a:t>) düzeni kullanmaktayız»</a:t>
            </a:r>
          </a:p>
          <a:p>
            <a:pPr algn="just"/>
            <a:endParaRPr lang="tr-TR" sz="2800" dirty="0"/>
          </a:p>
          <a:p>
            <a:pPr algn="just"/>
            <a:r>
              <a:rPr lang="tr-TR" sz="2800" dirty="0"/>
              <a:t>Yunanlılar insanlara doğru ve derin düşünmeyi, Romalılar ise fikri açık ve tam ifade etmeyi öğretmişlerdir. Birisi dünyaya düşünme ilhamını, diğeri ifade aracını kazandırmıştır.</a:t>
            </a:r>
          </a:p>
        </p:txBody>
      </p:sp>
    </p:spTree>
    <p:extLst>
      <p:ext uri="{BB962C8B-B14F-4D97-AF65-F5344CB8AC3E}">
        <p14:creationId xmlns:p14="http://schemas.microsoft.com/office/powerpoint/2010/main" val="1736105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1 Başlık"/>
          <p:cNvSpPr>
            <a:spLocks noGrp="1"/>
          </p:cNvSpPr>
          <p:nvPr>
            <p:ph type="title" idx="4294967295"/>
          </p:nvPr>
        </p:nvSpPr>
        <p:spPr>
          <a:xfrm>
            <a:off x="4489450" y="188913"/>
            <a:ext cx="7702550" cy="1563687"/>
          </a:xfrm>
        </p:spPr>
        <p:txBody>
          <a:bodyPr/>
          <a:lstStyle/>
          <a:p>
            <a:pPr eaLnBrk="1" hangingPunct="1"/>
            <a:r>
              <a:rPr lang="tr-TR" altLang="en-US" b="1">
                <a:solidFill>
                  <a:srgbClr val="FF0000"/>
                </a:solidFill>
              </a:rPr>
              <a:t>Bizans Tıbbı</a:t>
            </a:r>
            <a:r>
              <a:rPr lang="tr-TR" altLang="en-US"/>
              <a:t> </a:t>
            </a:r>
            <a:br>
              <a:rPr lang="tr-TR" altLang="en-US"/>
            </a:br>
            <a:endParaRPr lang="tr-TR" altLang="en-US"/>
          </a:p>
        </p:txBody>
      </p:sp>
      <p:sp>
        <p:nvSpPr>
          <p:cNvPr id="103427" name="2 İçerik Yer Tutucusu"/>
          <p:cNvSpPr>
            <a:spLocks noGrp="1"/>
          </p:cNvSpPr>
          <p:nvPr>
            <p:ph idx="4294967295"/>
          </p:nvPr>
        </p:nvSpPr>
        <p:spPr>
          <a:xfrm>
            <a:off x="1889760" y="1487170"/>
            <a:ext cx="8915400" cy="4648200"/>
          </a:xfrm>
        </p:spPr>
        <p:txBody>
          <a:bodyPr/>
          <a:lstStyle/>
          <a:p>
            <a:pPr algn="just" eaLnBrk="1" hangingPunct="1">
              <a:buClr>
                <a:srgbClr val="FF0000"/>
              </a:buClr>
              <a:buFont typeface="Wingdings" panose="05000000000000000000" pitchFamily="2" charset="2"/>
              <a:buChar char="Ø"/>
            </a:pPr>
            <a:r>
              <a:rPr lang="tr-TR" altLang="en-US" sz="2800" b="1" dirty="0"/>
              <a:t>Hıristiyan inancına dayanan Bizans tıbbı; ümitsiz, hasta, talihsiz ve günahkârlara hitap eden bir tıp anlayışına sahipti. </a:t>
            </a:r>
          </a:p>
          <a:p>
            <a:pPr algn="just" eaLnBrk="1" hangingPunct="1">
              <a:buClr>
                <a:srgbClr val="FF0000"/>
              </a:buClr>
              <a:buFont typeface="Wingdings" panose="05000000000000000000" pitchFamily="2" charset="2"/>
              <a:buChar char="Ø"/>
            </a:pPr>
            <a:r>
              <a:rPr lang="tr-TR" altLang="en-US" sz="2800" b="1" dirty="0"/>
              <a:t>Hastalık ve ölüm tanrı işi olarak kabul edilmesine karşın, salgın hastalıkların nasıl bulaştığı ile ilgili fikirleri bulunmakta ve önlem almaktaydılar. </a:t>
            </a:r>
          </a:p>
          <a:p>
            <a:pPr algn="just" eaLnBrk="1" hangingPunct="1">
              <a:buClr>
                <a:srgbClr val="FF0000"/>
              </a:buClr>
              <a:buFont typeface="Wingdings" panose="05000000000000000000" pitchFamily="2" charset="2"/>
              <a:buChar char="Ø"/>
            </a:pPr>
            <a:r>
              <a:rPr lang="tr-TR" altLang="en-US" sz="2800" b="1" dirty="0"/>
              <a:t>Tıp, resmi olarak kilise tarafından kontrol edilmesine karşın,  büyücülerin, muskacıların yayılması önlenememiştir. </a:t>
            </a:r>
          </a:p>
          <a:p>
            <a:pPr eaLnBrk="1" hangingPunct="1"/>
            <a:endParaRPr lang="tr-TR" altLang="en-US" b="1" dirty="0"/>
          </a:p>
        </p:txBody>
      </p:sp>
    </p:spTree>
    <p:extLst>
      <p:ext uri="{BB962C8B-B14F-4D97-AF65-F5344CB8AC3E}">
        <p14:creationId xmlns:p14="http://schemas.microsoft.com/office/powerpoint/2010/main" val="117187139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1 Başlık"/>
          <p:cNvSpPr>
            <a:spLocks noGrp="1"/>
          </p:cNvSpPr>
          <p:nvPr>
            <p:ph type="title" idx="4294967295"/>
          </p:nvPr>
        </p:nvSpPr>
        <p:spPr>
          <a:xfrm>
            <a:off x="0" y="0"/>
            <a:ext cx="7772400" cy="1143000"/>
          </a:xfrm>
        </p:spPr>
        <p:txBody>
          <a:bodyPr/>
          <a:lstStyle/>
          <a:p>
            <a:pPr eaLnBrk="1" hangingPunct="1"/>
            <a:r>
              <a:rPr lang="tr-TR" altLang="en-US" b="1" i="1">
                <a:solidFill>
                  <a:srgbClr val="FF0000"/>
                </a:solidFill>
              </a:rPr>
              <a:t>Oribasius</a:t>
            </a:r>
            <a:endParaRPr lang="tr-TR" altLang="en-US" b="1">
              <a:solidFill>
                <a:srgbClr val="FF0000"/>
              </a:solidFill>
            </a:endParaRPr>
          </a:p>
        </p:txBody>
      </p:sp>
      <p:sp>
        <p:nvSpPr>
          <p:cNvPr id="104451" name="2 İçerik Yer Tutucusu"/>
          <p:cNvSpPr>
            <a:spLocks noGrp="1"/>
          </p:cNvSpPr>
          <p:nvPr>
            <p:ph idx="4294967295"/>
          </p:nvPr>
        </p:nvSpPr>
        <p:spPr>
          <a:xfrm>
            <a:off x="2625725" y="950913"/>
            <a:ext cx="7772400" cy="4114800"/>
          </a:xfrm>
        </p:spPr>
        <p:txBody>
          <a:bodyPr>
            <a:noAutofit/>
          </a:bodyPr>
          <a:lstStyle/>
          <a:p>
            <a:pPr algn="just" eaLnBrk="1" hangingPunct="1">
              <a:buClr>
                <a:srgbClr val="FF0000"/>
              </a:buClr>
              <a:buFont typeface="Wingdings" panose="05000000000000000000" pitchFamily="2" charset="2"/>
              <a:buChar char="Ø"/>
            </a:pPr>
            <a:r>
              <a:rPr lang="tr-TR" altLang="en-US" sz="2800" b="1" dirty="0"/>
              <a:t>Bizans’ın en önemli hekimleri: </a:t>
            </a:r>
          </a:p>
          <a:p>
            <a:pPr algn="just" eaLnBrk="1" hangingPunct="1">
              <a:buClr>
                <a:srgbClr val="FF0000"/>
              </a:buClr>
              <a:buFont typeface="Wingdings" panose="05000000000000000000" pitchFamily="2" charset="2"/>
              <a:buChar char="Ø"/>
            </a:pPr>
            <a:r>
              <a:rPr lang="tr-TR" altLang="en-US" sz="2800" b="1" i="1" dirty="0" err="1">
                <a:solidFill>
                  <a:srgbClr val="FF0000"/>
                </a:solidFill>
              </a:rPr>
              <a:t>Oribasius</a:t>
            </a:r>
            <a:r>
              <a:rPr lang="tr-TR" altLang="en-US" sz="2800" b="1" dirty="0">
                <a:solidFill>
                  <a:srgbClr val="FF0000"/>
                </a:solidFill>
              </a:rPr>
              <a:t> </a:t>
            </a:r>
            <a:r>
              <a:rPr lang="tr-TR" altLang="en-US" sz="2800" b="1" dirty="0"/>
              <a:t>(325-403): (Egeli), İskenderiye’de tıp eğitimi yapmıştı.</a:t>
            </a:r>
          </a:p>
          <a:p>
            <a:pPr algn="just" eaLnBrk="1" hangingPunct="1">
              <a:buClr>
                <a:srgbClr val="FF0000"/>
              </a:buClr>
              <a:buFont typeface="Wingdings" panose="05000000000000000000" pitchFamily="2" charset="2"/>
              <a:buNone/>
            </a:pPr>
            <a:endParaRPr lang="tr-TR" altLang="en-US" sz="2800" b="1" dirty="0"/>
          </a:p>
          <a:p>
            <a:pPr algn="just" eaLnBrk="1" hangingPunct="1">
              <a:buClr>
                <a:srgbClr val="FF0000"/>
              </a:buClr>
              <a:buFont typeface="Wingdings" panose="05000000000000000000" pitchFamily="2" charset="2"/>
              <a:buChar char="Ø"/>
            </a:pPr>
            <a:r>
              <a:rPr lang="tr-TR" altLang="en-US" sz="2800" b="1" dirty="0"/>
              <a:t> İmparator </a:t>
            </a:r>
            <a:r>
              <a:rPr lang="tr-TR" altLang="en-US" sz="2800" b="1" dirty="0" err="1"/>
              <a:t>Julien’in</a:t>
            </a:r>
            <a:r>
              <a:rPr lang="tr-TR" altLang="en-US" sz="2800" b="1" dirty="0"/>
              <a:t> saray hekimliğini de yapmış olan </a:t>
            </a:r>
            <a:r>
              <a:rPr lang="tr-TR" altLang="en-US" sz="2800" b="1" dirty="0" err="1"/>
              <a:t>Oribasius</a:t>
            </a:r>
            <a:r>
              <a:rPr lang="tr-TR" altLang="en-US" sz="2800" b="1" dirty="0"/>
              <a:t>, jinekolojinin babası sayılmakta ve gebelik takibi, sütanne seçimi, çocuk hastalıkları hakkında önemli 70 eser vermiştir. </a:t>
            </a:r>
          </a:p>
        </p:txBody>
      </p:sp>
      <p:sp>
        <p:nvSpPr>
          <p:cNvPr id="104452" name="Picture 6" descr="julianfr"/>
          <p:cNvSpPr>
            <a:spLocks noChangeAspect="1" noChangeArrowheads="1"/>
          </p:cNvSpPr>
          <p:nvPr/>
        </p:nvSpPr>
        <p:spPr bwMode="auto">
          <a:xfrm>
            <a:off x="8759825" y="1"/>
            <a:ext cx="1638300"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tr-TR" altLang="tr-TR" sz="3600"/>
          </a:p>
        </p:txBody>
      </p:sp>
      <p:pic>
        <p:nvPicPr>
          <p:cNvPr id="104453" name="Picture 8" descr="pic4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838" y="166688"/>
            <a:ext cx="1528763"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460366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882805" y="412595"/>
            <a:ext cx="10515600" cy="5798634"/>
          </a:xfrm>
        </p:spPr>
        <p:txBody>
          <a:bodyPr>
            <a:normAutofit fontScale="90000"/>
          </a:bodyPr>
          <a:lstStyle/>
          <a:p>
            <a:pPr>
              <a:buClr>
                <a:srgbClr val="FF0000"/>
              </a:buClr>
            </a:pPr>
            <a:br>
              <a:rPr lang="tr-TR" altLang="en-US" b="1" dirty="0">
                <a:cs typeface="Times New Roman" panose="02020603050405020304" pitchFamily="18" charset="0"/>
              </a:rPr>
            </a:br>
            <a:r>
              <a:rPr lang="en-US" altLang="en-US" b="1" dirty="0">
                <a:cs typeface="Times New Roman" panose="02020603050405020304" pitchFamily="18" charset="0"/>
              </a:rPr>
              <a:t>İSKENDERİYE TIP </a:t>
            </a:r>
            <a:r>
              <a:rPr lang="tr-TR" altLang="en-US" b="1" dirty="0">
                <a:cs typeface="Times New Roman" panose="02020603050405020304" pitchFamily="18" charset="0"/>
              </a:rPr>
              <a:t>OKULU</a:t>
            </a:r>
            <a:br>
              <a:rPr lang="tr-TR" altLang="en-US" b="1" dirty="0">
                <a:cs typeface="Times New Roman" panose="02020603050405020304" pitchFamily="18" charset="0"/>
              </a:rPr>
            </a:br>
            <a:r>
              <a:rPr lang="tr-TR" altLang="en-US" sz="2200" b="1" dirty="0">
                <a:cs typeface="Times New Roman" panose="02020603050405020304" pitchFamily="18" charset="0"/>
              </a:rPr>
              <a:t>Büyük İskender tarafından kurulmuştur (MÖ 356-323). Bir dönem antik Yunan bilim ve tıbbının önemli merkezlerinden biri olmuştur. MS </a:t>
            </a:r>
            <a:r>
              <a:rPr lang="tr-TR" altLang="en-US" sz="2200" b="1" dirty="0" err="1">
                <a:cs typeface="Times New Roman" panose="02020603050405020304" pitchFamily="18" charset="0"/>
              </a:rPr>
              <a:t>VII.yy</a:t>
            </a:r>
            <a:r>
              <a:rPr lang="tr-TR" altLang="en-US" sz="2200" b="1" dirty="0">
                <a:cs typeface="Times New Roman" panose="02020603050405020304" pitchFamily="18" charset="0"/>
              </a:rPr>
              <a:t> kadar çalışmalarını sürdürmüştür.</a:t>
            </a:r>
            <a:br>
              <a:rPr lang="tr-TR" altLang="en-US" sz="2200" b="1" dirty="0">
                <a:cs typeface="Times New Roman" panose="02020603050405020304" pitchFamily="18" charset="0"/>
              </a:rPr>
            </a:br>
            <a:br>
              <a:rPr lang="tr-TR" altLang="en-US" sz="2200" b="1" dirty="0">
                <a:cs typeface="Times New Roman" panose="02020603050405020304" pitchFamily="18" charset="0"/>
              </a:rPr>
            </a:br>
            <a:r>
              <a:rPr lang="tr-TR" altLang="en-US" sz="2200" b="1" dirty="0">
                <a:cs typeface="Times New Roman" panose="02020603050405020304" pitchFamily="18" charset="0"/>
              </a:rPr>
              <a:t>Anatomi çalışmaları dini kısıtlama olmadan sürmüş,</a:t>
            </a:r>
            <a:br>
              <a:rPr lang="tr-TR" altLang="en-US" sz="2200" b="1" dirty="0">
                <a:cs typeface="Times New Roman" panose="02020603050405020304" pitchFamily="18" charset="0"/>
              </a:rPr>
            </a:br>
            <a:r>
              <a:rPr lang="tr-TR" altLang="en-US" sz="2200" b="1" dirty="0">
                <a:cs typeface="Times New Roman" panose="02020603050405020304" pitchFamily="18" charset="0"/>
              </a:rPr>
              <a:t>Cerrahi bir uzmanlık alanı olmuş, </a:t>
            </a:r>
            <a:br>
              <a:rPr lang="tr-TR" altLang="en-US" sz="2200" b="1" dirty="0">
                <a:cs typeface="Times New Roman" panose="02020603050405020304" pitchFamily="18" charset="0"/>
              </a:rPr>
            </a:br>
            <a:r>
              <a:rPr lang="tr-TR" altLang="en-US" sz="2200" b="1" dirty="0">
                <a:cs typeface="Times New Roman" panose="02020603050405020304" pitchFamily="18" charset="0"/>
              </a:rPr>
              <a:t>		</a:t>
            </a:r>
            <a:r>
              <a:rPr lang="tr-TR" altLang="en-US" sz="2200" b="1" dirty="0" err="1">
                <a:cs typeface="Times New Roman" panose="02020603050405020304" pitchFamily="18" charset="0"/>
              </a:rPr>
              <a:t>Philoksenos</a:t>
            </a:r>
            <a:r>
              <a:rPr lang="tr-TR" altLang="en-US" sz="2200" b="1" dirty="0">
                <a:cs typeface="Times New Roman" panose="02020603050405020304" pitchFamily="18" charset="0"/>
              </a:rPr>
              <a:t>; Rahim ve Barsak kanserleri ile ilgili eserleri var.</a:t>
            </a:r>
            <a:br>
              <a:rPr lang="tr-TR" altLang="en-US" sz="2200" b="1" dirty="0">
                <a:cs typeface="Times New Roman" panose="02020603050405020304" pitchFamily="18" charset="0"/>
              </a:rPr>
            </a:br>
            <a:r>
              <a:rPr lang="tr-TR" altLang="en-US" sz="2200" b="1" dirty="0">
                <a:cs typeface="Times New Roman" panose="02020603050405020304" pitchFamily="18" charset="0"/>
              </a:rPr>
              <a:t>		</a:t>
            </a:r>
            <a:r>
              <a:rPr lang="tr-TR" altLang="en-US" sz="2200" b="1" dirty="0" err="1">
                <a:cs typeface="Times New Roman" panose="02020603050405020304" pitchFamily="18" charset="0"/>
              </a:rPr>
              <a:t>Ammonius</a:t>
            </a:r>
            <a:r>
              <a:rPr lang="tr-TR" altLang="en-US" sz="2200" b="1" dirty="0">
                <a:cs typeface="Times New Roman" panose="02020603050405020304" pitchFamily="18" charset="0"/>
              </a:rPr>
              <a:t>; Mesane taşlarının kırılması konusunda metot geliştirmiş</a:t>
            </a:r>
            <a:br>
              <a:rPr lang="tr-TR" altLang="en-US" sz="2200" b="1" dirty="0">
                <a:cs typeface="Times New Roman" panose="02020603050405020304" pitchFamily="18" charset="0"/>
              </a:rPr>
            </a:br>
            <a:br>
              <a:rPr lang="tr-TR" altLang="en-US" sz="2200" b="1" dirty="0">
                <a:cs typeface="Times New Roman" panose="02020603050405020304" pitchFamily="18" charset="0"/>
              </a:rPr>
            </a:br>
            <a:r>
              <a:rPr lang="tr-TR" altLang="en-US" sz="2200" b="1" dirty="0">
                <a:cs typeface="Times New Roman" panose="02020603050405020304" pitchFamily="18" charset="0"/>
              </a:rPr>
              <a:t>İTO da yetişmiş diğer hekimler;</a:t>
            </a:r>
            <a:br>
              <a:rPr lang="tr-TR" altLang="en-US" sz="2200" b="1" dirty="0">
                <a:cs typeface="Times New Roman" panose="02020603050405020304" pitchFamily="18" charset="0"/>
              </a:rPr>
            </a:br>
            <a:br>
              <a:rPr lang="tr-TR" altLang="en-US" sz="2200" b="1" dirty="0">
                <a:cs typeface="Times New Roman" panose="02020603050405020304" pitchFamily="18" charset="0"/>
              </a:rPr>
            </a:br>
            <a:r>
              <a:rPr lang="en-US" altLang="en-US" sz="2400" b="1" dirty="0">
                <a:cs typeface="Times New Roman" panose="02020603050405020304" pitchFamily="18" charset="0"/>
              </a:rPr>
              <a:t>ERAS</a:t>
            </a:r>
            <a:r>
              <a:rPr lang="tr-TR" altLang="en-US" sz="2400" b="1" dirty="0"/>
              <a:t>I</a:t>
            </a:r>
            <a:r>
              <a:rPr lang="en-US" altLang="en-US" sz="2400" b="1" dirty="0">
                <a:cs typeface="Times New Roman" panose="02020603050405020304" pitchFamily="18" charset="0"/>
              </a:rPr>
              <a:t>STRATUS</a:t>
            </a:r>
            <a:r>
              <a:rPr lang="tr-TR" altLang="en-US" sz="2400" b="1" dirty="0">
                <a:cs typeface="Times New Roman" panose="02020603050405020304" pitchFamily="18" charset="0"/>
              </a:rPr>
              <a:t>, </a:t>
            </a:r>
            <a:r>
              <a:rPr lang="tr-TR" altLang="en-US" sz="2400" b="1" dirty="0" err="1">
                <a:cs typeface="Times New Roman" panose="02020603050405020304" pitchFamily="18" charset="0"/>
              </a:rPr>
              <a:t>patalojik</a:t>
            </a:r>
            <a:r>
              <a:rPr lang="tr-TR" altLang="en-US" sz="2400" b="1" dirty="0">
                <a:cs typeface="Times New Roman" panose="02020603050405020304" pitchFamily="18" charset="0"/>
              </a:rPr>
              <a:t> anatomi ve fizyoloji alanında çalışmalar yapmış,</a:t>
            </a:r>
            <a:br>
              <a:rPr lang="tr-TR" altLang="en-US" sz="2400" b="1" dirty="0">
                <a:cs typeface="Times New Roman" panose="02020603050405020304" pitchFamily="18" charset="0"/>
              </a:rPr>
            </a:br>
            <a:r>
              <a:rPr lang="en-US" altLang="en-US" sz="2400" b="1" dirty="0">
                <a:cs typeface="Times New Roman" panose="02020603050405020304" pitchFamily="18" charset="0"/>
              </a:rPr>
              <a:t>HEROPH</a:t>
            </a:r>
            <a:r>
              <a:rPr lang="tr-TR" altLang="en-US" sz="2400" b="1" dirty="0"/>
              <a:t>I</a:t>
            </a:r>
            <a:r>
              <a:rPr lang="en-US" altLang="en-US" sz="2400" b="1" dirty="0">
                <a:cs typeface="Times New Roman" panose="02020603050405020304" pitchFamily="18" charset="0"/>
              </a:rPr>
              <a:t>LUS</a:t>
            </a:r>
            <a:r>
              <a:rPr lang="tr-TR" altLang="en-US" sz="2400" b="1" dirty="0">
                <a:cs typeface="Times New Roman" panose="02020603050405020304" pitchFamily="18" charset="0"/>
              </a:rPr>
              <a:t>, </a:t>
            </a:r>
            <a:r>
              <a:rPr lang="en-US" altLang="en-US" sz="2400" b="1" dirty="0">
                <a:cs typeface="Times New Roman" panose="02020603050405020304" pitchFamily="18" charset="0"/>
              </a:rPr>
              <a:t> </a:t>
            </a:r>
            <a:r>
              <a:rPr lang="tr-TR" altLang="en-US" sz="2400" b="1" dirty="0">
                <a:cs typeface="Times New Roman" panose="02020603050405020304" pitchFamily="18" charset="0"/>
              </a:rPr>
              <a:t>Beyin zarı, sinir sistemi, karaciğer, </a:t>
            </a:r>
            <a:r>
              <a:rPr lang="tr-TR" altLang="en-US" sz="2400" b="1" dirty="0" err="1">
                <a:cs typeface="Times New Roman" panose="02020603050405020304" pitchFamily="18" charset="0"/>
              </a:rPr>
              <a:t>tükrük</a:t>
            </a:r>
            <a:r>
              <a:rPr lang="tr-TR" altLang="en-US" sz="2400" b="1" dirty="0">
                <a:cs typeface="Times New Roman" panose="02020603050405020304" pitchFamily="18" charset="0"/>
              </a:rPr>
              <a:t> bezleri üzerinde  çalışmalar yapmış,</a:t>
            </a:r>
            <a:br>
              <a:rPr lang="tr-TR" altLang="en-US" sz="2400" b="1" dirty="0">
                <a:cs typeface="Times New Roman" panose="02020603050405020304" pitchFamily="18" charset="0"/>
              </a:rPr>
            </a:br>
            <a:r>
              <a:rPr lang="en-US" altLang="en-US" sz="2400" b="1" dirty="0"/>
              <a:t>THEOPHRASTUS</a:t>
            </a:r>
            <a:r>
              <a:rPr lang="tr-TR" altLang="en-US" sz="2400" b="1" dirty="0"/>
              <a:t>, Bitkilerin sınıflandırmasını yapmıştır. Botaniğin babası olarak bilinir.</a:t>
            </a:r>
            <a:br>
              <a:rPr lang="en-US" altLang="en-US" sz="2400" b="1" dirty="0">
                <a:cs typeface="Times New Roman" panose="02020603050405020304" pitchFamily="18" charset="0"/>
              </a:rPr>
            </a:br>
            <a:br>
              <a:rPr lang="tr-TR" altLang="en-US" sz="2200" b="1" dirty="0">
                <a:cs typeface="Times New Roman" panose="02020603050405020304" pitchFamily="18" charset="0"/>
              </a:rPr>
            </a:br>
            <a:endParaRPr lang="tr-TR" altLang="en-US" sz="2200" b="1" dirty="0">
              <a:cs typeface="Times New Roman" panose="02020603050405020304" pitchFamily="18" charset="0"/>
            </a:endParaRPr>
          </a:p>
        </p:txBody>
      </p:sp>
    </p:spTree>
    <p:extLst>
      <p:ext uri="{BB962C8B-B14F-4D97-AF65-F5344CB8AC3E}">
        <p14:creationId xmlns:p14="http://schemas.microsoft.com/office/powerpoint/2010/main" val="1670793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 calcmode="lin" valueType="num">
                                      <p:cBhvr additive="base">
                                        <p:cTn id="7" dur="500" fill="hold"/>
                                        <p:tgtEl>
                                          <p:spTgt spid="51202"/>
                                        </p:tgtEl>
                                        <p:attrNameLst>
                                          <p:attrName>ppt_x</p:attrName>
                                        </p:attrNameLst>
                                      </p:cBhvr>
                                      <p:tavLst>
                                        <p:tav tm="0">
                                          <p:val>
                                            <p:strVal val="#ppt_x"/>
                                          </p:val>
                                        </p:tav>
                                        <p:tav tm="100000">
                                          <p:val>
                                            <p:strVal val="#ppt_x"/>
                                          </p:val>
                                        </p:tav>
                                      </p:tavLst>
                                    </p:anim>
                                    <p:anim calcmode="lin" valueType="num">
                                      <p:cBhvr additive="base">
                                        <p:cTn id="8" dur="500" fill="hold"/>
                                        <p:tgtEl>
                                          <p:spTgt spid="5120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altLang="tr-TR" dirty="0"/>
              <a:t>KAYNAKLAR</a:t>
            </a:r>
          </a:p>
          <a:p>
            <a:r>
              <a:rPr lang="tr-TR" altLang="tr-TR" dirty="0"/>
              <a:t>Ali Haydar Bayat, Tıp Tarihi, Sade Matbaa, İzmir,2003.</a:t>
            </a:r>
          </a:p>
          <a:p>
            <a:pPr>
              <a:buFont typeface="Arial" panose="020B0604020202020204" pitchFamily="34" charset="0"/>
              <a:buChar char="•"/>
            </a:pPr>
            <a:r>
              <a:rPr lang="tr-TR" altLang="tr-TR" dirty="0"/>
              <a:t>Turhan </a:t>
            </a:r>
            <a:r>
              <a:rPr lang="tr-TR" altLang="tr-TR" dirty="0" err="1"/>
              <a:t>Baytop</a:t>
            </a:r>
            <a:r>
              <a:rPr lang="tr-TR" altLang="tr-TR" dirty="0"/>
              <a:t>, Türk Eczacılık Tarihi (Afife Mat tarafından kısaltılmış 2.baskı), İstanbul Üniversitesi Yayınları No:3358, İstanbul,2001.</a:t>
            </a:r>
          </a:p>
          <a:p>
            <a:pPr>
              <a:buFont typeface="Arial" panose="020B0604020202020204" pitchFamily="34" charset="0"/>
              <a:buChar char="•"/>
            </a:pPr>
            <a:r>
              <a:rPr lang="tr-TR" altLang="tr-TR" dirty="0"/>
              <a:t>https://tr.wikipedia.org/wiki/Galen</a:t>
            </a:r>
          </a:p>
          <a:p>
            <a:endParaRPr lang="tr-TR" altLang="tr-TR" dirty="0"/>
          </a:p>
          <a:p>
            <a:endParaRPr lang="tr-TR" dirty="0"/>
          </a:p>
        </p:txBody>
      </p:sp>
    </p:spTree>
    <p:extLst>
      <p:ext uri="{BB962C8B-B14F-4D97-AF65-F5344CB8AC3E}">
        <p14:creationId xmlns:p14="http://schemas.microsoft.com/office/powerpoint/2010/main" val="430673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43280" y="0"/>
            <a:ext cx="10510520" cy="6176963"/>
          </a:xfrm>
        </p:spPr>
        <p:txBody>
          <a:bodyPr>
            <a:normAutofit/>
          </a:bodyPr>
          <a:lstStyle/>
          <a:p>
            <a:endParaRPr lang="tr-TR" dirty="0"/>
          </a:p>
          <a:p>
            <a:endParaRPr lang="tr-TR" dirty="0"/>
          </a:p>
          <a:p>
            <a:endParaRPr lang="tr-TR" dirty="0"/>
          </a:p>
          <a:p>
            <a:r>
              <a:rPr lang="tr-TR" sz="2800" dirty="0"/>
              <a:t>Roma tıbbı, Yunan tıp geleneğinden oldukça etkilenmiştir. </a:t>
            </a:r>
          </a:p>
          <a:p>
            <a:r>
              <a:rPr lang="tr-TR" sz="2800" dirty="0"/>
              <a:t>Yunan hekimleri gibi, Romalı hekimler de manevi ritüellerden ziyade doğal gözlemlere güvendiler; ancak bu, manevi inancın yokluğu anlamına gelmez. Trajik kıtlıklar ve vebalar genellikle ilahi cezaya atfedilirdi; ve ritüeller yoluyla tanrıların yatıştırılmasının bu tür olayları hafiflettiğine inanılıyordu. </a:t>
            </a:r>
          </a:p>
          <a:p>
            <a:endParaRPr lang="tr-TR" dirty="0"/>
          </a:p>
        </p:txBody>
      </p:sp>
    </p:spTree>
    <p:extLst>
      <p:ext uri="{BB962C8B-B14F-4D97-AF65-F5344CB8AC3E}">
        <p14:creationId xmlns:p14="http://schemas.microsoft.com/office/powerpoint/2010/main" val="157280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EE361A3-0BE6-46DB-A4A7-EF65B9E4D4B6}"/>
              </a:ext>
            </a:extLst>
          </p:cNvPr>
          <p:cNvSpPr>
            <a:spLocks noGrp="1"/>
          </p:cNvSpPr>
          <p:nvPr>
            <p:ph idx="1"/>
          </p:nvPr>
        </p:nvSpPr>
        <p:spPr>
          <a:xfrm>
            <a:off x="2030412" y="1005840"/>
            <a:ext cx="8915400" cy="4886960"/>
          </a:xfrm>
        </p:spPr>
        <p:txBody>
          <a:bodyPr>
            <a:normAutofit/>
          </a:bodyPr>
          <a:lstStyle/>
          <a:p>
            <a:r>
              <a:rPr lang="tr-TR" sz="2800" dirty="0"/>
              <a:t>Bulaşıcı hastalıklarda karantina uygulamaları ve arıtılmış su  kullanıldı.</a:t>
            </a:r>
          </a:p>
          <a:p>
            <a:r>
              <a:rPr lang="tr-TR" sz="2800" dirty="0"/>
              <a:t>Roma'nın önde gelen ilk hekimlerinden biri </a:t>
            </a:r>
            <a:r>
              <a:rPr lang="tr-TR" sz="2800" b="1" dirty="0" err="1"/>
              <a:t>Galen</a:t>
            </a:r>
            <a:r>
              <a:rPr lang="tr-TR" sz="2800" dirty="0" err="1"/>
              <a:t>'di</a:t>
            </a:r>
            <a:r>
              <a:rPr lang="tr-TR" sz="2800" dirty="0"/>
              <a:t> . Yunanistan'da maymunlar da dahil olmak üzere hayvanları inceleyerek insan anatomisi konusunda uzman oldu.  </a:t>
            </a:r>
          </a:p>
          <a:p>
            <a:r>
              <a:rPr lang="tr-TR" sz="2800" dirty="0"/>
              <a:t>Antik Roma'daki önemi ve uzmanlığı nedeniyle Galen , İmparator </a:t>
            </a:r>
            <a:r>
              <a:rPr lang="tr-TR" sz="2800" dirty="0" err="1"/>
              <a:t>Marcus</a:t>
            </a:r>
            <a:r>
              <a:rPr lang="tr-TR" sz="2800" dirty="0"/>
              <a:t> </a:t>
            </a:r>
            <a:r>
              <a:rPr lang="tr-TR" sz="2800" dirty="0" err="1"/>
              <a:t>Aurelius'un</a:t>
            </a:r>
            <a:r>
              <a:rPr lang="tr-TR" sz="2800" dirty="0"/>
              <a:t> kişisel doktoru oldu. </a:t>
            </a:r>
          </a:p>
          <a:p>
            <a:endParaRPr lang="tr-TR" dirty="0"/>
          </a:p>
        </p:txBody>
      </p:sp>
    </p:spTree>
    <p:extLst>
      <p:ext uri="{BB962C8B-B14F-4D97-AF65-F5344CB8AC3E}">
        <p14:creationId xmlns:p14="http://schemas.microsoft.com/office/powerpoint/2010/main" val="1183419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33" name="Picture 9"/>
          <p:cNvSpPr>
            <a:spLocks noChangeAspect="1" noChangeArrowheads="1"/>
          </p:cNvSpPr>
          <p:nvPr/>
        </p:nvSpPr>
        <p:spPr bwMode="auto">
          <a:xfrm>
            <a:off x="152400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tr-TR" altLang="tr-TR" sz="3600"/>
          </a:p>
        </p:txBody>
      </p:sp>
      <p:sp>
        <p:nvSpPr>
          <p:cNvPr id="77834" name="Rectangle 10"/>
          <p:cNvSpPr>
            <a:spLocks noChangeArrowheads="1"/>
          </p:cNvSpPr>
          <p:nvPr/>
        </p:nvSpPr>
        <p:spPr bwMode="auto">
          <a:xfrm>
            <a:off x="2057400" y="3657601"/>
            <a:ext cx="8001000" cy="21258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4400" b="1" u="sng">
                <a:solidFill>
                  <a:schemeClr val="bg1"/>
                </a:solidFill>
                <a:cs typeface="Times New Roman" panose="02020603050405020304" pitchFamily="18" charset="0"/>
              </a:rPr>
              <a:t>ESKİ ROMA’DAKİ</a:t>
            </a:r>
            <a:r>
              <a:rPr lang="tr-TR" altLang="en-US" sz="4400" b="1" u="sng">
                <a:solidFill>
                  <a:schemeClr val="bg1"/>
                </a:solidFill>
              </a:rPr>
              <a:t> TIP</a:t>
            </a:r>
            <a:r>
              <a:rPr lang="en-US" altLang="en-US" sz="4400" b="1" u="sng">
                <a:solidFill>
                  <a:schemeClr val="bg1"/>
                </a:solidFill>
                <a:cs typeface="Times New Roman" panose="02020603050405020304" pitchFamily="18" charset="0"/>
              </a:rPr>
              <a:t> </a:t>
            </a:r>
            <a:r>
              <a:rPr lang="tr-TR" altLang="en-US" sz="4400" b="1" u="sng">
                <a:solidFill>
                  <a:schemeClr val="bg1"/>
                </a:solidFill>
              </a:rPr>
              <a:t>ve ECZACILIK UYGULAMALARI</a:t>
            </a:r>
            <a:endParaRPr lang="en-US" altLang="en-US" sz="4400" b="1" u="sng">
              <a:solidFill>
                <a:schemeClr val="bg1"/>
              </a:solidFill>
            </a:endParaRPr>
          </a:p>
        </p:txBody>
      </p:sp>
      <p:sp>
        <p:nvSpPr>
          <p:cNvPr id="2" name="Dikdörtgen 1"/>
          <p:cNvSpPr/>
          <p:nvPr/>
        </p:nvSpPr>
        <p:spPr>
          <a:xfrm>
            <a:off x="1293541" y="1572322"/>
            <a:ext cx="9846527" cy="3970318"/>
          </a:xfrm>
          <a:prstGeom prst="rect">
            <a:avLst/>
          </a:prstGeom>
        </p:spPr>
        <p:txBody>
          <a:bodyPr wrap="square">
            <a:spAutoFit/>
          </a:bodyPr>
          <a:lstStyle/>
          <a:p>
            <a:pPr algn="just"/>
            <a:r>
              <a:rPr lang="tr-TR" sz="2800" b="0" i="0" dirty="0">
                <a:solidFill>
                  <a:srgbClr val="212529"/>
                </a:solidFill>
                <a:effectLst/>
                <a:latin typeface="-apple-system"/>
              </a:rPr>
              <a:t>Roma'da, hekimler var olmadan önce , hastaları tedavi etmek için </a:t>
            </a:r>
            <a:r>
              <a:rPr lang="tr-TR" sz="2800" b="0" i="1" dirty="0" err="1">
                <a:solidFill>
                  <a:srgbClr val="212529"/>
                </a:solidFill>
                <a:effectLst/>
                <a:latin typeface="-apple-system"/>
              </a:rPr>
              <a:t>paterfamilias</a:t>
            </a:r>
            <a:r>
              <a:rPr lang="tr-TR" sz="2800" b="0" i="0" dirty="0">
                <a:solidFill>
                  <a:srgbClr val="212529"/>
                </a:solidFill>
                <a:effectLst/>
                <a:latin typeface="-apple-system"/>
              </a:rPr>
              <a:t> (ailenin reisi) sorumluydu. Bunlarda </a:t>
            </a:r>
            <a:r>
              <a:rPr lang="tr-TR" sz="2800" b="1" i="0" dirty="0" err="1">
                <a:solidFill>
                  <a:srgbClr val="212529"/>
                </a:solidFill>
                <a:effectLst/>
                <a:latin typeface="-apple-system"/>
              </a:rPr>
              <a:t>Cato</a:t>
            </a:r>
            <a:r>
              <a:rPr lang="tr-TR" sz="2800" b="0" i="0" dirty="0">
                <a:solidFill>
                  <a:srgbClr val="212529"/>
                </a:solidFill>
                <a:effectLst/>
                <a:latin typeface="-apple-system"/>
              </a:rPr>
              <a:t>; </a:t>
            </a:r>
            <a:r>
              <a:rPr lang="tr-TR" sz="2800" dirty="0">
                <a:solidFill>
                  <a:srgbClr val="212529"/>
                </a:solidFill>
                <a:latin typeface="-apple-system"/>
              </a:rPr>
              <a:t>G</a:t>
            </a:r>
            <a:r>
              <a:rPr lang="tr-TR" sz="2800" b="0" i="0" dirty="0">
                <a:solidFill>
                  <a:srgbClr val="212529"/>
                </a:solidFill>
                <a:effectLst/>
                <a:latin typeface="-apple-system"/>
              </a:rPr>
              <a:t>enellikle lahanayı kabızlıktan sağırlığa kadar birçok rahatsızlığın tedavisi için reçete etti. Belirli rahatsızlıkları olan hastalar için lahananın nasıl hazırlanacağı konusunda kesin talimatlar verirdi. Ayrıca sıvı halde lahana kullandı. Örneğin, bir lahana, su ve şarap karışımı sağır bir adamın kulağına, işitmesinin geri kazanılabilmesi için dökülürdü. </a:t>
            </a:r>
          </a:p>
          <a:p>
            <a:pPr algn="just"/>
            <a:r>
              <a:rPr lang="tr-TR" sz="2800" b="0" i="0" dirty="0" err="1">
                <a:solidFill>
                  <a:srgbClr val="212529"/>
                </a:solidFill>
                <a:effectLst/>
                <a:latin typeface="-apple-system"/>
              </a:rPr>
              <a:t>Cato</a:t>
            </a:r>
            <a:r>
              <a:rPr lang="tr-TR" sz="2800" b="0" i="0" dirty="0">
                <a:solidFill>
                  <a:srgbClr val="212529"/>
                </a:solidFill>
                <a:effectLst/>
                <a:latin typeface="-apple-system"/>
              </a:rPr>
              <a:t>, kırık veya kırık uzantıları da tedavi ederdi. </a:t>
            </a:r>
            <a:endParaRPr lang="tr-TR" sz="2800" dirty="0"/>
          </a:p>
        </p:txBody>
      </p:sp>
    </p:spTree>
    <p:extLst>
      <p:ext uri="{BB962C8B-B14F-4D97-AF65-F5344CB8AC3E}">
        <p14:creationId xmlns:p14="http://schemas.microsoft.com/office/powerpoint/2010/main" val="23904127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36" fill="hold" nodeType="afterEffect">
                                  <p:stCondLst>
                                    <p:cond delay="0"/>
                                  </p:stCondLst>
                                  <p:childTnLst>
                                    <p:set>
                                      <p:cBhvr>
                                        <p:cTn id="6" dur="1" fill="hold">
                                          <p:stCondLst>
                                            <p:cond delay="0"/>
                                          </p:stCondLst>
                                        </p:cTn>
                                        <p:tgtEl>
                                          <p:spTgt spid="77833"/>
                                        </p:tgtEl>
                                        <p:attrNameLst>
                                          <p:attrName>style.visibility</p:attrName>
                                        </p:attrNameLst>
                                      </p:cBhvr>
                                      <p:to>
                                        <p:strVal val="visible"/>
                                      </p:to>
                                    </p:set>
                                    <p:anim calcmode="lin" valueType="num">
                                      <p:cBhvr>
                                        <p:cTn id="7" dur="500" fill="hold"/>
                                        <p:tgtEl>
                                          <p:spTgt spid="77833"/>
                                        </p:tgtEl>
                                        <p:attrNameLst>
                                          <p:attrName>ppt_w</p:attrName>
                                        </p:attrNameLst>
                                      </p:cBhvr>
                                      <p:tavLst>
                                        <p:tav tm="0">
                                          <p:val>
                                            <p:strVal val="(6*min(max(#ppt_w*#ppt_h,.3),1)-7.4)/-.7*#ppt_w"/>
                                          </p:val>
                                        </p:tav>
                                        <p:tav tm="100000">
                                          <p:val>
                                            <p:strVal val="#ppt_w"/>
                                          </p:val>
                                        </p:tav>
                                      </p:tavLst>
                                    </p:anim>
                                    <p:anim calcmode="lin" valueType="num">
                                      <p:cBhvr>
                                        <p:cTn id="8" dur="500" fill="hold"/>
                                        <p:tgtEl>
                                          <p:spTgt spid="77833"/>
                                        </p:tgtEl>
                                        <p:attrNameLst>
                                          <p:attrName>ppt_h</p:attrName>
                                        </p:attrNameLst>
                                      </p:cBhvr>
                                      <p:tavLst>
                                        <p:tav tm="0">
                                          <p:val>
                                            <p:strVal val="(6*min(max(#ppt_w*#ppt_h,.3),1)-7.4)/-.7*#ppt_h"/>
                                          </p:val>
                                        </p:tav>
                                        <p:tav tm="100000">
                                          <p:val>
                                            <p:strVal val="#ppt_h"/>
                                          </p:val>
                                        </p:tav>
                                      </p:tavLst>
                                    </p:anim>
                                    <p:anim calcmode="lin" valueType="num">
                                      <p:cBhvr>
                                        <p:cTn id="9" dur="500" fill="hold"/>
                                        <p:tgtEl>
                                          <p:spTgt spid="77833"/>
                                        </p:tgtEl>
                                        <p:attrNameLst>
                                          <p:attrName>ppt_x</p:attrName>
                                        </p:attrNameLst>
                                      </p:cBhvr>
                                      <p:tavLst>
                                        <p:tav tm="0">
                                          <p:val>
                                            <p:fltVal val="0.5"/>
                                          </p:val>
                                        </p:tav>
                                        <p:tav tm="100000">
                                          <p:val>
                                            <p:strVal val="#ppt_x"/>
                                          </p:val>
                                        </p:tav>
                                      </p:tavLst>
                                    </p:anim>
                                    <p:anim calcmode="lin" valueType="num">
                                      <p:cBhvr>
                                        <p:cTn id="10" dur="500" fill="hold"/>
                                        <p:tgtEl>
                                          <p:spTgt spid="77833"/>
                                        </p:tgtEl>
                                        <p:attrNameLst>
                                          <p:attrName>ppt_y</p:attrName>
                                        </p:attrNameLst>
                                      </p:cBhvr>
                                      <p:tavLst>
                                        <p:tav tm="0">
                                          <p:val>
                                            <p:strVal val="1+(6*min(max(#ppt_w*#ppt_h,.3),1)-7.4)/-.7*#ppt_h/2"/>
                                          </p:val>
                                        </p:tav>
                                        <p:tav tm="100000">
                                          <p:val>
                                            <p:strVal val="#ppt_y"/>
                                          </p:val>
                                        </p:tav>
                                      </p:tavLst>
                                    </p:anim>
                                  </p:childTnLst>
                                </p:cTn>
                              </p:par>
                            </p:childTnLst>
                          </p:cTn>
                        </p:par>
                        <p:par>
                          <p:cTn id="11" fill="hold" nodeType="afterGroup">
                            <p:stCondLst>
                              <p:cond delay="500"/>
                            </p:stCondLst>
                            <p:childTnLst>
                              <p:par>
                                <p:cTn id="12" presetID="22" presetClass="entr" presetSubtype="1" fill="hold" grpId="0" nodeType="afterEffect">
                                  <p:stCondLst>
                                    <p:cond delay="0"/>
                                  </p:stCondLst>
                                  <p:childTnLst>
                                    <p:set>
                                      <p:cBhvr>
                                        <p:cTn id="13" dur="1" fill="hold">
                                          <p:stCondLst>
                                            <p:cond delay="0"/>
                                          </p:stCondLst>
                                        </p:cTn>
                                        <p:tgtEl>
                                          <p:spTgt spid="77834"/>
                                        </p:tgtEl>
                                        <p:attrNameLst>
                                          <p:attrName>style.visibility</p:attrName>
                                        </p:attrNameLst>
                                      </p:cBhvr>
                                      <p:to>
                                        <p:strVal val="visible"/>
                                      </p:to>
                                    </p:set>
                                    <p:animEffect transition="in" filter="wipe(up)">
                                      <p:cBhvr>
                                        <p:cTn id="14" dur="500"/>
                                        <p:tgtEl>
                                          <p:spTgt spid="778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Picture 2"/>
          <p:cNvSpPr>
            <a:spLocks noChangeAspect="1" noChangeArrowheads="1"/>
          </p:cNvSpPr>
          <p:nvPr/>
        </p:nvSpPr>
        <p:spPr bwMode="auto">
          <a:xfrm>
            <a:off x="1524000" y="620714"/>
            <a:ext cx="4921250" cy="623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tr-TR" altLang="tr-TR" sz="3600"/>
          </a:p>
        </p:txBody>
      </p:sp>
      <p:sp>
        <p:nvSpPr>
          <p:cNvPr id="71683" name="Rectangle 3"/>
          <p:cNvSpPr>
            <a:spLocks noChangeArrowheads="1"/>
          </p:cNvSpPr>
          <p:nvPr/>
        </p:nvSpPr>
        <p:spPr bwMode="auto">
          <a:xfrm>
            <a:off x="780585" y="-108743"/>
            <a:ext cx="4211637"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tr-TR" altLang="en-US" sz="2800" b="1" dirty="0">
                <a:solidFill>
                  <a:srgbClr val="FF0000"/>
                </a:solidFill>
              </a:rPr>
              <a:t>Romalılar (M.Ö. 9 YY)</a:t>
            </a:r>
            <a:endParaRPr lang="en-US" altLang="en-US" sz="2800" b="1" dirty="0">
              <a:solidFill>
                <a:srgbClr val="FF0000"/>
              </a:solidFill>
            </a:endParaRPr>
          </a:p>
        </p:txBody>
      </p:sp>
      <p:sp>
        <p:nvSpPr>
          <p:cNvPr id="271364" name="Rectangle 4"/>
          <p:cNvSpPr>
            <a:spLocks noChangeArrowheads="1"/>
          </p:cNvSpPr>
          <p:nvPr/>
        </p:nvSpPr>
        <p:spPr bwMode="auto">
          <a:xfrm>
            <a:off x="1010796" y="1012429"/>
            <a:ext cx="10541124"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90000"/>
              </a:lnSpc>
              <a:buClr>
                <a:srgbClr val="FF0000"/>
              </a:buClr>
              <a:buFont typeface="Wingdings" panose="05000000000000000000" pitchFamily="2" charset="2"/>
              <a:buChar char="Ø"/>
            </a:pPr>
            <a:r>
              <a:rPr lang="tr-TR" altLang="en-US" sz="2800" b="1" dirty="0"/>
              <a:t>Hastalık ve Temizliği Yunanlılardan öğrendiler.</a:t>
            </a:r>
          </a:p>
          <a:p>
            <a:pPr eaLnBrk="1" hangingPunct="1">
              <a:lnSpc>
                <a:spcPct val="90000"/>
              </a:lnSpc>
              <a:buClr>
                <a:srgbClr val="FF0000"/>
              </a:buClr>
              <a:buFont typeface="Wingdings" panose="05000000000000000000" pitchFamily="2" charset="2"/>
              <a:buChar char="Ø"/>
            </a:pPr>
            <a:r>
              <a:rPr lang="tr-TR" altLang="en-US" sz="2800" b="1" dirty="0"/>
              <a:t>Şehirlere temiz su getirmek için su kemerleri  sistemi geliştirdiler.</a:t>
            </a:r>
          </a:p>
          <a:p>
            <a:pPr>
              <a:lnSpc>
                <a:spcPct val="90000"/>
              </a:lnSpc>
              <a:buClr>
                <a:srgbClr val="FF0000"/>
              </a:buClr>
              <a:buFont typeface="Wingdings" panose="05000000000000000000" pitchFamily="2" charset="2"/>
              <a:buChar char="Ø"/>
            </a:pPr>
            <a:r>
              <a:rPr lang="tr-TR" altLang="en-US" sz="2800" b="1" dirty="0"/>
              <a:t>Yer çekimini kullanarak su kemerlerinden devamlı su akışını sağladılar</a:t>
            </a:r>
          </a:p>
          <a:p>
            <a:pPr>
              <a:buClr>
                <a:srgbClr val="FF0000"/>
              </a:buClr>
              <a:buFont typeface="Wingdings" panose="05000000000000000000" pitchFamily="2" charset="2"/>
              <a:buChar char="Ø"/>
            </a:pPr>
            <a:r>
              <a:rPr lang="tr-TR" altLang="en-US" sz="2800" b="1" dirty="0"/>
              <a:t>Şehir merkezine uzakta bulunan doğal kaynaklardan sular getirdiler</a:t>
            </a:r>
            <a:endParaRPr lang="en-US" altLang="en-US" sz="2800" b="1" dirty="0"/>
          </a:p>
          <a:p>
            <a:pPr>
              <a:buClr>
                <a:srgbClr val="FF0000"/>
              </a:buClr>
              <a:buFont typeface="Wingdings" panose="05000000000000000000" pitchFamily="2" charset="2"/>
              <a:buChar char="Ø"/>
            </a:pPr>
            <a:r>
              <a:rPr lang="tr-TR" altLang="en-US" sz="2800" b="1" dirty="0"/>
              <a:t>Yeraltı kanalizasyonları şehirden uzakta ırmaklara boşaltıldı.</a:t>
            </a:r>
          </a:p>
          <a:p>
            <a:pPr eaLnBrk="1" hangingPunct="1">
              <a:lnSpc>
                <a:spcPct val="90000"/>
              </a:lnSpc>
              <a:buClr>
                <a:srgbClr val="FF0000"/>
              </a:buClr>
              <a:buFont typeface="Wingdings" panose="05000000000000000000" pitchFamily="2" charset="2"/>
              <a:buChar char="Ø"/>
            </a:pPr>
            <a:r>
              <a:rPr lang="tr-TR" altLang="en-US" sz="2800" b="1" dirty="0"/>
              <a:t>Atıkları kapalı taşımak için dahili kanalizasyonlar geliştirdiler.</a:t>
            </a:r>
            <a:endParaRPr lang="en-US" altLang="en-US" sz="2800" b="1" dirty="0"/>
          </a:p>
          <a:p>
            <a:pPr eaLnBrk="1" hangingPunct="1">
              <a:lnSpc>
                <a:spcPct val="90000"/>
              </a:lnSpc>
              <a:buClr>
                <a:srgbClr val="FF0000"/>
              </a:buClr>
              <a:buFont typeface="Wingdings" panose="05000000000000000000" pitchFamily="2" charset="2"/>
              <a:buChar char="Ø"/>
            </a:pPr>
            <a:r>
              <a:rPr lang="tr-TR" altLang="en-US" sz="2800" b="1" dirty="0"/>
              <a:t>Hamamlar yaptılar</a:t>
            </a:r>
          </a:p>
          <a:p>
            <a:pPr eaLnBrk="1" hangingPunct="1">
              <a:lnSpc>
                <a:spcPct val="90000"/>
              </a:lnSpc>
              <a:buClr>
                <a:srgbClr val="FF0000"/>
              </a:buClr>
              <a:buFont typeface="Wingdings" panose="05000000000000000000" pitchFamily="2" charset="2"/>
              <a:buChar char="Ø"/>
            </a:pPr>
            <a:r>
              <a:rPr lang="tr-TR" altLang="en-US" sz="2800" b="1" dirty="0"/>
              <a:t>Halk sağlığı ve hijyeni önem verdiler</a:t>
            </a:r>
          </a:p>
          <a:p>
            <a:pPr>
              <a:buClr>
                <a:srgbClr val="FF0000"/>
              </a:buClr>
              <a:buFont typeface="Wingdings" panose="05000000000000000000" pitchFamily="2" charset="2"/>
              <a:buChar char="Ø"/>
            </a:pPr>
            <a:endParaRPr lang="tr-TR" altLang="en-US" sz="2800" b="1" dirty="0"/>
          </a:p>
          <a:p>
            <a:pPr marL="0" indent="0" eaLnBrk="1" hangingPunct="1">
              <a:lnSpc>
                <a:spcPct val="90000"/>
              </a:lnSpc>
              <a:buClr>
                <a:srgbClr val="FF0000"/>
              </a:buClr>
              <a:buNone/>
            </a:pPr>
            <a:endParaRPr lang="en-US" altLang="en-US" sz="2800" b="1" dirty="0">
              <a:sym typeface="Wingdings 2" panose="05020102010507070707" pitchFamily="18" charset="2"/>
            </a:endParaRPr>
          </a:p>
        </p:txBody>
      </p:sp>
    </p:spTree>
    <p:extLst>
      <p:ext uri="{BB962C8B-B14F-4D97-AF65-F5344CB8AC3E}">
        <p14:creationId xmlns:p14="http://schemas.microsoft.com/office/powerpoint/2010/main" val="147894115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1364">
                                            <p:txEl>
                                              <p:pRg st="0" end="0"/>
                                            </p:txEl>
                                          </p:spTgt>
                                        </p:tgtEl>
                                        <p:attrNameLst>
                                          <p:attrName>style.visibility</p:attrName>
                                        </p:attrNameLst>
                                      </p:cBhvr>
                                      <p:to>
                                        <p:strVal val="visible"/>
                                      </p:to>
                                    </p:set>
                                    <p:anim calcmode="lin" valueType="num">
                                      <p:cBhvr additive="base">
                                        <p:cTn id="7" dur="500" fill="hold"/>
                                        <p:tgtEl>
                                          <p:spTgt spid="2713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7136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71364">
                                            <p:txEl>
                                              <p:pRg st="1" end="1"/>
                                            </p:txEl>
                                          </p:spTgt>
                                        </p:tgtEl>
                                        <p:attrNameLst>
                                          <p:attrName>style.visibility</p:attrName>
                                        </p:attrNameLst>
                                      </p:cBhvr>
                                      <p:to>
                                        <p:strVal val="visible"/>
                                      </p:to>
                                    </p:set>
                                    <p:anim calcmode="lin" valueType="num">
                                      <p:cBhvr additive="base">
                                        <p:cTn id="13" dur="500" fill="hold"/>
                                        <p:tgtEl>
                                          <p:spTgt spid="2713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7136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71364">
                                            <p:txEl>
                                              <p:pRg st="2" end="2"/>
                                            </p:txEl>
                                          </p:spTgt>
                                        </p:tgtEl>
                                        <p:attrNameLst>
                                          <p:attrName>style.visibility</p:attrName>
                                        </p:attrNameLst>
                                      </p:cBhvr>
                                      <p:to>
                                        <p:strVal val="visible"/>
                                      </p:to>
                                    </p:set>
                                    <p:anim calcmode="lin" valueType="num">
                                      <p:cBhvr additive="base">
                                        <p:cTn id="19" dur="500" fill="hold"/>
                                        <p:tgtEl>
                                          <p:spTgt spid="27136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7136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71364">
                                            <p:txEl>
                                              <p:pRg st="3" end="3"/>
                                            </p:txEl>
                                          </p:spTgt>
                                        </p:tgtEl>
                                        <p:attrNameLst>
                                          <p:attrName>style.visibility</p:attrName>
                                        </p:attrNameLst>
                                      </p:cBhvr>
                                      <p:to>
                                        <p:strVal val="visible"/>
                                      </p:to>
                                    </p:set>
                                    <p:anim calcmode="lin" valueType="num">
                                      <p:cBhvr additive="base">
                                        <p:cTn id="25" dur="500" fill="hold"/>
                                        <p:tgtEl>
                                          <p:spTgt spid="271364">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7136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71364">
                                            <p:txEl>
                                              <p:pRg st="4" end="4"/>
                                            </p:txEl>
                                          </p:spTgt>
                                        </p:tgtEl>
                                        <p:attrNameLst>
                                          <p:attrName>style.visibility</p:attrName>
                                        </p:attrNameLst>
                                      </p:cBhvr>
                                      <p:to>
                                        <p:strVal val="visible"/>
                                      </p:to>
                                    </p:set>
                                    <p:anim calcmode="lin" valueType="num">
                                      <p:cBhvr additive="base">
                                        <p:cTn id="31" dur="500" fill="hold"/>
                                        <p:tgtEl>
                                          <p:spTgt spid="271364">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7136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71364">
                                            <p:txEl>
                                              <p:pRg st="5" end="5"/>
                                            </p:txEl>
                                          </p:spTgt>
                                        </p:tgtEl>
                                        <p:attrNameLst>
                                          <p:attrName>style.visibility</p:attrName>
                                        </p:attrNameLst>
                                      </p:cBhvr>
                                      <p:to>
                                        <p:strVal val="visible"/>
                                      </p:to>
                                    </p:set>
                                    <p:anim calcmode="lin" valueType="num">
                                      <p:cBhvr additive="base">
                                        <p:cTn id="37" dur="500" fill="hold"/>
                                        <p:tgtEl>
                                          <p:spTgt spid="271364">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7136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71364">
                                            <p:txEl>
                                              <p:pRg st="6" end="6"/>
                                            </p:txEl>
                                          </p:spTgt>
                                        </p:tgtEl>
                                        <p:attrNameLst>
                                          <p:attrName>style.visibility</p:attrName>
                                        </p:attrNameLst>
                                      </p:cBhvr>
                                      <p:to>
                                        <p:strVal val="visible"/>
                                      </p:to>
                                    </p:set>
                                    <p:anim calcmode="lin" valueType="num">
                                      <p:cBhvr additive="base">
                                        <p:cTn id="43" dur="500" fill="hold"/>
                                        <p:tgtEl>
                                          <p:spTgt spid="271364">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7136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71364">
                                            <p:txEl>
                                              <p:pRg st="7" end="7"/>
                                            </p:txEl>
                                          </p:spTgt>
                                        </p:tgtEl>
                                        <p:attrNameLst>
                                          <p:attrName>style.visibility</p:attrName>
                                        </p:attrNameLst>
                                      </p:cBhvr>
                                      <p:to>
                                        <p:strVal val="visible"/>
                                      </p:to>
                                    </p:set>
                                    <p:anim calcmode="lin" valueType="num">
                                      <p:cBhvr additive="base">
                                        <p:cTn id="49" dur="500" fill="hold"/>
                                        <p:tgtEl>
                                          <p:spTgt spid="271364">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71364">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4"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tr-TR" altLang="en-US" sz="3200" b="1">
                <a:solidFill>
                  <a:schemeClr val="accent2"/>
                </a:solidFill>
              </a:rPr>
              <a:t>ESKİ ROMA’DA ECZACILIKLA İLGİLİ MESLEK GRUPLARI</a:t>
            </a:r>
            <a:endParaRPr lang="en-US" altLang="en-US" sz="3200" b="1">
              <a:solidFill>
                <a:schemeClr val="accent2"/>
              </a:solidFill>
            </a:endParaRPr>
          </a:p>
        </p:txBody>
      </p:sp>
      <p:sp>
        <p:nvSpPr>
          <p:cNvPr id="83971" name="Rectangle 3"/>
          <p:cNvSpPr>
            <a:spLocks noGrp="1" noChangeArrowheads="1"/>
          </p:cNvSpPr>
          <p:nvPr>
            <p:ph idx="1"/>
          </p:nvPr>
        </p:nvSpPr>
        <p:spPr/>
        <p:txBody>
          <a:bodyPr/>
          <a:lstStyle/>
          <a:p>
            <a:pPr eaLnBrk="1" hangingPunct="1">
              <a:buClr>
                <a:srgbClr val="FF0000"/>
              </a:buClr>
              <a:buFont typeface="Wingdings" panose="05000000000000000000" pitchFamily="2" charset="2"/>
              <a:buChar char="Ø"/>
            </a:pPr>
            <a:r>
              <a:rPr lang="tr-TR" altLang="en-US" b="1" dirty="0"/>
              <a:t>RHİZOTOMOİ			Kök kesiciler</a:t>
            </a:r>
          </a:p>
          <a:p>
            <a:pPr eaLnBrk="1" hangingPunct="1">
              <a:buClr>
                <a:srgbClr val="FF0000"/>
              </a:buClr>
              <a:buFont typeface="Wingdings" panose="05000000000000000000" pitchFamily="2" charset="2"/>
              <a:buChar char="Ø"/>
            </a:pPr>
            <a:r>
              <a:rPr lang="tr-TR" altLang="en-US" b="1" dirty="0"/>
              <a:t>AROMATARIUS		Baharatçılar</a:t>
            </a:r>
          </a:p>
          <a:p>
            <a:pPr eaLnBrk="1" hangingPunct="1">
              <a:buClr>
                <a:srgbClr val="FF0000"/>
              </a:buClr>
              <a:buFont typeface="Wingdings" panose="05000000000000000000" pitchFamily="2" charset="2"/>
              <a:buChar char="Ø"/>
            </a:pPr>
            <a:r>
              <a:rPr lang="tr-TR" altLang="en-US" b="1" dirty="0"/>
              <a:t>PHARMACOPOLES	İlaç satıcıları</a:t>
            </a:r>
          </a:p>
          <a:p>
            <a:pPr eaLnBrk="1" hangingPunct="1">
              <a:buClr>
                <a:srgbClr val="FF0000"/>
              </a:buClr>
              <a:buFont typeface="Wingdings" panose="05000000000000000000" pitchFamily="2" charset="2"/>
              <a:buChar char="Ø"/>
            </a:pPr>
            <a:r>
              <a:rPr lang="tr-TR" altLang="en-US" b="1" dirty="0"/>
              <a:t>CIRCULATORES		Gezgin Hekim Eczacı</a:t>
            </a:r>
          </a:p>
          <a:p>
            <a:pPr eaLnBrk="1" hangingPunct="1">
              <a:buClr>
                <a:srgbClr val="FF0000"/>
              </a:buClr>
              <a:buFont typeface="Wingdings" panose="05000000000000000000" pitchFamily="2" charset="2"/>
              <a:buChar char="Ø"/>
            </a:pPr>
            <a:r>
              <a:rPr lang="tr-TR" altLang="en-US" b="1" dirty="0"/>
              <a:t>PIGMENTARIUS		Boya maddesi yapanlar</a:t>
            </a:r>
          </a:p>
          <a:p>
            <a:pPr eaLnBrk="1" hangingPunct="1">
              <a:buClr>
                <a:srgbClr val="FF0000"/>
              </a:buClr>
              <a:buFont typeface="Wingdings" panose="05000000000000000000" pitchFamily="2" charset="2"/>
              <a:buChar char="Ø"/>
            </a:pPr>
            <a:r>
              <a:rPr lang="tr-TR" altLang="en-US" b="1" dirty="0"/>
              <a:t>UNGUENTARIUS		</a:t>
            </a:r>
            <a:r>
              <a:rPr lang="tr-TR" altLang="en-US" b="1" dirty="0" err="1"/>
              <a:t>Merhemciler</a:t>
            </a:r>
            <a:br>
              <a:rPr lang="tr-TR" altLang="en-US" b="1" dirty="0"/>
            </a:br>
            <a:endParaRPr lang="tr-TR" altLang="en-US" b="1" dirty="0"/>
          </a:p>
          <a:p>
            <a:pPr eaLnBrk="1" hangingPunct="1">
              <a:buFontTx/>
              <a:buNone/>
            </a:pPr>
            <a:r>
              <a:rPr lang="tr-TR" altLang="en-US" b="1" dirty="0"/>
              <a:t>	</a:t>
            </a:r>
            <a:r>
              <a:rPr lang="tr-TR" altLang="en-US" b="1" dirty="0">
                <a:solidFill>
                  <a:srgbClr val="33CC33"/>
                </a:solidFill>
              </a:rPr>
              <a:t>	</a:t>
            </a:r>
            <a:endParaRPr lang="en-US" altLang="en-US" b="1" dirty="0">
              <a:solidFill>
                <a:srgbClr val="FF0000"/>
              </a:solidFill>
            </a:endParaRPr>
          </a:p>
        </p:txBody>
      </p:sp>
    </p:spTree>
    <p:extLst>
      <p:ext uri="{BB962C8B-B14F-4D97-AF65-F5344CB8AC3E}">
        <p14:creationId xmlns:p14="http://schemas.microsoft.com/office/powerpoint/2010/main" val="3683072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3970"/>
                                        </p:tgtEl>
                                        <p:attrNameLst>
                                          <p:attrName>style.visibility</p:attrName>
                                        </p:attrNameLst>
                                      </p:cBhvr>
                                      <p:to>
                                        <p:strVal val="visible"/>
                                      </p:to>
                                    </p:set>
                                    <p:anim calcmode="lin" valueType="num">
                                      <p:cBhvr additive="base">
                                        <p:cTn id="7" dur="500" fill="hold"/>
                                        <p:tgtEl>
                                          <p:spTgt spid="83970"/>
                                        </p:tgtEl>
                                        <p:attrNameLst>
                                          <p:attrName>ppt_x</p:attrName>
                                        </p:attrNameLst>
                                      </p:cBhvr>
                                      <p:tavLst>
                                        <p:tav tm="0">
                                          <p:val>
                                            <p:strVal val="#ppt_x"/>
                                          </p:val>
                                        </p:tav>
                                        <p:tav tm="100000">
                                          <p:val>
                                            <p:strVal val="#ppt_x"/>
                                          </p:val>
                                        </p:tav>
                                      </p:tavLst>
                                    </p:anim>
                                    <p:anim calcmode="lin" valueType="num">
                                      <p:cBhvr additive="base">
                                        <p:cTn id="8" dur="500" fill="hold"/>
                                        <p:tgtEl>
                                          <p:spTgt spid="8397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3971">
                                            <p:txEl>
                                              <p:pRg st="0" end="0"/>
                                            </p:txEl>
                                          </p:spTgt>
                                        </p:tgtEl>
                                        <p:attrNameLst>
                                          <p:attrName>style.visibility</p:attrName>
                                        </p:attrNameLst>
                                      </p:cBhvr>
                                      <p:to>
                                        <p:strVal val="visible"/>
                                      </p:to>
                                    </p:set>
                                    <p:anim calcmode="lin" valueType="num">
                                      <p:cBhvr additive="base">
                                        <p:cTn id="13" dur="500" fill="hold"/>
                                        <p:tgtEl>
                                          <p:spTgt spid="839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39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3971">
                                            <p:txEl>
                                              <p:pRg st="1" end="1"/>
                                            </p:txEl>
                                          </p:spTgt>
                                        </p:tgtEl>
                                        <p:attrNameLst>
                                          <p:attrName>style.visibility</p:attrName>
                                        </p:attrNameLst>
                                      </p:cBhvr>
                                      <p:to>
                                        <p:strVal val="visible"/>
                                      </p:to>
                                    </p:set>
                                    <p:anim calcmode="lin" valueType="num">
                                      <p:cBhvr additive="base">
                                        <p:cTn id="19" dur="500" fill="hold"/>
                                        <p:tgtEl>
                                          <p:spTgt spid="8397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39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3971">
                                            <p:txEl>
                                              <p:pRg st="2" end="2"/>
                                            </p:txEl>
                                          </p:spTgt>
                                        </p:tgtEl>
                                        <p:attrNameLst>
                                          <p:attrName>style.visibility</p:attrName>
                                        </p:attrNameLst>
                                      </p:cBhvr>
                                      <p:to>
                                        <p:strVal val="visible"/>
                                      </p:to>
                                    </p:set>
                                    <p:anim calcmode="lin" valueType="num">
                                      <p:cBhvr additive="base">
                                        <p:cTn id="25" dur="500" fill="hold"/>
                                        <p:tgtEl>
                                          <p:spTgt spid="8397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39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3971">
                                            <p:txEl>
                                              <p:pRg st="3" end="3"/>
                                            </p:txEl>
                                          </p:spTgt>
                                        </p:tgtEl>
                                        <p:attrNameLst>
                                          <p:attrName>style.visibility</p:attrName>
                                        </p:attrNameLst>
                                      </p:cBhvr>
                                      <p:to>
                                        <p:strVal val="visible"/>
                                      </p:to>
                                    </p:set>
                                    <p:anim calcmode="lin" valueType="num">
                                      <p:cBhvr additive="base">
                                        <p:cTn id="31" dur="500" fill="hold"/>
                                        <p:tgtEl>
                                          <p:spTgt spid="8397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39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3971">
                                            <p:txEl>
                                              <p:pRg st="4" end="4"/>
                                            </p:txEl>
                                          </p:spTgt>
                                        </p:tgtEl>
                                        <p:attrNameLst>
                                          <p:attrName>style.visibility</p:attrName>
                                        </p:attrNameLst>
                                      </p:cBhvr>
                                      <p:to>
                                        <p:strVal val="visible"/>
                                      </p:to>
                                    </p:set>
                                    <p:anim calcmode="lin" valueType="num">
                                      <p:cBhvr additive="base">
                                        <p:cTn id="37" dur="500" fill="hold"/>
                                        <p:tgtEl>
                                          <p:spTgt spid="8397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39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3971">
                                            <p:txEl>
                                              <p:pRg st="5" end="5"/>
                                            </p:txEl>
                                          </p:spTgt>
                                        </p:tgtEl>
                                        <p:attrNameLst>
                                          <p:attrName>style.visibility</p:attrName>
                                        </p:attrNameLst>
                                      </p:cBhvr>
                                      <p:to>
                                        <p:strVal val="visible"/>
                                      </p:to>
                                    </p:set>
                                    <p:anim calcmode="lin" valueType="num">
                                      <p:cBhvr additive="base">
                                        <p:cTn id="43" dur="500" fill="hold"/>
                                        <p:tgtEl>
                                          <p:spTgt spid="83971">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39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3971">
                                            <p:txEl>
                                              <p:pRg st="6" end="6"/>
                                            </p:txEl>
                                          </p:spTgt>
                                        </p:tgtEl>
                                        <p:attrNameLst>
                                          <p:attrName>style.visibility</p:attrName>
                                        </p:attrNameLst>
                                      </p:cBhvr>
                                      <p:to>
                                        <p:strVal val="visible"/>
                                      </p:to>
                                    </p:set>
                                    <p:anim calcmode="lin" valueType="num">
                                      <p:cBhvr additive="base">
                                        <p:cTn id="49" dur="500" fill="hold"/>
                                        <p:tgtEl>
                                          <p:spTgt spid="83971">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39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utoUpdateAnimBg="0"/>
      <p:bldP spid="8397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1026"/>
          <p:cNvSpPr>
            <a:spLocks noGrp="1" noChangeArrowheads="1"/>
          </p:cNvSpPr>
          <p:nvPr>
            <p:ph type="title"/>
          </p:nvPr>
        </p:nvSpPr>
        <p:spPr>
          <a:xfrm>
            <a:off x="2057400" y="0"/>
            <a:ext cx="7772400" cy="1143000"/>
          </a:xfrm>
        </p:spPr>
        <p:txBody>
          <a:bodyPr>
            <a:normAutofit fontScale="90000"/>
          </a:bodyPr>
          <a:lstStyle/>
          <a:p>
            <a:pPr eaLnBrk="1" hangingPunct="1"/>
            <a:r>
              <a:rPr lang="tr-TR" altLang="en-US" sz="3600" b="1" u="sng">
                <a:solidFill>
                  <a:schemeClr val="accent2"/>
                </a:solidFill>
              </a:rPr>
              <a:t>ESKİ ROMA’DA YETİŞEN ÜNLÜ HEKİMLER</a:t>
            </a:r>
          </a:p>
        </p:txBody>
      </p:sp>
      <p:sp>
        <p:nvSpPr>
          <p:cNvPr id="50179" name="Rectangle 1027"/>
          <p:cNvSpPr>
            <a:spLocks noGrp="1" noChangeArrowheads="1"/>
          </p:cNvSpPr>
          <p:nvPr>
            <p:ph idx="1"/>
          </p:nvPr>
        </p:nvSpPr>
        <p:spPr>
          <a:xfrm>
            <a:off x="2133600" y="1066800"/>
            <a:ext cx="7772400" cy="4038600"/>
          </a:xfrm>
          <a:extLst>
            <a:ext uri="{909E8E84-426E-40DD-AFC4-6F175D3DCCD1}">
              <a14:hiddenFill xmlns:a14="http://schemas.microsoft.com/office/drawing/2010/main">
                <a:solidFill>
                  <a:schemeClr val="accent2"/>
                </a:solidFill>
              </a14:hiddenFill>
            </a:ext>
          </a:extLst>
        </p:spPr>
        <p:txBody>
          <a:bodyPr>
            <a:normAutofit fontScale="70000" lnSpcReduction="20000"/>
          </a:bodyPr>
          <a:lstStyle/>
          <a:p>
            <a:pPr algn="just" eaLnBrk="1" hangingPunct="1">
              <a:lnSpc>
                <a:spcPct val="90000"/>
              </a:lnSpc>
              <a:buClr>
                <a:srgbClr val="FF0000"/>
              </a:buClr>
              <a:buFont typeface="Wingdings" panose="05000000000000000000" pitchFamily="2" charset="2"/>
              <a:buChar char="Ø"/>
            </a:pPr>
            <a:r>
              <a:rPr lang="en-US" altLang="en-US" b="1" dirty="0">
                <a:cs typeface="Times New Roman" panose="02020603050405020304" pitchFamily="18" charset="0"/>
              </a:rPr>
              <a:t> </a:t>
            </a:r>
            <a:r>
              <a:rPr lang="en-US" altLang="en-US" sz="3000" b="1" dirty="0">
                <a:cs typeface="Times New Roman" panose="02020603050405020304" pitchFamily="18" charset="0"/>
              </a:rPr>
              <a:t>SORANUS</a:t>
            </a:r>
            <a:r>
              <a:rPr lang="tr-TR" altLang="en-US" sz="3000" b="1" dirty="0">
                <a:cs typeface="Times New Roman" panose="02020603050405020304" pitchFamily="18" charset="0"/>
              </a:rPr>
              <a:t>: Kadın hastalıkları, </a:t>
            </a:r>
            <a:r>
              <a:rPr lang="tr-TR" altLang="en-US" sz="3000" b="1" dirty="0">
                <a:solidFill>
                  <a:srgbClr val="FF0000"/>
                </a:solidFill>
                <a:cs typeface="Times New Roman" panose="02020603050405020304" pitchFamily="18" charset="0"/>
              </a:rPr>
              <a:t>GYNAECİA</a:t>
            </a:r>
            <a:endParaRPr lang="en-US" altLang="en-US" sz="3000" b="1" dirty="0">
              <a:solidFill>
                <a:srgbClr val="FF0000"/>
              </a:solidFill>
              <a:cs typeface="Times New Roman" panose="02020603050405020304" pitchFamily="18" charset="0"/>
            </a:endParaRPr>
          </a:p>
          <a:p>
            <a:pPr algn="just" eaLnBrk="1" hangingPunct="1">
              <a:lnSpc>
                <a:spcPct val="90000"/>
              </a:lnSpc>
              <a:buClr>
                <a:srgbClr val="FF0000"/>
              </a:buClr>
              <a:buFont typeface="Wingdings" panose="05000000000000000000" pitchFamily="2" charset="2"/>
              <a:buChar char="Ø"/>
            </a:pPr>
            <a:r>
              <a:rPr lang="en-US" altLang="en-US" sz="3000" b="1" dirty="0">
                <a:cs typeface="Times New Roman" panose="02020603050405020304" pitchFamily="18" charset="0"/>
              </a:rPr>
              <a:t> CELSUS </a:t>
            </a:r>
            <a:r>
              <a:rPr lang="tr-TR" altLang="en-US" sz="3000" b="1" dirty="0">
                <a:cs typeface="Times New Roman" panose="02020603050405020304" pitchFamily="18" charset="0"/>
              </a:rPr>
              <a:t>: Cerrah, </a:t>
            </a:r>
            <a:r>
              <a:rPr lang="en-US" altLang="en-US" sz="3000" b="1" dirty="0">
                <a:solidFill>
                  <a:srgbClr val="FF0000"/>
                </a:solidFill>
                <a:cs typeface="Times New Roman" panose="02020603050405020304" pitchFamily="18" charset="0"/>
              </a:rPr>
              <a:t>DE MED</a:t>
            </a:r>
            <a:r>
              <a:rPr lang="tr-TR" altLang="en-US" sz="3000" b="1" dirty="0">
                <a:solidFill>
                  <a:srgbClr val="FF0000"/>
                </a:solidFill>
              </a:rPr>
              <a:t>I</a:t>
            </a:r>
            <a:r>
              <a:rPr lang="en-US" altLang="en-US" sz="3000" b="1" dirty="0">
                <a:solidFill>
                  <a:srgbClr val="FF0000"/>
                </a:solidFill>
                <a:cs typeface="Times New Roman" panose="02020603050405020304" pitchFamily="18" charset="0"/>
              </a:rPr>
              <a:t>C</a:t>
            </a:r>
            <a:r>
              <a:rPr lang="tr-TR" altLang="en-US" sz="3000" b="1" dirty="0">
                <a:solidFill>
                  <a:srgbClr val="FF0000"/>
                </a:solidFill>
              </a:rPr>
              <a:t>I</a:t>
            </a:r>
            <a:r>
              <a:rPr lang="en-US" altLang="en-US" sz="3000" b="1" dirty="0">
                <a:solidFill>
                  <a:srgbClr val="FF0000"/>
                </a:solidFill>
                <a:cs typeface="Times New Roman" panose="02020603050405020304" pitchFamily="18" charset="0"/>
              </a:rPr>
              <a:t>NE</a:t>
            </a:r>
            <a:endParaRPr lang="en-US" altLang="en-US" sz="3000" b="1" dirty="0">
              <a:cs typeface="Times New Roman" panose="02020603050405020304" pitchFamily="18" charset="0"/>
            </a:endParaRPr>
          </a:p>
          <a:p>
            <a:pPr eaLnBrk="1" hangingPunct="1">
              <a:lnSpc>
                <a:spcPct val="90000"/>
              </a:lnSpc>
              <a:buClr>
                <a:srgbClr val="FF0000"/>
              </a:buClr>
              <a:buFont typeface="Wingdings" panose="05000000000000000000" pitchFamily="2" charset="2"/>
              <a:buChar char="Ø"/>
            </a:pPr>
            <a:r>
              <a:rPr lang="tr-TR" altLang="en-US" sz="3000" b="1" dirty="0"/>
              <a:t> </a:t>
            </a:r>
            <a:r>
              <a:rPr lang="en-US" altLang="en-US" sz="3000" b="1" dirty="0">
                <a:cs typeface="Times New Roman" panose="02020603050405020304" pitchFamily="18" charset="0"/>
              </a:rPr>
              <a:t>D</a:t>
            </a:r>
            <a:r>
              <a:rPr lang="tr-TR" altLang="en-US" sz="3000" b="1" dirty="0"/>
              <a:t>I</a:t>
            </a:r>
            <a:r>
              <a:rPr lang="en-US" altLang="en-US" sz="3000" b="1" dirty="0">
                <a:cs typeface="Times New Roman" panose="02020603050405020304" pitchFamily="18" charset="0"/>
              </a:rPr>
              <a:t>OSCOR</a:t>
            </a:r>
            <a:r>
              <a:rPr lang="tr-TR" altLang="en-US" sz="3000" b="1" dirty="0"/>
              <a:t>I</a:t>
            </a:r>
            <a:r>
              <a:rPr lang="en-US" altLang="en-US" sz="3000" b="1" dirty="0">
                <a:cs typeface="Times New Roman" panose="02020603050405020304" pitchFamily="18" charset="0"/>
              </a:rPr>
              <a:t>DES (M.S.</a:t>
            </a:r>
            <a:r>
              <a:rPr lang="tr-TR" altLang="en-US" sz="3000" b="1" dirty="0"/>
              <a:t> </a:t>
            </a:r>
            <a:r>
              <a:rPr lang="en-US" altLang="en-US" sz="3000" b="1" dirty="0">
                <a:cs typeface="Times New Roman" panose="02020603050405020304" pitchFamily="18" charset="0"/>
              </a:rPr>
              <a:t>I</a:t>
            </a:r>
            <a:r>
              <a:rPr lang="tr-TR" altLang="en-US" sz="3000" b="1" dirty="0"/>
              <a:t>  yy.</a:t>
            </a:r>
            <a:r>
              <a:rPr lang="en-US" altLang="en-US" sz="3000" b="1" dirty="0">
                <a:cs typeface="Times New Roman" panose="02020603050405020304" pitchFamily="18" charset="0"/>
              </a:rPr>
              <a:t>)</a:t>
            </a:r>
            <a:r>
              <a:rPr lang="tr-TR" altLang="en-US" sz="3000" b="1" dirty="0">
                <a:cs typeface="Times New Roman" panose="02020603050405020304" pitchFamily="18" charset="0"/>
              </a:rPr>
              <a:t>,Adana, </a:t>
            </a:r>
            <a:r>
              <a:rPr lang="en-US" altLang="en-US" sz="3000" b="1" dirty="0">
                <a:cs typeface="Times New Roman" panose="02020603050405020304" pitchFamily="18" charset="0"/>
              </a:rPr>
              <a:t> </a:t>
            </a:r>
            <a:r>
              <a:rPr lang="tr-TR" altLang="en-US" sz="3000" b="1" dirty="0">
                <a:cs typeface="Times New Roman" panose="02020603050405020304" pitchFamily="18" charset="0"/>
              </a:rPr>
              <a:t>Tıbbi bitkiler hakkında ordu uzman hekim, </a:t>
            </a:r>
            <a:r>
              <a:rPr lang="tr-TR" altLang="en-US" sz="3000" b="1" dirty="0" err="1">
                <a:cs typeface="Times New Roman" panose="02020603050405020304" pitchFamily="18" charset="0"/>
              </a:rPr>
              <a:t>Perihyles</a:t>
            </a:r>
            <a:r>
              <a:rPr lang="tr-TR" altLang="en-US" sz="3000" b="1" dirty="0">
                <a:cs typeface="Times New Roman" panose="02020603050405020304" pitchFamily="18" charset="0"/>
              </a:rPr>
              <a:t> </a:t>
            </a:r>
            <a:r>
              <a:rPr lang="tr-TR" altLang="en-US" sz="3000" b="1" dirty="0" err="1">
                <a:cs typeface="Times New Roman" panose="02020603050405020304" pitchFamily="18" charset="0"/>
              </a:rPr>
              <a:t>İatrikes</a:t>
            </a:r>
            <a:r>
              <a:rPr lang="tr-TR" altLang="en-US" sz="3000" b="1" dirty="0">
                <a:cs typeface="Times New Roman" panose="02020603050405020304" pitchFamily="18" charset="0"/>
              </a:rPr>
              <a:t> (MS 64-70), Yunanca, </a:t>
            </a:r>
            <a:r>
              <a:rPr lang="en-US" altLang="en-US" b="1" dirty="0">
                <a:solidFill>
                  <a:srgbClr val="FF0000"/>
                </a:solidFill>
                <a:cs typeface="Times New Roman" panose="02020603050405020304" pitchFamily="18" charset="0"/>
              </a:rPr>
              <a:t>MATER</a:t>
            </a:r>
            <a:r>
              <a:rPr lang="tr-TR" altLang="en-US" b="1" dirty="0">
                <a:solidFill>
                  <a:srgbClr val="FF0000"/>
                </a:solidFill>
              </a:rPr>
              <a:t>I</a:t>
            </a:r>
            <a:r>
              <a:rPr lang="en-US" altLang="en-US" b="1" dirty="0">
                <a:solidFill>
                  <a:srgbClr val="FF0000"/>
                </a:solidFill>
                <a:cs typeface="Times New Roman" panose="02020603050405020304" pitchFamily="18" charset="0"/>
              </a:rPr>
              <a:t>A </a:t>
            </a:r>
            <a:r>
              <a:rPr lang="tr-TR" altLang="en-US" b="1" dirty="0">
                <a:solidFill>
                  <a:srgbClr val="FF0000"/>
                </a:solidFill>
              </a:rPr>
              <a:t>   </a:t>
            </a:r>
            <a:r>
              <a:rPr lang="en-US" altLang="en-US" b="1" dirty="0">
                <a:solidFill>
                  <a:srgbClr val="FF0000"/>
                </a:solidFill>
                <a:cs typeface="Times New Roman" panose="02020603050405020304" pitchFamily="18" charset="0"/>
              </a:rPr>
              <a:t>MED</a:t>
            </a:r>
            <a:r>
              <a:rPr lang="tr-TR" altLang="en-US" b="1" dirty="0">
                <a:solidFill>
                  <a:srgbClr val="FF0000"/>
                </a:solidFill>
              </a:rPr>
              <a:t>I</a:t>
            </a:r>
            <a:r>
              <a:rPr lang="en-US" altLang="en-US" b="1" dirty="0">
                <a:solidFill>
                  <a:srgbClr val="FF0000"/>
                </a:solidFill>
                <a:cs typeface="Times New Roman" panose="02020603050405020304" pitchFamily="18" charset="0"/>
              </a:rPr>
              <a:t>CA</a:t>
            </a:r>
            <a:r>
              <a:rPr lang="tr-TR" altLang="en-US" b="1" dirty="0">
                <a:solidFill>
                  <a:srgbClr val="FF0000"/>
                </a:solidFill>
                <a:cs typeface="Times New Roman" panose="02020603050405020304" pitchFamily="18" charset="0"/>
              </a:rPr>
              <a:t> (</a:t>
            </a:r>
            <a:r>
              <a:rPr lang="tr-TR" altLang="en-US" b="1" dirty="0" err="1">
                <a:solidFill>
                  <a:srgbClr val="FF0000"/>
                </a:solidFill>
                <a:cs typeface="Times New Roman" panose="02020603050405020304" pitchFamily="18" charset="0"/>
              </a:rPr>
              <a:t>latince</a:t>
            </a:r>
            <a:r>
              <a:rPr lang="tr-TR" altLang="en-US" b="1" dirty="0">
                <a:solidFill>
                  <a:srgbClr val="FF0000"/>
                </a:solidFill>
                <a:cs typeface="Times New Roman" panose="02020603050405020304" pitchFamily="18" charset="0"/>
              </a:rPr>
              <a:t>), beş bölüm, %60 bitkisel (1066),%40 Hayvansal ve mineral kökenli drog içerir.</a:t>
            </a:r>
            <a:endParaRPr lang="tr-TR" altLang="en-US" b="1" dirty="0">
              <a:solidFill>
                <a:srgbClr val="FF0000"/>
              </a:solidFill>
            </a:endParaRPr>
          </a:p>
          <a:p>
            <a:pPr eaLnBrk="1" hangingPunct="1">
              <a:lnSpc>
                <a:spcPct val="90000"/>
              </a:lnSpc>
              <a:buClr>
                <a:srgbClr val="FF0000"/>
              </a:buClr>
              <a:buFont typeface="Wingdings" panose="05000000000000000000" pitchFamily="2" charset="2"/>
              <a:buNone/>
            </a:pPr>
            <a:r>
              <a:rPr lang="tr-TR" altLang="en-US" b="1" dirty="0"/>
              <a:t>		</a:t>
            </a:r>
          </a:p>
          <a:p>
            <a:pPr eaLnBrk="1" hangingPunct="1">
              <a:lnSpc>
                <a:spcPct val="90000"/>
              </a:lnSpc>
              <a:buClr>
                <a:srgbClr val="FF0000"/>
              </a:buClr>
              <a:buFont typeface="Wingdings" panose="05000000000000000000" pitchFamily="2" charset="2"/>
              <a:buNone/>
            </a:pPr>
            <a:r>
              <a:rPr lang="tr-TR" altLang="en-US" b="1" dirty="0"/>
              <a:t>		</a:t>
            </a:r>
            <a:r>
              <a:rPr lang="en-US" altLang="en-US" b="1" dirty="0">
                <a:cs typeface="Times New Roman" panose="02020603050405020304" pitchFamily="18" charset="0"/>
              </a:rPr>
              <a:t>HUNEYN BİN İSHAK (</a:t>
            </a:r>
            <a:r>
              <a:rPr lang="en-US" altLang="en-US" b="1" dirty="0">
                <a:solidFill>
                  <a:srgbClr val="FF0000"/>
                </a:solidFill>
                <a:cs typeface="Times New Roman" panose="02020603050405020304" pitchFamily="18" charset="0"/>
              </a:rPr>
              <a:t>KİTAB AL-HAŞAYİŞ</a:t>
            </a:r>
            <a:r>
              <a:rPr lang="en-US" altLang="en-US" b="1" dirty="0">
                <a:cs typeface="Times New Roman" panose="02020603050405020304" pitchFamily="18" charset="0"/>
              </a:rPr>
              <a:t>)</a:t>
            </a:r>
            <a:endParaRPr lang="tr-TR" altLang="en-US" b="1" dirty="0"/>
          </a:p>
          <a:p>
            <a:pPr algn="just" eaLnBrk="1" hangingPunct="1">
              <a:lnSpc>
                <a:spcPct val="90000"/>
              </a:lnSpc>
              <a:buClr>
                <a:srgbClr val="FF0000"/>
              </a:buClr>
              <a:buFont typeface="Wingdings" panose="05000000000000000000" pitchFamily="2" charset="2"/>
              <a:buChar char="Ø"/>
            </a:pPr>
            <a:endParaRPr lang="en-US" altLang="en-US" b="1" dirty="0">
              <a:solidFill>
                <a:srgbClr val="FF0000"/>
              </a:solidFill>
            </a:endParaRPr>
          </a:p>
          <a:p>
            <a:pPr algn="just" eaLnBrk="1" hangingPunct="1">
              <a:lnSpc>
                <a:spcPct val="90000"/>
              </a:lnSpc>
              <a:buClr>
                <a:srgbClr val="FF0000"/>
              </a:buClr>
              <a:buFont typeface="Wingdings" panose="05000000000000000000" pitchFamily="2" charset="2"/>
              <a:buChar char="Ø"/>
            </a:pPr>
            <a:r>
              <a:rPr lang="tr-TR" altLang="en-US" sz="3000" b="1" dirty="0"/>
              <a:t> </a:t>
            </a:r>
            <a:r>
              <a:rPr lang="en-US" altLang="en-US" sz="3000" b="1" dirty="0">
                <a:cs typeface="Times New Roman" panose="02020603050405020304" pitchFamily="18" charset="0"/>
              </a:rPr>
              <a:t>ASCLEP</a:t>
            </a:r>
            <a:r>
              <a:rPr lang="tr-TR" altLang="en-US" sz="3000" b="1" dirty="0"/>
              <a:t>I</a:t>
            </a:r>
            <a:r>
              <a:rPr lang="en-US" altLang="en-US" sz="3000" b="1" dirty="0">
                <a:cs typeface="Times New Roman" panose="02020603050405020304" pitchFamily="18" charset="0"/>
              </a:rPr>
              <a:t>ADES (METHOD</a:t>
            </a:r>
            <a:r>
              <a:rPr lang="tr-TR" altLang="en-US" sz="3000" b="1" dirty="0"/>
              <a:t>I</a:t>
            </a:r>
            <a:r>
              <a:rPr lang="en-US" altLang="en-US" sz="3000" b="1" dirty="0">
                <a:cs typeface="Times New Roman" panose="02020603050405020304" pitchFamily="18" charset="0"/>
              </a:rPr>
              <a:t>SM)</a:t>
            </a:r>
            <a:r>
              <a:rPr lang="tr-TR" altLang="en-US" sz="3000" b="1" dirty="0">
                <a:cs typeface="Times New Roman" panose="02020603050405020304" pitchFamily="18" charset="0"/>
              </a:rPr>
              <a:t>: Roma ya ilk giden hekim, </a:t>
            </a:r>
            <a:endParaRPr lang="en-US" altLang="en-US" sz="3000" b="1" dirty="0">
              <a:cs typeface="Times New Roman" panose="02020603050405020304" pitchFamily="18" charset="0"/>
            </a:endParaRPr>
          </a:p>
          <a:p>
            <a:pPr algn="just" eaLnBrk="1" hangingPunct="1">
              <a:lnSpc>
                <a:spcPct val="90000"/>
              </a:lnSpc>
              <a:buClr>
                <a:srgbClr val="FF0000"/>
              </a:buClr>
              <a:buFont typeface="Wingdings" panose="05000000000000000000" pitchFamily="2" charset="2"/>
              <a:buChar char="Ø"/>
            </a:pPr>
            <a:r>
              <a:rPr lang="en-US" altLang="en-US" sz="3000" b="1" dirty="0">
                <a:cs typeface="Times New Roman" panose="02020603050405020304" pitchFamily="18" charset="0"/>
              </a:rPr>
              <a:t> GALEN (M.S.129-200)</a:t>
            </a:r>
            <a:r>
              <a:rPr lang="tr-TR" altLang="en-US" sz="3000" b="1" dirty="0">
                <a:cs typeface="Times New Roman" panose="02020603050405020304" pitchFamily="18" charset="0"/>
              </a:rPr>
              <a:t> Bergama,</a:t>
            </a:r>
            <a:endParaRPr lang="en-US" altLang="en-US" sz="3000" b="1" dirty="0">
              <a:cs typeface="Times New Roman" panose="02020603050405020304" pitchFamily="18" charset="0"/>
            </a:endParaRPr>
          </a:p>
          <a:p>
            <a:pPr algn="just" eaLnBrk="1" hangingPunct="1">
              <a:lnSpc>
                <a:spcPct val="90000"/>
              </a:lnSpc>
              <a:buClr>
                <a:srgbClr val="FF0000"/>
              </a:buClr>
              <a:buFont typeface="Wingdings" panose="05000000000000000000" pitchFamily="2" charset="2"/>
              <a:buNone/>
            </a:pPr>
            <a:r>
              <a:rPr lang="en-US" altLang="en-US" sz="3000" b="1" dirty="0">
                <a:cs typeface="Times New Roman" panose="02020603050405020304" pitchFamily="18" charset="0"/>
              </a:rPr>
              <a:t>		H</a:t>
            </a:r>
            <a:r>
              <a:rPr lang="tr-TR" altLang="en-US" sz="3000" b="1" dirty="0"/>
              <a:t>I</a:t>
            </a:r>
            <a:r>
              <a:rPr lang="en-US" altLang="en-US" sz="3000" b="1" dirty="0">
                <a:cs typeface="Times New Roman" panose="02020603050405020304" pitchFamily="18" charset="0"/>
              </a:rPr>
              <a:t>ERA</a:t>
            </a:r>
          </a:p>
          <a:p>
            <a:pPr algn="just" eaLnBrk="1" hangingPunct="1">
              <a:lnSpc>
                <a:spcPct val="90000"/>
              </a:lnSpc>
              <a:buClr>
                <a:srgbClr val="FF0000"/>
              </a:buClr>
              <a:buFont typeface="Wingdings" panose="05000000000000000000" pitchFamily="2" charset="2"/>
              <a:buNone/>
            </a:pPr>
            <a:r>
              <a:rPr lang="en-US" altLang="en-US" sz="3000" b="1" dirty="0">
                <a:cs typeface="Times New Roman" panose="02020603050405020304" pitchFamily="18" charset="0"/>
              </a:rPr>
              <a:t>		P</a:t>
            </a:r>
            <a:r>
              <a:rPr lang="tr-TR" altLang="en-US" sz="3000" b="1" dirty="0"/>
              <a:t>I</a:t>
            </a:r>
            <a:r>
              <a:rPr lang="en-US" altLang="en-US" sz="3000" b="1" dirty="0">
                <a:cs typeface="Times New Roman" panose="02020603050405020304" pitchFamily="18" charset="0"/>
              </a:rPr>
              <a:t>CRA</a:t>
            </a:r>
            <a:endParaRPr lang="en-US" altLang="en-US" sz="3000" b="1" dirty="0"/>
          </a:p>
        </p:txBody>
      </p:sp>
    </p:spTree>
    <p:extLst>
      <p:ext uri="{BB962C8B-B14F-4D97-AF65-F5344CB8AC3E}">
        <p14:creationId xmlns:p14="http://schemas.microsoft.com/office/powerpoint/2010/main" val="41203622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 calcmode="lin" valueType="num">
                                      <p:cBhvr additive="base">
                                        <p:cTn id="7" dur="500" fill="hold"/>
                                        <p:tgtEl>
                                          <p:spTgt spid="50178"/>
                                        </p:tgtEl>
                                        <p:attrNameLst>
                                          <p:attrName>ppt_x</p:attrName>
                                        </p:attrNameLst>
                                      </p:cBhvr>
                                      <p:tavLst>
                                        <p:tav tm="0">
                                          <p:val>
                                            <p:strVal val="#ppt_x"/>
                                          </p:val>
                                        </p:tav>
                                        <p:tav tm="100000">
                                          <p:val>
                                            <p:strVal val="#ppt_x"/>
                                          </p:val>
                                        </p:tav>
                                      </p:tavLst>
                                    </p:anim>
                                    <p:anim calcmode="lin" valueType="num">
                                      <p:cBhvr additive="base">
                                        <p:cTn id="8" dur="500" fill="hold"/>
                                        <p:tgtEl>
                                          <p:spTgt spid="5017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0179">
                                            <p:txEl>
                                              <p:pRg st="0" end="0"/>
                                            </p:txEl>
                                          </p:spTgt>
                                        </p:tgtEl>
                                        <p:attrNameLst>
                                          <p:attrName>style.visibility</p:attrName>
                                        </p:attrNameLst>
                                      </p:cBhvr>
                                      <p:to>
                                        <p:strVal val="visible"/>
                                      </p:to>
                                    </p:set>
                                    <p:anim calcmode="lin" valueType="num">
                                      <p:cBhvr additive="base">
                                        <p:cTn id="13" dur="5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0179">
                                            <p:txEl>
                                              <p:pRg st="1" end="1"/>
                                            </p:txEl>
                                          </p:spTgt>
                                        </p:tgtEl>
                                        <p:attrNameLst>
                                          <p:attrName>style.visibility</p:attrName>
                                        </p:attrNameLst>
                                      </p:cBhvr>
                                      <p:to>
                                        <p:strVal val="visible"/>
                                      </p:to>
                                    </p:set>
                                    <p:anim calcmode="lin" valueType="num">
                                      <p:cBhvr additive="base">
                                        <p:cTn id="19" dur="5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0179">
                                            <p:txEl>
                                              <p:pRg st="2" end="2"/>
                                            </p:txEl>
                                          </p:spTgt>
                                        </p:tgtEl>
                                        <p:attrNameLst>
                                          <p:attrName>style.visibility</p:attrName>
                                        </p:attrNameLst>
                                      </p:cBhvr>
                                      <p:to>
                                        <p:strVal val="visible"/>
                                      </p:to>
                                    </p:set>
                                    <p:anim calcmode="lin" valueType="num">
                                      <p:cBhvr additive="base">
                                        <p:cTn id="25"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0179">
                                            <p:txEl>
                                              <p:pRg st="3" end="3"/>
                                            </p:txEl>
                                          </p:spTgt>
                                        </p:tgtEl>
                                        <p:attrNameLst>
                                          <p:attrName>style.visibility</p:attrName>
                                        </p:attrNameLst>
                                      </p:cBhvr>
                                      <p:to>
                                        <p:strVal val="visible"/>
                                      </p:to>
                                    </p:set>
                                    <p:anim calcmode="lin" valueType="num">
                                      <p:cBhvr additive="base">
                                        <p:cTn id="31" dur="5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01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0179">
                                            <p:txEl>
                                              <p:pRg st="4" end="4"/>
                                            </p:txEl>
                                          </p:spTgt>
                                        </p:tgtEl>
                                        <p:attrNameLst>
                                          <p:attrName>style.visibility</p:attrName>
                                        </p:attrNameLst>
                                      </p:cBhvr>
                                      <p:to>
                                        <p:strVal val="visible"/>
                                      </p:to>
                                    </p:set>
                                    <p:anim calcmode="lin" valueType="num">
                                      <p:cBhvr additive="base">
                                        <p:cTn id="37" dur="500" fill="hold"/>
                                        <p:tgtEl>
                                          <p:spTgt spid="5017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01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0179">
                                            <p:txEl>
                                              <p:pRg st="6" end="6"/>
                                            </p:txEl>
                                          </p:spTgt>
                                        </p:tgtEl>
                                        <p:attrNameLst>
                                          <p:attrName>style.visibility</p:attrName>
                                        </p:attrNameLst>
                                      </p:cBhvr>
                                      <p:to>
                                        <p:strVal val="visible"/>
                                      </p:to>
                                    </p:set>
                                    <p:anim calcmode="lin" valueType="num">
                                      <p:cBhvr additive="base">
                                        <p:cTn id="43" dur="500" fill="hold"/>
                                        <p:tgtEl>
                                          <p:spTgt spid="5017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017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0179">
                                            <p:txEl>
                                              <p:pRg st="7" end="7"/>
                                            </p:txEl>
                                          </p:spTgt>
                                        </p:tgtEl>
                                        <p:attrNameLst>
                                          <p:attrName>style.visibility</p:attrName>
                                        </p:attrNameLst>
                                      </p:cBhvr>
                                      <p:to>
                                        <p:strVal val="visible"/>
                                      </p:to>
                                    </p:set>
                                    <p:anim calcmode="lin" valueType="num">
                                      <p:cBhvr additive="base">
                                        <p:cTn id="49" dur="500" fill="hold"/>
                                        <p:tgtEl>
                                          <p:spTgt spid="5017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017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0179">
                                            <p:txEl>
                                              <p:pRg st="8" end="8"/>
                                            </p:txEl>
                                          </p:spTgt>
                                        </p:tgtEl>
                                        <p:attrNameLst>
                                          <p:attrName>style.visibility</p:attrName>
                                        </p:attrNameLst>
                                      </p:cBhvr>
                                      <p:to>
                                        <p:strVal val="visible"/>
                                      </p:to>
                                    </p:set>
                                    <p:anim calcmode="lin" valueType="num">
                                      <p:cBhvr additive="base">
                                        <p:cTn id="55" dur="500" fill="hold"/>
                                        <p:tgtEl>
                                          <p:spTgt spid="5017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017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0179">
                                            <p:txEl>
                                              <p:pRg st="9" end="9"/>
                                            </p:txEl>
                                          </p:spTgt>
                                        </p:tgtEl>
                                        <p:attrNameLst>
                                          <p:attrName>style.visibility</p:attrName>
                                        </p:attrNameLst>
                                      </p:cBhvr>
                                      <p:to>
                                        <p:strVal val="visible"/>
                                      </p:to>
                                    </p:set>
                                    <p:anim calcmode="lin" valueType="num">
                                      <p:cBhvr additive="base">
                                        <p:cTn id="61" dur="500" fill="hold"/>
                                        <p:tgtEl>
                                          <p:spTgt spid="5017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017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utoUpdateAnimBg="0"/>
      <p:bldP spid="5017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32BE9DF-7C14-4508-9987-10C5841953CA}"/>
              </a:ext>
            </a:extLst>
          </p:cNvPr>
          <p:cNvSpPr>
            <a:spLocks noGrp="1"/>
          </p:cNvSpPr>
          <p:nvPr>
            <p:ph idx="1"/>
          </p:nvPr>
        </p:nvSpPr>
        <p:spPr>
          <a:xfrm>
            <a:off x="1513840" y="172720"/>
            <a:ext cx="9990772" cy="6532880"/>
          </a:xfrm>
        </p:spPr>
        <p:txBody>
          <a:bodyPr/>
          <a:lstStyle/>
          <a:p>
            <a:endParaRPr lang="tr-TR" b="1" dirty="0"/>
          </a:p>
          <a:p>
            <a:r>
              <a:rPr lang="tr-TR" sz="3600" b="1" dirty="0"/>
              <a:t>GALEN</a:t>
            </a:r>
          </a:p>
          <a:p>
            <a:endParaRPr lang="tr-TR" b="1" dirty="0"/>
          </a:p>
          <a:p>
            <a:pPr algn="just"/>
            <a:r>
              <a:rPr lang="tr-TR" sz="2400" b="1" dirty="0">
                <a:latin typeface="Times New Roman" panose="02020603050405020304" pitchFamily="18" charset="0"/>
                <a:cs typeface="Times New Roman" panose="02020603050405020304" pitchFamily="18" charset="0"/>
              </a:rPr>
              <a:t>Bergamalı Galen</a:t>
            </a:r>
            <a:r>
              <a:rPr lang="tr-TR" sz="2400"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Claude</a:t>
            </a:r>
            <a:r>
              <a:rPr lang="tr-TR" sz="2400" i="1" dirty="0">
                <a:latin typeface="Times New Roman" panose="02020603050405020304" pitchFamily="18" charset="0"/>
                <a:cs typeface="Times New Roman" panose="02020603050405020304" pitchFamily="18" charset="0"/>
              </a:rPr>
              <a:t> Galen</a:t>
            </a:r>
            <a:r>
              <a:rPr lang="tr-TR" sz="2400" dirty="0">
                <a:latin typeface="Times New Roman" panose="02020603050405020304" pitchFamily="18" charset="0"/>
                <a:cs typeface="Times New Roman" panose="02020603050405020304" pitchFamily="18" charset="0"/>
              </a:rPr>
              <a:t>; Yunanca </a:t>
            </a:r>
            <a:r>
              <a:rPr lang="tr-TR" sz="2400" i="1" dirty="0" err="1">
                <a:latin typeface="Times New Roman" panose="02020603050405020304" pitchFamily="18" charset="0"/>
                <a:cs typeface="Times New Roman" panose="02020603050405020304" pitchFamily="18" charset="0"/>
              </a:rPr>
              <a:t>Galenos</a:t>
            </a:r>
            <a:r>
              <a:rPr lang="tr-TR" sz="2400" dirty="0">
                <a:latin typeface="Times New Roman" panose="02020603050405020304" pitchFamily="18" charset="0"/>
                <a:cs typeface="Times New Roman" panose="02020603050405020304" pitchFamily="18" charset="0"/>
              </a:rPr>
              <a:t>, Latince </a:t>
            </a:r>
            <a:r>
              <a:rPr lang="tr-TR" sz="2400" i="1" dirty="0" err="1">
                <a:latin typeface="Times New Roman" panose="02020603050405020304" pitchFamily="18" charset="0"/>
                <a:cs typeface="Times New Roman" panose="02020603050405020304" pitchFamily="18" charset="0"/>
              </a:rPr>
              <a:t>Galenus</a:t>
            </a:r>
            <a:r>
              <a:rPr lang="tr-TR" sz="2400" dirty="0">
                <a:latin typeface="Times New Roman" panose="02020603050405020304" pitchFamily="18" charset="0"/>
                <a:cs typeface="Times New Roman" panose="02020603050405020304" pitchFamily="18" charset="0"/>
              </a:rPr>
              <a:t>, İslam dünyasındaki adıyla </a:t>
            </a:r>
            <a:r>
              <a:rPr lang="tr-TR" sz="2400" i="1" dirty="0" err="1">
                <a:latin typeface="Times New Roman" panose="02020603050405020304" pitchFamily="18" charset="0"/>
                <a:cs typeface="Times New Roman" panose="02020603050405020304" pitchFamily="18" charset="0"/>
              </a:rPr>
              <a:t>Calinus</a:t>
            </a:r>
            <a:r>
              <a:rPr lang="tr-TR" sz="2400" dirty="0">
                <a:latin typeface="Times New Roman" panose="02020603050405020304" pitchFamily="18" charset="0"/>
                <a:cs typeface="Times New Roman" panose="02020603050405020304" pitchFamily="18" charset="0"/>
              </a:rPr>
              <a:t>; 129 - 216), </a:t>
            </a:r>
            <a:r>
              <a:rPr lang="tr-TR" sz="2400" dirty="0">
                <a:latin typeface="Times New Roman" panose="02020603050405020304" pitchFamily="18" charset="0"/>
                <a:cs typeface="Times New Roman" panose="02020603050405020304" pitchFamily="18" charset="0"/>
                <a:hlinkClick r:id="rId2" tooltip="Tıp"/>
              </a:rPr>
              <a:t>tıp</a:t>
            </a:r>
            <a:r>
              <a:rPr lang="tr-TR" sz="2400" dirty="0">
                <a:latin typeface="Times New Roman" panose="02020603050405020304" pitchFamily="18" charset="0"/>
                <a:cs typeface="Times New Roman" panose="02020603050405020304" pitchFamily="18" charset="0"/>
              </a:rPr>
              <a:t> doktoru, bilim insanı ve </a:t>
            </a:r>
            <a:r>
              <a:rPr lang="tr-TR" sz="2400" dirty="0">
                <a:latin typeface="Times New Roman" panose="02020603050405020304" pitchFamily="18" charset="0"/>
                <a:cs typeface="Times New Roman" panose="02020603050405020304" pitchFamily="18" charset="0"/>
                <a:hlinkClick r:id="rId3" tooltip="Filozof"/>
              </a:rPr>
              <a:t>filozof</a:t>
            </a:r>
            <a:r>
              <a:rPr lang="tr-TR" sz="2400" dirty="0">
                <a:latin typeface="Times New Roman" panose="02020603050405020304" pitchFamily="18" charset="0"/>
                <a:cs typeface="Times New Roman" panose="02020603050405020304" pitchFamily="18" charset="0"/>
              </a:rPr>
              <a:t>.</a:t>
            </a:r>
          </a:p>
          <a:p>
            <a:pPr algn="just"/>
            <a:r>
              <a:rPr lang="tr-TR" sz="2400" dirty="0">
                <a:latin typeface="Times New Roman" panose="02020603050405020304" pitchFamily="18" charset="0"/>
                <a:cs typeface="Times New Roman" panose="02020603050405020304" pitchFamily="18" charset="0"/>
                <a:hlinkClick r:id="rId4" tooltip="Antik Roma"/>
              </a:rPr>
              <a:t>Antik Roma</a:t>
            </a:r>
            <a:r>
              <a:rPr lang="tr-TR" sz="2400" dirty="0">
                <a:latin typeface="Times New Roman" panose="02020603050405020304" pitchFamily="18" charset="0"/>
                <a:cs typeface="Times New Roman" panose="02020603050405020304" pitchFamily="18" charset="0"/>
              </a:rPr>
              <a:t>'nın en önemli hekimlerindendir. Deneysel fizyolojinin kurucusu ve Roma dünyasının ilk spor hekimi olarak kabul edilmiş ve </a:t>
            </a:r>
            <a:r>
              <a:rPr lang="tr-TR" sz="2400" i="1" dirty="0">
                <a:latin typeface="Times New Roman" panose="02020603050405020304" pitchFamily="18" charset="0"/>
                <a:cs typeface="Times New Roman" panose="02020603050405020304" pitchFamily="18" charset="0"/>
              </a:rPr>
              <a:t>Hekimlerin İmparatoru</a:t>
            </a:r>
            <a:r>
              <a:rPr lang="tr-TR" sz="2400"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Şeyhû’s</a:t>
            </a:r>
            <a:r>
              <a:rPr lang="tr-TR" sz="2400" i="1"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Seyadile</a:t>
            </a:r>
            <a:r>
              <a:rPr lang="tr-TR" sz="2400" dirty="0">
                <a:latin typeface="Times New Roman" panose="02020603050405020304" pitchFamily="18" charset="0"/>
                <a:cs typeface="Times New Roman" panose="02020603050405020304" pitchFamily="18" charset="0"/>
              </a:rPr>
              <a:t> (hekimlerin babası) gibi unvanlarla anılmıştır. </a:t>
            </a:r>
            <a:r>
              <a:rPr lang="tr-TR" sz="2400" dirty="0" err="1">
                <a:latin typeface="Times New Roman" panose="02020603050405020304" pitchFamily="18" charset="0"/>
                <a:cs typeface="Times New Roman" panose="02020603050405020304" pitchFamily="18" charset="0"/>
              </a:rPr>
              <a:t>Galen’in</a:t>
            </a:r>
            <a:r>
              <a:rPr lang="tr-TR" sz="2400" dirty="0">
                <a:latin typeface="Times New Roman" panose="02020603050405020304" pitchFamily="18" charset="0"/>
                <a:cs typeface="Times New Roman" panose="02020603050405020304" pitchFamily="18" charset="0"/>
              </a:rPr>
              <a:t> tıbbi görüşleri “</a:t>
            </a:r>
            <a:r>
              <a:rPr lang="tr-TR" sz="2400" i="1" dirty="0" err="1">
                <a:latin typeface="Times New Roman" panose="02020603050405020304" pitchFamily="18" charset="0"/>
                <a:cs typeface="Times New Roman" panose="02020603050405020304" pitchFamily="18" charset="0"/>
              </a:rPr>
              <a:t>Galenizm</a:t>
            </a:r>
            <a:r>
              <a:rPr lang="tr-TR" sz="2400" dirty="0">
                <a:latin typeface="Times New Roman" panose="02020603050405020304" pitchFamily="18" charset="0"/>
                <a:cs typeface="Times New Roman" panose="02020603050405020304" pitchFamily="18" charset="0"/>
              </a:rPr>
              <a:t>” olarak adlandırılır ve yüzyıllar boyunca tıpta etkisini sürdürmüştür. Tıbbın yanı sıra </a:t>
            </a:r>
            <a:r>
              <a:rPr lang="tr-TR" sz="2400" dirty="0">
                <a:latin typeface="Times New Roman" panose="02020603050405020304" pitchFamily="18" charset="0"/>
                <a:cs typeface="Times New Roman" panose="02020603050405020304" pitchFamily="18" charset="0"/>
                <a:hlinkClick r:id="rId5" tooltip="Farmakoloji"/>
              </a:rPr>
              <a:t>farmakoloji</a:t>
            </a:r>
            <a:r>
              <a:rPr lang="tr-TR" sz="2400" dirty="0">
                <a:latin typeface="Times New Roman" panose="02020603050405020304" pitchFamily="18" charset="0"/>
                <a:cs typeface="Times New Roman" panose="02020603050405020304" pitchFamily="18" charset="0"/>
              </a:rPr>
              <a:t> alanında da yeni teoriler geliştirmiştir. Öte yandan </a:t>
            </a:r>
            <a:r>
              <a:rPr lang="tr-TR" sz="2400" dirty="0" err="1">
                <a:latin typeface="Times New Roman" panose="02020603050405020304" pitchFamily="18" charset="0"/>
                <a:cs typeface="Times New Roman" panose="02020603050405020304" pitchFamily="18" charset="0"/>
              </a:rPr>
              <a:t>Galen'in</a:t>
            </a:r>
            <a:r>
              <a:rPr lang="tr-TR" sz="2400" dirty="0">
                <a:latin typeface="Times New Roman" panose="02020603050405020304" pitchFamily="18" charset="0"/>
                <a:cs typeface="Times New Roman" panose="02020603050405020304" pitchFamily="18" charset="0"/>
              </a:rPr>
              <a:t> İslam </a:t>
            </a:r>
            <a:r>
              <a:rPr lang="tr-TR" sz="2400" dirty="0" err="1">
                <a:latin typeface="Times New Roman" panose="02020603050405020304" pitchFamily="18" charset="0"/>
                <a:cs typeface="Times New Roman" panose="02020603050405020304" pitchFamily="18" charset="0"/>
              </a:rPr>
              <a:t>islam</a:t>
            </a:r>
            <a:r>
              <a:rPr lang="tr-TR" sz="2400" dirty="0">
                <a:latin typeface="Times New Roman" panose="02020603050405020304" pitchFamily="18" charset="0"/>
                <a:cs typeface="Times New Roman" panose="02020603050405020304" pitchFamily="18" charset="0"/>
              </a:rPr>
              <a:t> </a:t>
            </a:r>
            <a:r>
              <a:rPr lang="tr-TR" sz="2400" dirty="0" err="1">
                <a:latin typeface="Times New Roman" panose="02020603050405020304" pitchFamily="18" charset="0"/>
                <a:cs typeface="Times New Roman" panose="02020603050405020304" pitchFamily="18" charset="0"/>
              </a:rPr>
              <a:t>tıb</a:t>
            </a:r>
            <a:r>
              <a:rPr lang="tr-TR" sz="2400" dirty="0">
                <a:latin typeface="Times New Roman" panose="02020603050405020304" pitchFamily="18" charset="0"/>
                <a:cs typeface="Times New Roman" panose="02020603050405020304" pitchFamily="18" charset="0"/>
              </a:rPr>
              <a:t> dünyası üzerinde büyük etkisi olduğu bilinmektedir. Mevlana C. Rumi "Ey bizim kibir ve azametimizin ilâcı, ey bizim Eflâtun'umuz. Ey bizim </a:t>
            </a:r>
            <a:r>
              <a:rPr lang="tr-TR" sz="2400" dirty="0" err="1">
                <a:latin typeface="Times New Roman" panose="02020603050405020304" pitchFamily="18" charset="0"/>
                <a:cs typeface="Times New Roman" panose="02020603050405020304" pitchFamily="18" charset="0"/>
              </a:rPr>
              <a:t>Calinus'umuz</a:t>
            </a:r>
            <a:r>
              <a:rPr lang="tr-TR" sz="2400" dirty="0">
                <a:latin typeface="Times New Roman" panose="02020603050405020304" pitchFamily="18" charset="0"/>
                <a:cs typeface="Times New Roman" panose="02020603050405020304" pitchFamily="18" charset="0"/>
              </a:rPr>
              <a:t>." (Mesnevi 24. beyit) diye söz etmiştir.</a:t>
            </a:r>
          </a:p>
          <a:p>
            <a:endParaRPr lang="tr-TR" dirty="0"/>
          </a:p>
        </p:txBody>
      </p:sp>
    </p:spTree>
    <p:extLst>
      <p:ext uri="{BB962C8B-B14F-4D97-AF65-F5344CB8AC3E}">
        <p14:creationId xmlns:p14="http://schemas.microsoft.com/office/powerpoint/2010/main" val="275558641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239</TotalTime>
  <Words>1625</Words>
  <Application>Microsoft Office PowerPoint</Application>
  <PresentationFormat>Geniş ekran</PresentationFormat>
  <Paragraphs>96</Paragraphs>
  <Slides>23</Slides>
  <Notes>2</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23</vt:i4>
      </vt:variant>
    </vt:vector>
  </HeadingPairs>
  <TitlesOfParts>
    <vt:vector size="32" baseType="lpstr">
      <vt:lpstr>-apple-system</vt:lpstr>
      <vt:lpstr>Arial</vt:lpstr>
      <vt:lpstr>Calibri</vt:lpstr>
      <vt:lpstr>Century Gothic</vt:lpstr>
      <vt:lpstr>Times New Roman</vt:lpstr>
      <vt:lpstr>Wingdings</vt:lpstr>
      <vt:lpstr>Wingdings 2</vt:lpstr>
      <vt:lpstr>Wingdings 3</vt:lpstr>
      <vt:lpstr>Duman</vt:lpstr>
      <vt:lpstr>ESKİ ROMA’DAKİ TIP ve ECZACILIK UYGULAMALARI </vt:lpstr>
      <vt:lpstr>PowerPoint Sunusu</vt:lpstr>
      <vt:lpstr>PowerPoint Sunusu</vt:lpstr>
      <vt:lpstr>PowerPoint Sunusu</vt:lpstr>
      <vt:lpstr>PowerPoint Sunusu</vt:lpstr>
      <vt:lpstr>PowerPoint Sunusu</vt:lpstr>
      <vt:lpstr>ESKİ ROMA’DA ECZACILIKLA İLGİLİ MESLEK GRUPLARI</vt:lpstr>
      <vt:lpstr>ESKİ ROMA’DA YETİŞEN ÜNLÜ HEKİMLER</vt:lpstr>
      <vt:lpstr>PowerPoint Sunusu</vt:lpstr>
      <vt:lpstr>PowerPoint Sunusu</vt:lpstr>
      <vt:lpstr>PowerPoint Sunusu</vt:lpstr>
      <vt:lpstr>Galen</vt:lpstr>
      <vt:lpstr>Galen</vt:lpstr>
      <vt:lpstr>Galen</vt:lpstr>
      <vt:lpstr>PowerPoint Sunusu</vt:lpstr>
      <vt:lpstr>Dioscorides</vt:lpstr>
      <vt:lpstr>PowerPoint Sunusu</vt:lpstr>
      <vt:lpstr>Materia Medica</vt:lpstr>
      <vt:lpstr>Bizans Tıbbı  </vt:lpstr>
      <vt:lpstr>Bizans Tıbbı  </vt:lpstr>
      <vt:lpstr>Oribasius</vt:lpstr>
      <vt:lpstr> İSKENDERİYE TIP OKULU Büyük İskender tarafından kurulmuştur (MÖ 356-323). Bir dönem antik Yunan bilim ve tıbbının önemli merkezlerinden biri olmuştur. MS VII.yy kadar çalışmalarını sürdürmüştür.  Anatomi çalışmaları dini kısıtlama olmadan sürmüş, Cerrahi bir uzmanlık alanı olmuş,    Philoksenos; Rahim ve Barsak kanserleri ile ilgili eserleri var.   Ammonius; Mesane taşlarının kırılması konusunda metot geliştirmiş  İTO da yetişmiş diğer hekimler;  ERASISTRATUS, patalojik anatomi ve fizyoloji alanında çalışmalar yapmış, HEROPHILUS,  Beyin zarı, sinir sistemi, karaciğer, tükrük bezleri üzerinde  çalışmalar yapmış, THEOPHRASTUS, Bitkilerin sınıflandırmasını yapmıştır. Botaniğin babası olarak bilinir.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ESKİ ROMA’DAKİ TIP ve ECZACILIK UYGULAMALARI </dc:title>
  <dc:creator>gülbin özçelikay</dc:creator>
  <cp:lastModifiedBy>Gizem Gulpinar</cp:lastModifiedBy>
  <cp:revision>59</cp:revision>
  <dcterms:created xsi:type="dcterms:W3CDTF">2021-11-26T08:31:07Z</dcterms:created>
  <dcterms:modified xsi:type="dcterms:W3CDTF">2022-11-01T04:15:05Z</dcterms:modified>
</cp:coreProperties>
</file>