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A0E58A4-76F8-44B9-BA5D-0EBAD089A74B}"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A0E58A4-76F8-44B9-BA5D-0EBAD089A74B}"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A0E58A4-76F8-44B9-BA5D-0EBAD089A74B}"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A0E58A4-76F8-44B9-BA5D-0EBAD089A74B}"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0E58A4-76F8-44B9-BA5D-0EBAD089A74B}"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A0E58A4-76F8-44B9-BA5D-0EBAD089A74B}"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A0E58A4-76F8-44B9-BA5D-0EBAD089A74B}"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A0E58A4-76F8-44B9-BA5D-0EBAD089A74B}"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0E58A4-76F8-44B9-BA5D-0EBAD089A74B}"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E58A4-76F8-44B9-BA5D-0EBAD089A74B}"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E58A4-76F8-44B9-BA5D-0EBAD089A74B}"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778B2D-3F5C-46B4-8A37-327397FBB72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E58A4-76F8-44B9-BA5D-0EBAD089A74B}"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778B2D-3F5C-46B4-8A37-327397FBB72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normAutofit fontScale="62500" lnSpcReduction="20000"/>
          </a:bodyPr>
          <a:lstStyle/>
          <a:p>
            <a:r>
              <a:rPr lang="tr-TR" dirty="0" smtClean="0"/>
              <a:t>5. HAFTA</a:t>
            </a:r>
          </a:p>
          <a:p>
            <a:r>
              <a:rPr lang="tr-TR" dirty="0" smtClean="0"/>
              <a:t>Sigorta Primine Tabi Olan ve Olmayan Kazançlar, Personele Ödenen Kazanç Türleri ve Sigorta Primleri, Personele Yapılan Ödemelerden Sigorta Primi Kesilecek ve Kesilmeyecek Hallerin Güncel Durumu.</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a:bodyPr>
          <a:lstStyle/>
          <a:p>
            <a:r>
              <a:rPr lang="tr-TR" b="1" dirty="0"/>
              <a:t>Prime Esas Kazançlar</a:t>
            </a:r>
            <a:endParaRPr lang="tr-TR" dirty="0"/>
          </a:p>
          <a:p>
            <a:r>
              <a:rPr lang="tr-TR" dirty="0"/>
              <a:t>1- Asıl Ücretler</a:t>
            </a:r>
          </a:p>
          <a:p>
            <a:r>
              <a:rPr lang="tr-TR" dirty="0"/>
              <a:t>2- Ödeme Şekil ve Zamanına Göre Ücret Çeşitleri</a:t>
            </a:r>
          </a:p>
          <a:p>
            <a:r>
              <a:rPr lang="tr-TR" dirty="0"/>
              <a:t>3- Ücretin Eklentileri</a:t>
            </a:r>
          </a:p>
          <a:p>
            <a:r>
              <a:rPr lang="tr-TR" dirty="0"/>
              <a:t>4- İdare veya Kaza Mercilerince Verilen Karar Gereğince Yapılan Ödemeler</a:t>
            </a:r>
          </a:p>
          <a:p>
            <a:r>
              <a:rPr lang="tr-TR" dirty="0"/>
              <a:t>5- Diğer Ödemeler</a:t>
            </a:r>
          </a:p>
          <a:p>
            <a:r>
              <a:rPr lang="tr-TR" dirty="0"/>
              <a:t>6- Sigortalılara İstirahatlı İken Ödenen Ücretler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lstStyle/>
          <a:p>
            <a:r>
              <a:rPr lang="tr-TR" dirty="0"/>
              <a:t>7- Yıllık İzin Ücretleri</a:t>
            </a:r>
          </a:p>
          <a:p>
            <a:r>
              <a:rPr lang="tr-TR" dirty="0"/>
              <a:t>8- İzin Harçlığı</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normAutofit/>
          </a:bodyPr>
          <a:lstStyle/>
          <a:p>
            <a:r>
              <a:rPr lang="tr-TR" b="1" dirty="0"/>
              <a:t>Prime Esas Olmayan Kazançlar</a:t>
            </a:r>
            <a:endParaRPr lang="tr-TR" dirty="0"/>
          </a:p>
          <a:p>
            <a:r>
              <a:rPr lang="tr-TR" dirty="0"/>
              <a:t>1- Yolluklar</a:t>
            </a:r>
          </a:p>
          <a:p>
            <a:r>
              <a:rPr lang="tr-TR" dirty="0"/>
              <a:t>2- Ölüm, Doğum ve Evlenme Yardımları</a:t>
            </a:r>
          </a:p>
          <a:p>
            <a:r>
              <a:rPr lang="tr-TR" dirty="0"/>
              <a:t>3- Aynî Yardımlar</a:t>
            </a:r>
          </a:p>
          <a:p>
            <a:r>
              <a:rPr lang="tr-TR" dirty="0"/>
              <a:t>4- Kasa tazminatı veya iş riski zamları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lstStyle/>
          <a:p>
            <a:r>
              <a:rPr lang="tr-TR" dirty="0" smtClean="0"/>
              <a:t>5- Kıdem Tazminatı</a:t>
            </a:r>
          </a:p>
          <a:p>
            <a:r>
              <a:rPr lang="tr-TR" dirty="0" smtClean="0"/>
              <a:t>6- İhbar Tazminatı</a:t>
            </a:r>
          </a:p>
          <a:p>
            <a:r>
              <a:rPr lang="tr-TR" dirty="0" smtClean="0"/>
              <a:t>7- Avans Olarak Ödenen Ücretler</a:t>
            </a:r>
          </a:p>
          <a:p>
            <a:r>
              <a:rPr lang="tr-TR" dirty="0" smtClean="0"/>
              <a:t>8- 4857 Sayılı İş Kanununun 21 inci Maddesine Göre Geçersiz Sebeple Yapılan Feshin Sonucunda,  Ödenmesine Karar verilen Ödemeler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normAutofit fontScale="85000" lnSpcReduction="10000"/>
          </a:bodyPr>
          <a:lstStyle/>
          <a:p>
            <a:r>
              <a:rPr lang="tr-TR" dirty="0"/>
              <a:t>İş Kanununa göre, genel anlamda ücret, bir kimseye bir iş karşılığında işveren veya üçüncü kişiler tarafından sağlanan ve nakden ödenen meblâğı kapsar.</a:t>
            </a:r>
          </a:p>
          <a:p>
            <a:r>
              <a:rPr lang="tr-TR" dirty="0"/>
              <a:t>Hizmetin karşılığı olan ücret, para veya ayn  olarak sağlanan menfaatlerdir. Ücretin ayn olarak verilmesi halinde bunun para ile temsil edilebilir bir menfaat olması ve akitten veya Kanundan doğması gerekir.</a:t>
            </a:r>
          </a:p>
          <a:p>
            <a:r>
              <a:rPr lang="tr-TR" dirty="0"/>
              <a:t>Fazla mesai ücreti, hafta tatili, ulusal bayram ve genel tatil ücretleri, ek görev ücreti de asıl ücrete dahildir.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lstStyle/>
          <a:p>
            <a:r>
              <a:rPr lang="tr-TR" b="1" dirty="0"/>
              <a:t>Zaman Birimine Göre Ücret</a:t>
            </a:r>
            <a:endParaRPr lang="tr-TR" dirty="0"/>
          </a:p>
          <a:p>
            <a:r>
              <a:rPr lang="tr-TR" dirty="0"/>
              <a:t>Ücret, belirli zaman birimleri içerisinde yapılan hizmetin karşılığı ise, zaman esasına göre bir ücret kararlaştırılmış demektir. Saat başına, gündelik, haftalık, aylık ücret gibi.</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lstStyle/>
          <a:p>
            <a:r>
              <a:rPr lang="tr-TR" dirty="0"/>
              <a:t>İşçi tarafından yapılacak işin beher parçasına veya kilosuna veya metrekaresine veya metreküpüne göre bir ücret kararlaştırılmış ise, iş birimine göre bir ücret bahis konusu demektir.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KAZANÇLAR</a:t>
            </a:r>
            <a:endParaRPr lang="tr-TR" dirty="0"/>
          </a:p>
        </p:txBody>
      </p:sp>
      <p:sp>
        <p:nvSpPr>
          <p:cNvPr id="3" name="Content Placeholder 2"/>
          <p:cNvSpPr>
            <a:spLocks noGrp="1"/>
          </p:cNvSpPr>
          <p:nvPr>
            <p:ph idx="1"/>
          </p:nvPr>
        </p:nvSpPr>
        <p:spPr/>
        <p:txBody>
          <a:bodyPr/>
          <a:lstStyle/>
          <a:p>
            <a:r>
              <a:rPr lang="tr-TR" dirty="0"/>
              <a:t>Götürü ücret, bitirilmesi gerekli  bir işin sonucuna göre hesaplanan bir ücret şeklidir. Uygulamada birim tespitinin güç olduğu veya seri olarak yapılması mümkün olmayan veya genellikle devamlılık göstermeyip bir süre sonra bitecek olan işlerde işin sonucuna göre ücretin kararlaştırılması halinde götürü toptan ücretten söz edilir.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230</Words>
  <Application>Microsoft Office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İŞLETMELERDE SOSYAL GÜVENLİK UYGULAMALARI</vt:lpstr>
      <vt:lpstr>Slide 2</vt:lpstr>
      <vt:lpstr>KAZANÇLAR</vt:lpstr>
      <vt:lpstr>KAZANÇLAR</vt:lpstr>
      <vt:lpstr>KAZANÇLAR</vt:lpstr>
      <vt:lpstr>KAZANÇLAR</vt:lpstr>
      <vt:lpstr>KAZANÇLAR</vt:lpstr>
      <vt:lpstr>KAZANÇLAR</vt:lpstr>
      <vt:lpstr>KAZANÇLAR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2020-05-08T09:17:30Z</dcterms:created>
  <dcterms:modified xsi:type="dcterms:W3CDTF">2020-05-08T09:25:11Z</dcterms:modified>
</cp:coreProperties>
</file>