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 hasCustomPrompt="1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 hasCustomPrompt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 hasCustomPrompt="1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 hasCustomPrompt="1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 hasCustomPrompt="1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 hasCustomPrompt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  <a:p>
            <a:pPr lvl="1" eaLnBrk="1" latinLnBrk="0" hangingPunct="1"/>
            <a:r>
              <a:rPr kumimoji="0" lang="tr-TR" smtClean="0"/>
              <a:t>İkinci düzey</a:t>
            </a:r>
            <a:endParaRPr kumimoji="0" lang="tr-TR" smtClean="0"/>
          </a:p>
          <a:p>
            <a:pPr lvl="2" eaLnBrk="1" latinLnBrk="0" hangingPunct="1"/>
            <a:r>
              <a:rPr kumimoji="0" lang="tr-TR" smtClean="0"/>
              <a:t>Üçüncü düzey</a:t>
            </a:r>
            <a:endParaRPr kumimoji="0" lang="tr-TR" smtClean="0"/>
          </a:p>
          <a:p>
            <a:pPr lvl="3" eaLnBrk="1" latinLnBrk="0" hangingPunct="1"/>
            <a:r>
              <a:rPr kumimoji="0" lang="tr-TR" smtClean="0"/>
              <a:t>Dördüncü düzey</a:t>
            </a:r>
            <a:endParaRPr kumimoji="0" lang="tr-TR" smtClean="0"/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 panose="05040102010807070707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 panose="05040102010807070707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 panose="05040102010807070707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 panose="05000000000000000000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 panose="05000000000000000000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 panose="05040102010807070707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 panose="05040102010807070707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Dersin Adı: Bireylerle Sosyal Hizmet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Sorumlu Öğretim Üyesi: Prof. Dr. Veli DUYAN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Konu: Bireylerle Sosyal Hizmet Müdahalesini Değerlendirme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40128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tr-TR" sz="2800" dirty="0"/>
              <a:t>Amaçlara ve hedeflere ulaşmak için kullanılan araçları gözden geçirmeyi içerir. </a:t>
            </a:r>
            <a:endParaRPr lang="tr-TR" sz="2800" dirty="0"/>
          </a:p>
          <a:p>
            <a:pPr algn="just">
              <a:defRPr/>
            </a:pPr>
            <a:r>
              <a:rPr lang="tr-TR" sz="2800" dirty="0"/>
              <a:t>Ön değerlendirme aşamasında gerekli tüm bilgiler elde edildikten, bilgilerin anlamları konusunda çıktılar alındıktan ve durum içinde müracaatçı anlaşıldıktan sonra başlar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528160"/>
          </a:xfrm>
        </p:spPr>
        <p:txBody>
          <a:bodyPr/>
          <a:lstStyle/>
          <a:p>
            <a:pPr algn="just">
              <a:defRPr/>
            </a:pPr>
            <a:r>
              <a:rPr lang="tr-TR" sz="2400" dirty="0"/>
              <a:t>Son değerlendirme, beklenenlerin gerçekleşip gerçekleşmediğinin ortaya çıkarıldığı bir aşamadır.</a:t>
            </a:r>
            <a:endParaRPr lang="tr-TR" sz="2400" dirty="0"/>
          </a:p>
          <a:p>
            <a:pPr algn="just">
              <a:defRPr/>
            </a:pPr>
            <a:r>
              <a:rPr lang="tr-TR" sz="2400" dirty="0"/>
              <a:t>Sosyal hizmet uzmanlarının yetkinliği, kullandığı yöntem, kuram ve bakış açıları hakkında da karar vermeye yardımcı olur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Değerlendirmenin Önündeki Engeller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tr-TR" sz="2800" dirty="0"/>
              <a:t>Elde edilen sonuçları genelleştirme sorunu, </a:t>
            </a:r>
            <a:endParaRPr lang="tr-TR" sz="28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tr-TR" sz="2800" dirty="0"/>
              <a:t>Değerlendirme araçlarının yanlış seçimi, </a:t>
            </a:r>
            <a:endParaRPr lang="tr-TR" sz="28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tr-TR" sz="2800" dirty="0"/>
              <a:t>Değerlendirme sürecine müracaatçıların katılamaması, </a:t>
            </a:r>
            <a:endParaRPr lang="tr-TR" sz="28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tr-TR" sz="2800" dirty="0"/>
              <a:t>Personelin korkuları ve güvensizliği, </a:t>
            </a:r>
            <a:endParaRPr lang="tr-TR" sz="28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tr-TR" sz="2800" dirty="0"/>
              <a:t>Değerlendirmenin hizmet sunumuyla iç içe girmesi, </a:t>
            </a:r>
            <a:endParaRPr lang="tr-TR" sz="28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tr-TR" sz="2800" dirty="0"/>
              <a:t>Program çıktıları için alternatif açıklamaların olması ve</a:t>
            </a:r>
            <a:endParaRPr lang="tr-TR" sz="28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tr-TR" sz="2800" dirty="0"/>
              <a:t>Önceden tahmin edilemeyen sonuçlar </a:t>
            </a:r>
            <a:endParaRPr lang="tr-TR" sz="28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tr-TR" sz="2800" dirty="0"/>
              <a:t>Ayrıca değerlendirmenin;</a:t>
            </a:r>
            <a:endParaRPr lang="tr-TR" sz="2800" dirty="0"/>
          </a:p>
          <a:p>
            <a:pPr>
              <a:buFontTx/>
              <a:buNone/>
              <a:defRPr/>
            </a:pPr>
            <a:endParaRPr lang="tr-TR" sz="2800" dirty="0"/>
          </a:p>
          <a:p>
            <a:pPr marL="514350" indent="-514350">
              <a:buFontTx/>
              <a:buAutoNum type="arabicPeriod"/>
              <a:defRPr/>
            </a:pPr>
            <a:r>
              <a:rPr lang="tr-TR" sz="2800" dirty="0"/>
              <a:t>bireyin değerlendirilmesine karşı programın ya da kurumun değerlendirilmesi, </a:t>
            </a:r>
            <a:endParaRPr lang="tr-TR" sz="2800" dirty="0"/>
          </a:p>
          <a:p>
            <a:pPr marL="514350" indent="-514350">
              <a:buFontTx/>
              <a:buAutoNum type="arabicPeriod"/>
              <a:defRPr/>
            </a:pPr>
            <a:r>
              <a:rPr lang="tr-TR" sz="2800" dirty="0"/>
              <a:t>niteliksel değerlendirmeye karşı niceliksel değerlendirme, </a:t>
            </a:r>
            <a:endParaRPr lang="tr-TR" sz="2800" dirty="0"/>
          </a:p>
          <a:p>
            <a:pPr marL="514350" indent="-514350">
              <a:buFontTx/>
              <a:buAutoNum type="arabicPeriod"/>
              <a:defRPr/>
            </a:pPr>
            <a:r>
              <a:rPr lang="tr-TR" sz="2800" dirty="0"/>
              <a:t>klinik değerlendirmeye karşı yönetimsel değerlendirme</a:t>
            </a:r>
            <a:endParaRPr lang="tr-TR" sz="2800" dirty="0"/>
          </a:p>
          <a:p>
            <a:pPr marL="514350" indent="-514350">
              <a:buFontTx/>
              <a:buAutoNum type="arabicPeriod"/>
              <a:defRPr/>
            </a:pPr>
            <a:r>
              <a:rPr lang="tr-TR" sz="2800" dirty="0"/>
              <a:t>katı değerlendirmeye karşı yumuşak değerlendirme </a:t>
            </a:r>
            <a:endParaRPr lang="tr-TR" sz="2800" dirty="0"/>
          </a:p>
          <a:p>
            <a:pPr marL="514350" indent="-514350">
              <a:buFontTx/>
              <a:buNone/>
              <a:defRPr/>
            </a:pPr>
            <a:r>
              <a:rPr lang="tr-TR" sz="2800" dirty="0"/>
              <a:t>olmak üzere dört türü bulunmaktadır</a:t>
            </a:r>
            <a:r>
              <a:rPr lang="tr-TR" sz="2800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1564</Words>
  <Application>WPS Presentation</Application>
  <PresentationFormat>Ekran Gösterisi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8" baseType="lpstr">
      <vt:lpstr>Arial</vt:lpstr>
      <vt:lpstr>SimSun</vt:lpstr>
      <vt:lpstr>Wingdings</vt:lpstr>
      <vt:lpstr>Wingdings 3</vt:lpstr>
      <vt:lpstr>Wingdings</vt:lpstr>
      <vt:lpstr>Calibri</vt:lpstr>
      <vt:lpstr>Gill Sans MT</vt:lpstr>
      <vt:lpstr>Bookman Old Style</vt:lpstr>
      <vt:lpstr>Microsoft YaHei</vt:lpstr>
      <vt:lpstr/>
      <vt:lpstr>Arial Unicode MS</vt:lpstr>
      <vt:lpstr>Kaynak</vt:lpstr>
      <vt:lpstr>Ankara Üniversitesi  Sağlık Bilimleri Fakültesi Sosyal Hizmet Bölümü</vt:lpstr>
      <vt:lpstr>PowerPoint 演示文稿</vt:lpstr>
      <vt:lpstr>PowerPoint 演示文稿</vt:lpstr>
      <vt:lpstr>Değerlendirmenin Önündeki Engeller</vt:lpstr>
      <vt:lpstr>PowerPoint 演示文稿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</cp:lastModifiedBy>
  <cp:revision>9</cp:revision>
  <dcterms:created xsi:type="dcterms:W3CDTF">2017-04-26T08:36:00Z</dcterms:created>
  <dcterms:modified xsi:type="dcterms:W3CDTF">2020-04-28T20:25:53Z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