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5" r:id="rId7"/>
    <p:sldId id="276" r:id="rId8"/>
    <p:sldId id="277" r:id="rId9"/>
    <p:sldId id="278" r:id="rId10"/>
    <p:sldId id="274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55" y="217682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pPr marL="0" indent="0" algn="just">
              <a:buNone/>
            </a:pPr>
            <a:r>
              <a:rPr lang="tr-TR" b="1" dirty="0"/>
              <a:t>KONSERVE GIDALAR</a:t>
            </a:r>
          </a:p>
          <a:p>
            <a:pPr marL="0" lvl="0" indent="0" algn="just">
              <a:buNone/>
            </a:pPr>
            <a:r>
              <a:rPr lang="tr-TR" dirty="0"/>
              <a:t>Mikrobiyolojik Bozulma Nedenleri</a:t>
            </a:r>
          </a:p>
          <a:p>
            <a:pPr lvl="0" algn="just"/>
            <a:r>
              <a:rPr lang="tr-TR" dirty="0"/>
              <a:t>Yetersiz ısıl işlem (</a:t>
            </a:r>
            <a:r>
              <a:rPr lang="tr-TR" dirty="0" err="1"/>
              <a:t>mezofilik</a:t>
            </a:r>
            <a:r>
              <a:rPr lang="tr-TR" dirty="0"/>
              <a:t> + </a:t>
            </a:r>
            <a:r>
              <a:rPr lang="tr-TR" dirty="0" err="1"/>
              <a:t>termofilikler</a:t>
            </a:r>
            <a:r>
              <a:rPr lang="tr-TR" dirty="0"/>
              <a:t> gelişebilir)</a:t>
            </a:r>
          </a:p>
          <a:p>
            <a:pPr lvl="0" algn="just"/>
            <a:r>
              <a:rPr lang="tr-TR" dirty="0"/>
              <a:t>Isıl işlem sonrası kutu ek yerlerinde sızma</a:t>
            </a:r>
          </a:p>
          <a:p>
            <a:pPr lvl="0" algn="just"/>
            <a:r>
              <a:rPr lang="tr-TR" dirty="0"/>
              <a:t>Isıl işlem sonrası yetersiz soğutma (</a:t>
            </a:r>
            <a:r>
              <a:rPr lang="tr-TR" dirty="0" err="1"/>
              <a:t>termofilikler</a:t>
            </a:r>
            <a:r>
              <a:rPr lang="tr-TR" dirty="0"/>
              <a:t> gelişebilir)</a:t>
            </a:r>
          </a:p>
          <a:p>
            <a:pPr lvl="0" algn="just"/>
            <a:r>
              <a:rPr lang="tr-TR" dirty="0"/>
              <a:t>Yüksek depolama sıcaklığı</a:t>
            </a: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061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5452" y="1640817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FERMENTE İÇECEKLER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FERMENTE SEBZE-MEYVE ÜRÜNLERİ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FERMENTE SÜT ÜRÜNLERİ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FERMENTE ET ÜRÜNLERİ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DİĞER ÜRÜNLER</a:t>
            </a: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93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55" y="217682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FERMENTE İÇECEKLER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BİRA</a:t>
            </a:r>
          </a:p>
          <a:p>
            <a:pPr lvl="0" algn="just"/>
            <a:r>
              <a:rPr lang="tr-TR" dirty="0"/>
              <a:t>LAB ve mayalar bozulmaya neden olabilir.</a:t>
            </a:r>
          </a:p>
          <a:p>
            <a:pPr lvl="0" algn="just"/>
            <a:r>
              <a:rPr lang="tr-TR" i="1" dirty="0" err="1"/>
              <a:t>Lactobacillus</a:t>
            </a:r>
            <a:r>
              <a:rPr lang="tr-TR" dirty="0" err="1"/>
              <a:t>’ların</a:t>
            </a:r>
            <a:r>
              <a:rPr lang="tr-TR" dirty="0"/>
              <a:t> gelişimi sonucu bulanıklık, rop ve </a:t>
            </a:r>
            <a:r>
              <a:rPr lang="tr-TR" dirty="0" err="1"/>
              <a:t>tereyağımsı</a:t>
            </a:r>
            <a:r>
              <a:rPr lang="tr-TR" dirty="0"/>
              <a:t> aroma oluşur.</a:t>
            </a:r>
          </a:p>
          <a:p>
            <a:pPr lvl="0" algn="just"/>
            <a:r>
              <a:rPr lang="tr-TR" i="1" dirty="0" err="1"/>
              <a:t>Pediococcus</a:t>
            </a:r>
            <a:r>
              <a:rPr lang="tr-TR" dirty="0"/>
              <a:t> türleri ise asitliğin artmasına ve bulanıklığa neden olur. </a:t>
            </a:r>
          </a:p>
          <a:p>
            <a:pPr lvl="0" algn="just"/>
            <a:r>
              <a:rPr lang="tr-TR" dirty="0"/>
              <a:t>Ortamda O</a:t>
            </a:r>
            <a:r>
              <a:rPr lang="tr-TR" baseline="-25000" dirty="0"/>
              <a:t>2</a:t>
            </a:r>
            <a:r>
              <a:rPr lang="tr-TR" dirty="0"/>
              <a:t> bulunursa </a:t>
            </a:r>
            <a:r>
              <a:rPr lang="tr-TR" i="1" dirty="0" err="1"/>
              <a:t>Acetobacter</a:t>
            </a:r>
            <a:r>
              <a:rPr lang="tr-TR" dirty="0"/>
              <a:t> ve </a:t>
            </a:r>
            <a:r>
              <a:rPr lang="tr-TR" i="1" dirty="0" err="1"/>
              <a:t>Gluconobacter</a:t>
            </a:r>
            <a:r>
              <a:rPr lang="tr-TR" dirty="0"/>
              <a:t> yapışkanlık, ekşime ve bulanıklığa neden olur.</a:t>
            </a: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7973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55" y="2176825"/>
            <a:ext cx="6942362" cy="5984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FERMENTE İÇECEKLER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ŞARAP</a:t>
            </a:r>
          </a:p>
          <a:p>
            <a:pPr lvl="0" algn="just"/>
            <a:r>
              <a:rPr lang="tr-TR" dirty="0"/>
              <a:t>Aerobik </a:t>
            </a:r>
            <a:r>
              <a:rPr lang="tr-TR" dirty="0" err="1"/>
              <a:t>m.o</a:t>
            </a:r>
            <a:r>
              <a:rPr lang="tr-TR" dirty="0"/>
              <a:t>. (</a:t>
            </a:r>
            <a:r>
              <a:rPr lang="tr-TR" dirty="0" err="1"/>
              <a:t>oksidatif</a:t>
            </a:r>
            <a:r>
              <a:rPr lang="tr-TR" dirty="0"/>
              <a:t> mayalar, asetik asit bakterileri ve küfler) ve </a:t>
            </a:r>
            <a:r>
              <a:rPr lang="tr-TR" dirty="0" err="1"/>
              <a:t>fakültatif</a:t>
            </a:r>
            <a:r>
              <a:rPr lang="tr-TR" dirty="0"/>
              <a:t> </a:t>
            </a:r>
            <a:r>
              <a:rPr lang="tr-TR" dirty="0" err="1"/>
              <a:t>anaerob</a:t>
            </a:r>
            <a:r>
              <a:rPr lang="tr-TR" dirty="0"/>
              <a:t> </a:t>
            </a:r>
            <a:r>
              <a:rPr lang="tr-TR" dirty="0" err="1"/>
              <a:t>m.o</a:t>
            </a:r>
            <a:r>
              <a:rPr lang="tr-TR" dirty="0"/>
              <a:t>. (LAB) tarafından bozulmalar olabilir.</a:t>
            </a:r>
          </a:p>
          <a:p>
            <a:pPr lvl="0" algn="just"/>
            <a:r>
              <a:rPr lang="tr-TR" dirty="0" err="1"/>
              <a:t>Oksidatif</a:t>
            </a:r>
            <a:r>
              <a:rPr lang="tr-TR" dirty="0"/>
              <a:t> mayalar alkol ve organik asitleri okside ederek yüzeyde kalın bir tabaka oluştururlar. </a:t>
            </a:r>
          </a:p>
          <a:p>
            <a:pPr lvl="0" algn="just"/>
            <a:r>
              <a:rPr lang="tr-TR" dirty="0"/>
              <a:t>Yabani mayalar bulanıklık ve arzu edilemeyen koku değişimlerine neden olurlar.</a:t>
            </a:r>
          </a:p>
          <a:p>
            <a:pPr lvl="0" algn="just"/>
            <a:r>
              <a:rPr lang="tr-TR" dirty="0"/>
              <a:t>Asetik asit bakterileri de alkolü asetik asit, </a:t>
            </a:r>
            <a:r>
              <a:rPr lang="tr-TR" dirty="0" err="1"/>
              <a:t>asetaldehit</a:t>
            </a:r>
            <a:r>
              <a:rPr lang="tr-TR" dirty="0"/>
              <a:t> ve CO</a:t>
            </a:r>
            <a:r>
              <a:rPr lang="tr-TR" baseline="-25000" dirty="0"/>
              <a:t>2</a:t>
            </a:r>
            <a:r>
              <a:rPr lang="tr-TR" dirty="0"/>
              <a:t> ye parçalayarak şarapta sirke kokusu oluşumunu gerçekleştirirler.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0325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55" y="2176825"/>
            <a:ext cx="6942362" cy="5984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FERMENTE İÇECEKLER</a:t>
            </a:r>
          </a:p>
          <a:p>
            <a:pPr marL="0" indent="0" algn="ctr">
              <a:buNone/>
            </a:pPr>
            <a:r>
              <a:rPr lang="tr-TR" dirty="0">
                <a:cs typeface="Arial" panose="020B0604020202020204" pitchFamily="34" charset="0"/>
              </a:rPr>
              <a:t>ŞARAP</a:t>
            </a:r>
          </a:p>
          <a:p>
            <a:pPr lvl="0" algn="just"/>
            <a:r>
              <a:rPr lang="tr-TR" dirty="0"/>
              <a:t>Asitliğin düşürülmesi isteniyorsa </a:t>
            </a:r>
            <a:r>
              <a:rPr lang="tr-TR" dirty="0" err="1"/>
              <a:t>malolaktik</a:t>
            </a:r>
            <a:r>
              <a:rPr lang="tr-TR" dirty="0"/>
              <a:t> fermantasyon uygulanır. Malik asidi laktik aside çeviren </a:t>
            </a:r>
            <a:r>
              <a:rPr lang="tr-TR" dirty="0" err="1"/>
              <a:t>m.o</a:t>
            </a:r>
            <a:r>
              <a:rPr lang="tr-TR" dirty="0"/>
              <a:t>. kullanılır. Laktik asidin asitliği malik aside göre daha düşük. </a:t>
            </a:r>
            <a:r>
              <a:rPr lang="tr-TR" i="1" dirty="0" err="1"/>
              <a:t>Pediococcus</a:t>
            </a:r>
            <a:r>
              <a:rPr lang="tr-TR" i="1" dirty="0"/>
              <a:t>, </a:t>
            </a:r>
            <a:r>
              <a:rPr lang="tr-TR" i="1" dirty="0" err="1"/>
              <a:t>Leuconostoc</a:t>
            </a:r>
            <a:r>
              <a:rPr lang="tr-TR" i="1" dirty="0"/>
              <a:t>, </a:t>
            </a:r>
            <a:r>
              <a:rPr lang="tr-TR" i="1" dirty="0" err="1"/>
              <a:t>Lactobacillus</a:t>
            </a:r>
            <a:r>
              <a:rPr lang="tr-TR" i="1" dirty="0"/>
              <a:t>, </a:t>
            </a:r>
            <a:r>
              <a:rPr lang="tr-TR" i="1" dirty="0" err="1"/>
              <a:t>Oenococcus</a:t>
            </a:r>
            <a:r>
              <a:rPr lang="tr-TR" i="1" dirty="0"/>
              <a:t> </a:t>
            </a:r>
            <a:r>
              <a:rPr lang="tr-TR" i="1" dirty="0" err="1"/>
              <a:t>oenos</a:t>
            </a:r>
            <a:endParaRPr lang="tr-TR" dirty="0"/>
          </a:p>
          <a:p>
            <a:pPr lvl="0" algn="just"/>
            <a:r>
              <a:rPr lang="tr-TR" dirty="0"/>
              <a:t>LAB bozulmaları: sitrik asidin parçalanması, glikoz ve </a:t>
            </a:r>
            <a:r>
              <a:rPr lang="tr-TR" dirty="0" err="1"/>
              <a:t>fruktozun</a:t>
            </a:r>
            <a:r>
              <a:rPr lang="tr-TR" dirty="0"/>
              <a:t> kullanılması, </a:t>
            </a:r>
            <a:r>
              <a:rPr lang="tr-TR" dirty="0" err="1"/>
              <a:t>mannitol</a:t>
            </a:r>
            <a:r>
              <a:rPr lang="tr-TR" dirty="0"/>
              <a:t> oluşumu, </a:t>
            </a:r>
            <a:r>
              <a:rPr lang="tr-TR" dirty="0" err="1"/>
              <a:t>pentozların</a:t>
            </a:r>
            <a:r>
              <a:rPr lang="tr-TR" dirty="0"/>
              <a:t> fermantasyonu...</a:t>
            </a:r>
          </a:p>
          <a:p>
            <a:pPr lvl="0" algn="just"/>
            <a:r>
              <a:rPr lang="tr-TR" dirty="0"/>
              <a:t>Asetik asit bakterileri: alkolden asetik asit üretir. Alkol </a:t>
            </a:r>
            <a:r>
              <a:rPr lang="tr-TR" dirty="0" err="1"/>
              <a:t>fermentasyonunda</a:t>
            </a:r>
            <a:r>
              <a:rPr lang="tr-TR" dirty="0"/>
              <a:t> istenmeyen bir durumdur.</a:t>
            </a:r>
          </a:p>
          <a:p>
            <a:pPr lvl="0" algn="just"/>
            <a:r>
              <a:rPr lang="tr-TR" i="1" dirty="0" err="1"/>
              <a:t>Acetobacter</a:t>
            </a:r>
            <a:r>
              <a:rPr lang="tr-TR" i="1" dirty="0"/>
              <a:t> </a:t>
            </a:r>
            <a:r>
              <a:rPr lang="tr-TR" i="1" dirty="0" err="1"/>
              <a:t>acetii</a:t>
            </a:r>
            <a:r>
              <a:rPr lang="tr-TR" i="1" dirty="0"/>
              <a:t>, </a:t>
            </a:r>
            <a:r>
              <a:rPr lang="tr-TR" i="1" dirty="0" err="1"/>
              <a:t>Gluconobacter</a:t>
            </a:r>
            <a:r>
              <a:rPr lang="tr-TR" i="1" dirty="0"/>
              <a:t> </a:t>
            </a:r>
            <a:r>
              <a:rPr lang="tr-TR" i="1" dirty="0" err="1"/>
              <a:t>oxydans</a:t>
            </a:r>
            <a:endParaRPr lang="tr-TR" dirty="0"/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9834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55" y="2176825"/>
            <a:ext cx="6942362" cy="59849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pPr marL="0" indent="0" algn="ctr">
              <a:buNone/>
            </a:pPr>
            <a:r>
              <a:rPr lang="tr-TR" b="1" dirty="0"/>
              <a:t>TURŞU  </a:t>
            </a:r>
          </a:p>
          <a:p>
            <a:pPr lvl="0"/>
            <a:r>
              <a:rPr lang="tr-TR" dirty="0"/>
              <a:t>Yetersiz asit oluşumu, </a:t>
            </a:r>
          </a:p>
          <a:p>
            <a:pPr lvl="0"/>
            <a:r>
              <a:rPr lang="tr-TR" dirty="0" err="1"/>
              <a:t>Bütirik</a:t>
            </a:r>
            <a:r>
              <a:rPr lang="tr-TR" dirty="0"/>
              <a:t> asit oluşumu, </a:t>
            </a:r>
          </a:p>
          <a:p>
            <a:pPr lvl="0"/>
            <a:r>
              <a:rPr lang="tr-TR" dirty="0" err="1"/>
              <a:t>Pektolitik</a:t>
            </a:r>
            <a:r>
              <a:rPr lang="tr-TR" dirty="0"/>
              <a:t> parçalanma (</a:t>
            </a:r>
            <a:r>
              <a:rPr lang="tr-TR" i="1" dirty="0" err="1"/>
              <a:t>Enterobacter</a:t>
            </a:r>
            <a:r>
              <a:rPr lang="tr-TR" i="1" dirty="0"/>
              <a:t> </a:t>
            </a:r>
            <a:r>
              <a:rPr lang="tr-TR" i="1" dirty="0" err="1"/>
              <a:t>aerogenes</a:t>
            </a:r>
            <a:r>
              <a:rPr lang="tr-TR" dirty="0"/>
              <a:t>)</a:t>
            </a:r>
          </a:p>
          <a:p>
            <a:pPr lvl="0"/>
            <a:r>
              <a:rPr lang="tr-TR" dirty="0"/>
              <a:t>Renk bozulmaları, </a:t>
            </a:r>
          </a:p>
          <a:p>
            <a:pPr lvl="0"/>
            <a:r>
              <a:rPr lang="tr-TR" dirty="0"/>
              <a:t>Acıma, </a:t>
            </a:r>
          </a:p>
          <a:p>
            <a:pPr lvl="0"/>
            <a:r>
              <a:rPr lang="tr-TR" dirty="0"/>
              <a:t>Yumuşama </a:t>
            </a:r>
          </a:p>
          <a:p>
            <a:pPr lvl="0"/>
            <a:r>
              <a:rPr lang="tr-TR" dirty="0"/>
              <a:t>Sünme (zar oluşturan </a:t>
            </a:r>
            <a:r>
              <a:rPr lang="tr-TR" i="1" dirty="0" err="1"/>
              <a:t>Hansenula</a:t>
            </a:r>
            <a:r>
              <a:rPr lang="tr-TR" i="1" dirty="0"/>
              <a:t>, </a:t>
            </a:r>
            <a:r>
              <a:rPr lang="tr-TR" i="1" dirty="0" err="1"/>
              <a:t>Candida</a:t>
            </a:r>
            <a:r>
              <a:rPr lang="tr-TR" i="1" dirty="0"/>
              <a:t>, </a:t>
            </a:r>
            <a:r>
              <a:rPr lang="tr-TR" i="1" dirty="0" err="1"/>
              <a:t>Leuconostoc</a:t>
            </a:r>
            <a:r>
              <a:rPr lang="tr-TR" i="1" dirty="0"/>
              <a:t>, </a:t>
            </a:r>
            <a:r>
              <a:rPr lang="tr-TR" i="1" dirty="0" err="1"/>
              <a:t>Lactobacillus</a:t>
            </a:r>
            <a:r>
              <a:rPr lang="tr-TR" dirty="0"/>
              <a:t>)</a:t>
            </a:r>
          </a:p>
          <a:p>
            <a:pPr lvl="0"/>
            <a:r>
              <a:rPr lang="tr-TR" dirty="0"/>
              <a:t>Peynirimsi aroma (istenmeyen fermantasyonlar sonucunda </a:t>
            </a:r>
            <a:r>
              <a:rPr lang="tr-TR" dirty="0" err="1"/>
              <a:t>propiyonik</a:t>
            </a:r>
            <a:r>
              <a:rPr lang="tr-TR" dirty="0"/>
              <a:t>, </a:t>
            </a:r>
            <a:r>
              <a:rPr lang="tr-TR" dirty="0" err="1"/>
              <a:t>bütirik</a:t>
            </a:r>
            <a:r>
              <a:rPr lang="tr-TR" dirty="0"/>
              <a:t>, </a:t>
            </a:r>
            <a:r>
              <a:rPr lang="tr-TR" dirty="0" err="1"/>
              <a:t>kaproik</a:t>
            </a:r>
            <a:r>
              <a:rPr lang="tr-TR" dirty="0"/>
              <a:t>, </a:t>
            </a:r>
            <a:r>
              <a:rPr lang="tr-TR" dirty="0" err="1"/>
              <a:t>valerik</a:t>
            </a:r>
            <a:r>
              <a:rPr lang="tr-TR" dirty="0"/>
              <a:t>, </a:t>
            </a:r>
            <a:r>
              <a:rPr lang="tr-TR" dirty="0" err="1"/>
              <a:t>isobütirik</a:t>
            </a:r>
            <a:r>
              <a:rPr lang="tr-TR" dirty="0"/>
              <a:t> ve </a:t>
            </a:r>
            <a:r>
              <a:rPr lang="tr-TR" dirty="0" err="1"/>
              <a:t>izovalerik</a:t>
            </a:r>
            <a:r>
              <a:rPr lang="tr-TR" dirty="0"/>
              <a:t> asit oluşur)</a:t>
            </a: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995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55" y="2176825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pPr marL="0" lvl="0" indent="0" algn="ctr">
              <a:buNone/>
            </a:pPr>
            <a:r>
              <a:rPr lang="tr-TR" b="1" dirty="0"/>
              <a:t>ZEYTİN</a:t>
            </a:r>
          </a:p>
          <a:p>
            <a:pPr lvl="0"/>
            <a:r>
              <a:rPr lang="tr-TR" dirty="0"/>
              <a:t>Farklı renkte lekelenme, şişme, yumuşama, kötü koku, </a:t>
            </a:r>
            <a:r>
              <a:rPr lang="tr-TR" dirty="0" err="1"/>
              <a:t>bütirik</a:t>
            </a:r>
            <a:r>
              <a:rPr lang="tr-TR" dirty="0"/>
              <a:t> ve </a:t>
            </a:r>
            <a:r>
              <a:rPr lang="tr-TR" dirty="0" err="1"/>
              <a:t>propiyonik</a:t>
            </a:r>
            <a:r>
              <a:rPr lang="tr-TR" dirty="0"/>
              <a:t> asit fermantasyonu görülebilir.</a:t>
            </a:r>
          </a:p>
          <a:p>
            <a:pPr lvl="0"/>
            <a:r>
              <a:rPr lang="tr-TR" dirty="0" err="1"/>
              <a:t>Heterofermantatif</a:t>
            </a:r>
            <a:r>
              <a:rPr lang="tr-TR" dirty="0"/>
              <a:t> LAB, </a:t>
            </a:r>
            <a:r>
              <a:rPr lang="tr-TR" i="1" dirty="0" err="1"/>
              <a:t>Enterobacter</a:t>
            </a:r>
            <a:r>
              <a:rPr lang="tr-TR" dirty="0" err="1"/>
              <a:t>’ler</a:t>
            </a:r>
            <a:r>
              <a:rPr lang="tr-TR" dirty="0"/>
              <a:t>, </a:t>
            </a:r>
            <a:r>
              <a:rPr lang="tr-TR" dirty="0" err="1"/>
              <a:t>koliformlar</a:t>
            </a:r>
            <a:r>
              <a:rPr lang="tr-TR" dirty="0"/>
              <a:t> ve mayalar, nadir olarak da </a:t>
            </a:r>
            <a:r>
              <a:rPr lang="tr-TR" i="1" dirty="0" err="1"/>
              <a:t>Bacillus</a:t>
            </a:r>
            <a:r>
              <a:rPr lang="tr-TR" dirty="0"/>
              <a:t> ve </a:t>
            </a:r>
            <a:r>
              <a:rPr lang="tr-TR" i="1" dirty="0" err="1"/>
              <a:t>Clostridium</a:t>
            </a:r>
            <a:r>
              <a:rPr lang="tr-TR" dirty="0"/>
              <a:t> türleri şişmeye neden olur.</a:t>
            </a: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210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55" y="2176825"/>
            <a:ext cx="6942362" cy="5984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pPr marL="0" lvl="0" indent="0" algn="ctr">
              <a:buNone/>
            </a:pPr>
            <a:r>
              <a:rPr lang="tr-TR" b="1" dirty="0"/>
              <a:t>PEYNİR</a:t>
            </a:r>
          </a:p>
          <a:p>
            <a:pPr lvl="0"/>
            <a:r>
              <a:rPr lang="tr-TR" dirty="0"/>
              <a:t>Gaz oluşumu, kabuk yapısında bozulma, renk bozulmaları, acı tat ve küflenme görülür.</a:t>
            </a:r>
          </a:p>
          <a:p>
            <a:pPr lvl="0"/>
            <a:r>
              <a:rPr lang="tr-TR" dirty="0"/>
              <a:t>Çiğ sütten hazırlanan peynirlerde gaz oluşturan </a:t>
            </a:r>
            <a:r>
              <a:rPr lang="tr-TR" dirty="0" err="1"/>
              <a:t>m.o</a:t>
            </a:r>
            <a:r>
              <a:rPr lang="tr-TR" dirty="0"/>
              <a:t>. hem kötü aromaya hem de oluşan gaz nedeniyle pıhtı yapısında bozulmaya neden olabilirler. </a:t>
            </a:r>
          </a:p>
          <a:p>
            <a:pPr lvl="0"/>
            <a:r>
              <a:rPr lang="tr-TR" dirty="0"/>
              <a:t>Laktozu fermente edebilen mayalar da gaz oluşumuna neden olabilir.</a:t>
            </a:r>
          </a:p>
          <a:p>
            <a:pPr lvl="0"/>
            <a:r>
              <a:rPr lang="tr-TR" i="1" dirty="0" err="1"/>
              <a:t>Clostridium</a:t>
            </a:r>
            <a:r>
              <a:rPr lang="tr-TR" dirty="0"/>
              <a:t> ve </a:t>
            </a:r>
            <a:r>
              <a:rPr lang="tr-TR" i="1" dirty="0" err="1"/>
              <a:t>Bacillus</a:t>
            </a:r>
            <a:r>
              <a:rPr lang="tr-TR" dirty="0"/>
              <a:t> türleri hem çiğ sütten hem de pastörize sütten üretilen peynirlerde gaz oluşturabilir.</a:t>
            </a:r>
          </a:p>
          <a:p>
            <a:pPr lvl="0"/>
            <a:r>
              <a:rPr lang="tr-TR" dirty="0"/>
              <a:t>Küflenme: </a:t>
            </a:r>
            <a:r>
              <a:rPr lang="tr-TR" i="1" dirty="0" err="1"/>
              <a:t>Alternaria</a:t>
            </a:r>
            <a:r>
              <a:rPr lang="tr-TR" i="1" dirty="0"/>
              <a:t>, </a:t>
            </a:r>
            <a:r>
              <a:rPr lang="tr-TR" i="1" dirty="0" err="1"/>
              <a:t>Aspergillus</a:t>
            </a:r>
            <a:r>
              <a:rPr lang="tr-TR" i="1" dirty="0"/>
              <a:t>, </a:t>
            </a:r>
            <a:r>
              <a:rPr lang="tr-TR" i="1" dirty="0" err="1"/>
              <a:t>Cladosporium</a:t>
            </a:r>
            <a:r>
              <a:rPr lang="tr-TR" i="1" dirty="0"/>
              <a:t>, </a:t>
            </a:r>
            <a:r>
              <a:rPr lang="tr-TR" i="1" dirty="0" err="1"/>
              <a:t>Monilia</a:t>
            </a:r>
            <a:r>
              <a:rPr lang="tr-TR" i="1" dirty="0"/>
              <a:t>, </a:t>
            </a:r>
            <a:r>
              <a:rPr lang="tr-TR" i="1" dirty="0" err="1"/>
              <a:t>Mucor</a:t>
            </a:r>
            <a:r>
              <a:rPr lang="tr-TR" i="1" dirty="0"/>
              <a:t>, </a:t>
            </a:r>
            <a:r>
              <a:rPr lang="tr-TR" i="1" dirty="0" err="1"/>
              <a:t>Penicillium</a:t>
            </a:r>
            <a:r>
              <a:rPr lang="tr-TR" dirty="0"/>
              <a:t> </a:t>
            </a: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407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FERMENTE VE DİĞER ÜRÜNLERDE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55" y="2176825"/>
            <a:ext cx="6942362" cy="59849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cs typeface="Arial" panose="020B0604020202020204" pitchFamily="34" charset="0"/>
              </a:rPr>
              <a:t>FERMENTE VE DİĞER ÜRÜNLERDE M. BOZULMALAR</a:t>
            </a:r>
          </a:p>
          <a:p>
            <a:r>
              <a:rPr lang="tr-TR" b="1" dirty="0"/>
              <a:t>FERMENTE ET ÜRÜNLERİ</a:t>
            </a:r>
          </a:p>
          <a:p>
            <a:pPr lvl="0"/>
            <a:r>
              <a:rPr lang="tr-TR" dirty="0"/>
              <a:t>Fermente et ürünlerinin </a:t>
            </a:r>
            <a:r>
              <a:rPr lang="tr-TR" dirty="0" err="1"/>
              <a:t>pH</a:t>
            </a:r>
            <a:r>
              <a:rPr lang="tr-TR" dirty="0"/>
              <a:t> değeri 4.5-5.3, </a:t>
            </a:r>
            <a:r>
              <a:rPr lang="tr-TR" dirty="0" err="1"/>
              <a:t>a</a:t>
            </a:r>
            <a:r>
              <a:rPr lang="tr-TR" baseline="-25000" dirty="0" err="1"/>
              <a:t>w</a:t>
            </a:r>
            <a:r>
              <a:rPr lang="tr-TR" dirty="0" err="1"/>
              <a:t>’si</a:t>
            </a:r>
            <a:r>
              <a:rPr lang="tr-TR" dirty="0"/>
              <a:t> ise 0.73-0.93’tür.</a:t>
            </a:r>
          </a:p>
          <a:p>
            <a:pPr lvl="0"/>
            <a:r>
              <a:rPr lang="tr-TR" dirty="0"/>
              <a:t>Fermantasyon esnasında </a:t>
            </a:r>
            <a:r>
              <a:rPr lang="tr-TR" dirty="0" err="1"/>
              <a:t>homofermantatif</a:t>
            </a:r>
            <a:r>
              <a:rPr lang="tr-TR" dirty="0"/>
              <a:t> </a:t>
            </a:r>
            <a:r>
              <a:rPr lang="tr-TR" dirty="0" err="1"/>
              <a:t>LAB’nin</a:t>
            </a:r>
            <a:r>
              <a:rPr lang="tr-TR" dirty="0"/>
              <a:t> asit üretimi yavaşsa istenmeyen bakteriler gelişerek kayganlık, ekşime ve yeşil renk oluşumuna neden olur.</a:t>
            </a:r>
          </a:p>
          <a:p>
            <a:pPr lvl="0"/>
            <a:r>
              <a:rPr lang="tr-TR" dirty="0"/>
              <a:t>Kayganlık dış yüzeyde oluşur.</a:t>
            </a:r>
          </a:p>
          <a:p>
            <a:pPr lvl="0"/>
            <a:r>
              <a:rPr lang="tr-TR" dirty="0"/>
              <a:t>Mayalar, </a:t>
            </a:r>
            <a:r>
              <a:rPr lang="tr-TR" i="1" dirty="0" err="1"/>
              <a:t>Lactobacillus</a:t>
            </a:r>
            <a:r>
              <a:rPr lang="tr-TR" i="1" dirty="0"/>
              <a:t>, </a:t>
            </a:r>
            <a:r>
              <a:rPr lang="tr-TR" i="1" dirty="0" err="1"/>
              <a:t>Enterococcus</a:t>
            </a:r>
            <a:r>
              <a:rPr lang="tr-TR" dirty="0"/>
              <a:t>…</a:t>
            </a:r>
          </a:p>
          <a:p>
            <a:pPr lvl="0"/>
            <a:r>
              <a:rPr lang="tr-TR" i="1" dirty="0" err="1"/>
              <a:t>Bacillus</a:t>
            </a:r>
            <a:r>
              <a:rPr lang="tr-TR" i="1" dirty="0"/>
              <a:t> </a:t>
            </a:r>
            <a:r>
              <a:rPr lang="tr-TR" i="1" dirty="0" err="1"/>
              <a:t>thermosphacta</a:t>
            </a:r>
            <a:r>
              <a:rPr lang="tr-TR" dirty="0"/>
              <a:t> sucukta en fazla bozulmaya neden olan bakteridir.</a:t>
            </a:r>
          </a:p>
          <a:p>
            <a:pPr lvl="0"/>
            <a:r>
              <a:rPr lang="tr-TR" dirty="0" err="1"/>
              <a:t>pH</a:t>
            </a:r>
            <a:r>
              <a:rPr lang="tr-TR" dirty="0"/>
              <a:t> 5.0’dan daha düşükse </a:t>
            </a:r>
            <a:r>
              <a:rPr lang="tr-TR" dirty="0" err="1"/>
              <a:t>aw</a:t>
            </a:r>
            <a:r>
              <a:rPr lang="tr-TR" dirty="0"/>
              <a:t> de 0.92’den büyükse ve vakum paketlenmiş ürünlerde </a:t>
            </a:r>
            <a:r>
              <a:rPr lang="tr-TR" dirty="0" err="1"/>
              <a:t>heterofermantatif</a:t>
            </a:r>
            <a:r>
              <a:rPr lang="tr-TR" dirty="0"/>
              <a:t> </a:t>
            </a:r>
            <a:r>
              <a:rPr lang="tr-TR" i="1" dirty="0" err="1"/>
              <a:t>Leuconostoc</a:t>
            </a:r>
            <a:r>
              <a:rPr lang="tr-TR" dirty="0"/>
              <a:t> ve </a:t>
            </a:r>
            <a:r>
              <a:rPr lang="tr-TR" i="1" dirty="0" err="1"/>
              <a:t>Lactobacillus</a:t>
            </a:r>
            <a:r>
              <a:rPr lang="tr-TR" dirty="0"/>
              <a:t> türleri bozulmaya neden olur, sıvı ve gaz birikimi gerçekleşir.</a:t>
            </a: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605944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2796</TotalTime>
  <Words>637</Words>
  <Application>Microsoft Macintosh PowerPoint</Application>
  <PresentationFormat>Geniş ekran</PresentationFormat>
  <Paragraphs>156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 Light</vt:lpstr>
      <vt:lpstr>Rockwell</vt:lpstr>
      <vt:lpstr>Wingdings</vt:lpstr>
      <vt:lpstr>Atlas</vt:lpstr>
      <vt:lpstr>GIDA MİKROBİYOLOJİSİ</vt:lpstr>
      <vt:lpstr>FERMENTE VE DİĞER ÜRÜNLERDE MİKROBİYEL BOZULMALAR</vt:lpstr>
      <vt:lpstr>FERMENTE VE DİĞER ÜRÜNLERDE MİKROBİYEL BOZULMALAR</vt:lpstr>
      <vt:lpstr>FERMENTE VE DİĞER ÜRÜNLERDE MİKROBİYEL BOZULMALAR</vt:lpstr>
      <vt:lpstr>FERMENTE VE DİĞER ÜRÜNLERDE MİKROBİYEL BOZULMALAR</vt:lpstr>
      <vt:lpstr>FERMENTE VE DİĞER ÜRÜNLERDE MİKROBİYEL BOZULMALAR</vt:lpstr>
      <vt:lpstr>FERMENTE VE DİĞER ÜRÜNLERDE MİKROBİYEL BOZULMALAR</vt:lpstr>
      <vt:lpstr>FERMENTE VE DİĞER ÜRÜNLERDE MİKROBİYEL BOZULMALAR</vt:lpstr>
      <vt:lpstr>FERMENTE VE DİĞER ÜRÜNLERDE MİKROBİYEL BOZULMALAR</vt:lpstr>
      <vt:lpstr>FERMENTE VE DİĞER ÜRÜNLERDE MİKROBİYEL BOZULMALAR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248</cp:revision>
  <dcterms:created xsi:type="dcterms:W3CDTF">2019-02-18T12:54:52Z</dcterms:created>
  <dcterms:modified xsi:type="dcterms:W3CDTF">2020-01-21T13:24:12Z</dcterms:modified>
</cp:coreProperties>
</file>