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35" autoAdjust="0"/>
    <p:restoredTop sz="94660"/>
  </p:normalViewPr>
  <p:slideViewPr>
    <p:cSldViewPr snapToGrid="0">
      <p:cViewPr varScale="1">
        <p:scale>
          <a:sx n="69" d="100"/>
          <a:sy n="69" d="100"/>
        </p:scale>
        <p:origin x="66" y="2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EAC04B2-F90D-45CF-8C9A-7FDD635BB0C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D2177C27-CB74-4174-BFE6-1C54FB6D627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C8E637A2-93E8-4EB6-BB4D-58E482BD5D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38390D-5F10-4FF8-BD0C-1444909779CD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9DD2548E-F35C-4D3D-9AA2-1C452748F6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06B86E11-6F79-4C39-BA1A-41472F2CED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E9776-ACAA-4301-AB1F-7F67E9571C1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602494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129EDCA-362E-48CF-A87F-0F35326897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BD95ADF1-4089-44BA-AC34-AEF87B4DC94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F89DDFD0-DCA0-49E4-8361-CF33032895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38390D-5F10-4FF8-BD0C-1444909779CD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8CC455E2-3736-46BE-877F-1D06D87B42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9F4860C0-DD3C-4CF8-B4C5-367D5E0376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E9776-ACAA-4301-AB1F-7F67E9571C1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331680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8729D868-14B5-45E1-B3C8-592D653BB19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2B07AE11-420F-4E08-A613-DAE88E25432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C1A1CA34-F896-44FA-811F-F57A59EE37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38390D-5F10-4FF8-BD0C-1444909779CD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550192D8-9A48-4AFC-BFF4-6E18BD3C42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D367B28E-8F43-4B73-874C-EBCFBB6423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E9776-ACAA-4301-AB1F-7F67E9571C1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793341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E950C55-9B00-4B64-9F52-F1E34DA8E2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A11B420-2D20-4F31-8165-48CC269459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D105C6E3-533F-483E-9BAB-6E9371EF3B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38390D-5F10-4FF8-BD0C-1444909779CD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436ADA32-FB8E-43BC-847E-6C470FDDFF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B7C2D402-0EE4-4683-A3AE-C7B131C8D4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E9776-ACAA-4301-AB1F-7F67E9571C1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332504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A8C15AA-8CAA-483A-991D-0AF25FE23D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61D73D84-C598-4D1F-B938-4351C02EB0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D46D9118-B8B0-48E0-9409-305EF43C38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38390D-5F10-4FF8-BD0C-1444909779CD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91861212-9045-4F5B-9481-A1A81ED5A8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05196B37-6866-40E0-9E53-7F897E0EA9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E9776-ACAA-4301-AB1F-7F67E9571C1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820832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3DAA0107-98B5-48A1-92E7-46EDD02F16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D1048755-915D-4035-AAF8-2E4DEACE226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13BB3D70-C546-4AC5-A4A2-AD82BF16792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9AFFDE52-1404-4D6C-A1CA-27760B6CE8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38390D-5F10-4FF8-BD0C-1444909779CD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314AA1F6-549A-4EB8-AB48-8F422278D7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CDC07391-E9C7-4AE3-9876-331C688B9B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E9776-ACAA-4301-AB1F-7F67E9571C1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686686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8FB36C62-B6F5-497E-AF92-26256D8860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4F79EE16-43C3-4F0E-AC5D-F6FB6A5F0C3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4784E5F4-8969-47AF-BBDA-867185B290E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1453B146-F965-4C67-B0CA-73274823395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F3D12505-08A8-40C9-A5A1-A1C0FF69FF9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9AF25E22-D9F6-4BBC-9E54-70B5B56A2D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38390D-5F10-4FF8-BD0C-1444909779CD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DCB59833-6BA9-4E4A-9E3D-D3BE2F7F1B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94C7D252-C5E1-4C88-BC96-9C602E9B55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E9776-ACAA-4301-AB1F-7F67E9571C1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845721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537BD24-8E84-44CC-A03B-601A795DD1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88D70D8F-CBC8-4E8E-99DE-991CA2923E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38390D-5F10-4FF8-BD0C-1444909779CD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95929010-4EA8-4A79-8326-2C248BFE36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87757A89-EC12-4BBC-B441-6C0E75B220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E9776-ACAA-4301-AB1F-7F67E9571C1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970521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FB806D61-38B6-4489-A96B-C90EF7E113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38390D-5F10-4FF8-BD0C-1444909779CD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E7B2DCDC-01A7-4929-9448-E6B7265C8A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20ACAB0E-1515-4E04-B226-01F368833C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E9776-ACAA-4301-AB1F-7F67E9571C1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013914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E99472D2-5234-440C-828C-66077CD9D6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B12C9E3-88CF-47EE-BD8D-447735A795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CDA16D59-021D-4155-A714-361A940C619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FA9C1DE2-ED41-49D5-B7F5-EA152085D5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38390D-5F10-4FF8-BD0C-1444909779CD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8A8B3B14-C955-4FFD-91F6-C6EEC5F37A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42852588-9546-4D23-B999-9A1846BB17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E9776-ACAA-4301-AB1F-7F67E9571C1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527141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2DB757A-CE4C-4392-B8BE-3825F9687A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105BC009-11A0-4B19-B62A-DA9ACB69F24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6D0712D5-0EFC-46F5-AE40-7D5E41957C1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2E5DDE77-9A13-4B74-BCD3-00F1D90329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38390D-5F10-4FF8-BD0C-1444909779CD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62311825-A6A2-4060-800A-B4BC989920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DE371FBD-7AF0-4F7E-AAF2-AE2B25FAB2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E9776-ACAA-4301-AB1F-7F67E9571C1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914460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56AF00A4-BDFA-429F-8B00-F40A6DDDDB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4648ACE2-A0F4-4307-8648-F7FCEF84C42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3C191019-2D97-4E7A-B85C-E48539C9687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38390D-5F10-4FF8-BD0C-1444909779CD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9C5AF686-AB24-4D85-B501-9193D2A6B78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4C8C90F8-838A-4287-9571-FB9931BC001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4E9776-ACAA-4301-AB1F-7F67E9571C1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32953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5A1FA0DE-4F4C-4983-8B2E-BE38B474CA9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tr-TR" sz="2400" dirty="0">
                <a:solidFill>
                  <a:schemeClr val="tx1"/>
                </a:solidFill>
              </a:rPr>
              <a:t>HİN 137 Temel Hintçe</a:t>
            </a:r>
            <a:br>
              <a:rPr lang="tr-TR" sz="2400" dirty="0">
                <a:solidFill>
                  <a:schemeClr val="tx1"/>
                </a:solidFill>
              </a:rPr>
            </a:br>
            <a:br>
              <a:rPr lang="tr-TR" sz="2400" dirty="0">
                <a:solidFill>
                  <a:schemeClr val="tx1"/>
                </a:solidFill>
              </a:rPr>
            </a:br>
            <a:r>
              <a:rPr lang="tr-TR" sz="2400" dirty="0">
                <a:solidFill>
                  <a:schemeClr val="tx1"/>
                </a:solidFill>
              </a:rPr>
              <a:t>İsimler</a:t>
            </a:r>
            <a:br>
              <a:rPr lang="tr-TR" sz="2400" dirty="0">
                <a:solidFill>
                  <a:schemeClr val="tx1"/>
                </a:solidFill>
              </a:rPr>
            </a:br>
            <a:br>
              <a:rPr lang="tr-TR" sz="2400" dirty="0">
                <a:solidFill>
                  <a:schemeClr val="tx1"/>
                </a:solidFill>
              </a:rPr>
            </a:br>
            <a:r>
              <a:rPr lang="tr-TR" sz="2400" dirty="0">
                <a:solidFill>
                  <a:schemeClr val="tx1"/>
                </a:solidFill>
              </a:rPr>
              <a:t>Dişil İsimler</a:t>
            </a:r>
            <a:br>
              <a:rPr lang="tr-TR" sz="2400" dirty="0">
                <a:solidFill>
                  <a:schemeClr val="tx1"/>
                </a:solidFill>
              </a:rPr>
            </a:br>
            <a:br>
              <a:rPr lang="tr-TR" sz="2400" dirty="0">
                <a:solidFill>
                  <a:schemeClr val="tx1"/>
                </a:solidFill>
              </a:rPr>
            </a:br>
            <a:r>
              <a:rPr lang="tr-TR" sz="2400" dirty="0">
                <a:solidFill>
                  <a:schemeClr val="tx1"/>
                </a:solidFill>
              </a:rPr>
              <a:t>4. Hafta</a:t>
            </a:r>
            <a:endParaRPr lang="tr-TR" sz="2400" dirty="0"/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C10E5512-9FA0-4AD3-A003-751FE44358A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7500" lnSpcReduction="20000"/>
          </a:bodyPr>
          <a:lstStyle/>
          <a:p>
            <a:pPr algn="r"/>
            <a:r>
              <a:rPr lang="tr-TR" dirty="0"/>
              <a:t>Prof. Dr. H. Derya Can</a:t>
            </a:r>
          </a:p>
          <a:p>
            <a:pPr algn="r"/>
            <a:r>
              <a:rPr lang="tr-TR" dirty="0"/>
              <a:t>Ankara Üniversitesi</a:t>
            </a:r>
          </a:p>
          <a:p>
            <a:pPr algn="r"/>
            <a:r>
              <a:rPr lang="tr-TR" dirty="0"/>
              <a:t>Dil ve Tarih-Coğrafya Fakültesi</a:t>
            </a:r>
          </a:p>
          <a:p>
            <a:pPr algn="r"/>
            <a:r>
              <a:rPr lang="tr-TR" dirty="0"/>
              <a:t>Doğu Dilleri ve Edebiyatları Bölümü</a:t>
            </a:r>
          </a:p>
          <a:p>
            <a:pPr algn="r"/>
            <a:r>
              <a:rPr lang="tr-TR" dirty="0"/>
              <a:t>Hindoloji Anabilim Dalı</a:t>
            </a:r>
          </a:p>
          <a:p>
            <a:pPr algn="r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5850863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DE3BFF44-0E8B-409D-BEA5-CE77F85E23A6}"/>
              </a:ext>
            </a:extLst>
          </p:cNvPr>
          <p:cNvSpPr/>
          <p:nvPr/>
        </p:nvSpPr>
        <p:spPr>
          <a:xfrm>
            <a:off x="4807827" y="625825"/>
            <a:ext cx="199445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tr-TR" sz="2400" b="1" dirty="0"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Dişil İsimler</a:t>
            </a:r>
            <a:endParaRPr lang="tr-TR" sz="2400" dirty="0">
              <a:latin typeface="Comic Sans MS" panose="030F0702030302020204" pitchFamily="66" charset="0"/>
            </a:endParaRPr>
          </a:p>
        </p:txBody>
      </p:sp>
      <p:sp>
        <p:nvSpPr>
          <p:cNvPr id="3" name="Dikdörtgen 2">
            <a:extLst>
              <a:ext uri="{FF2B5EF4-FFF2-40B4-BE49-F238E27FC236}">
                <a16:creationId xmlns:a16="http://schemas.microsoft.com/office/drawing/2014/main" id="{5859F2E8-CFBC-4369-99A5-5DF2EF9DFA7C}"/>
              </a:ext>
            </a:extLst>
          </p:cNvPr>
          <p:cNvSpPr/>
          <p:nvPr/>
        </p:nvSpPr>
        <p:spPr>
          <a:xfrm>
            <a:off x="2466109" y="1845163"/>
            <a:ext cx="6096000" cy="2677656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tr-TR" sz="2400" dirty="0"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Dişil</a:t>
            </a:r>
            <a:r>
              <a:rPr lang="tr-TR" sz="2400" b="1" dirty="0"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 </a:t>
            </a:r>
            <a:r>
              <a:rPr lang="tr-TR" sz="2400" dirty="0"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isimler Tekil-Çoğul kullanımı için üç kural vardır. Sonu uzun i ile biten, sonu </a:t>
            </a:r>
            <a:r>
              <a:rPr lang="tr-TR" sz="2400" dirty="0" err="1"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iy</a:t>
            </a:r>
            <a:r>
              <a:rPr lang="tr-TR" sz="2400" dirty="0" err="1">
                <a:latin typeface="Comic Sans MS" panose="030F0702030302020204" pitchFamily="66" charset="0"/>
                <a:ea typeface="Calibri" panose="020F0502020204030204" pitchFamily="34" charset="0"/>
              </a:rPr>
              <a:t>ā</a:t>
            </a:r>
            <a:r>
              <a:rPr lang="tr-TR" sz="2400" dirty="0"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 ile biten ve sonu sessizle biten ve sonu sessizle biten isimler. </a:t>
            </a:r>
          </a:p>
          <a:p>
            <a:pPr algn="ctr"/>
            <a:r>
              <a:rPr lang="tr-TR" sz="2400" dirty="0"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Sonu uzun i ve sonu </a:t>
            </a:r>
            <a:r>
              <a:rPr lang="tr-TR" sz="2400" dirty="0" err="1"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iy</a:t>
            </a:r>
            <a:r>
              <a:rPr lang="tr-TR" sz="2400" dirty="0" err="1">
                <a:latin typeface="Comic Sans MS" panose="030F0702030302020204" pitchFamily="66" charset="0"/>
                <a:ea typeface="Calibri" panose="020F0502020204030204" pitchFamily="34" charset="0"/>
              </a:rPr>
              <a:t>ā</a:t>
            </a:r>
            <a:r>
              <a:rPr lang="tr-TR" sz="2400" dirty="0"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 ile biten isimlerin Tekil ve Tekil edatla kullanımında isim değişmeden kalır. </a:t>
            </a:r>
            <a:endParaRPr lang="tr-TR" sz="24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744124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5CD545C8-CE8A-4B1D-9152-91C495D64D29}"/>
              </a:ext>
            </a:extLst>
          </p:cNvPr>
          <p:cNvSpPr/>
          <p:nvPr/>
        </p:nvSpPr>
        <p:spPr>
          <a:xfrm>
            <a:off x="2563090" y="1720472"/>
            <a:ext cx="6096000" cy="2677656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tr-TR" sz="2400" dirty="0"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Sonu uzun i ile biten isimlerine Çoğul hallerinde sondaki uzun i kısa i ye dönüşür ve </a:t>
            </a:r>
            <a:r>
              <a:rPr lang="tr-TR" sz="2400" dirty="0" err="1"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y</a:t>
            </a:r>
            <a:r>
              <a:rPr lang="tr-TR" sz="2400" dirty="0" err="1">
                <a:latin typeface="Comic Sans MS" panose="030F0702030302020204" pitchFamily="66" charset="0"/>
                <a:ea typeface="Calibri" panose="020F0502020204030204" pitchFamily="34" charset="0"/>
              </a:rPr>
              <a:t>āṁ</a:t>
            </a:r>
            <a:r>
              <a:rPr lang="tr-TR" sz="2400" dirty="0"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 eklenir. </a:t>
            </a:r>
          </a:p>
          <a:p>
            <a:pPr algn="ctr"/>
            <a:r>
              <a:rPr lang="tr-TR" sz="2400" dirty="0"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Çoğul edatla kullanımında gene uzun i kısa i ye dönüşür ve </a:t>
            </a:r>
            <a:r>
              <a:rPr lang="tr-TR" sz="2400" dirty="0" err="1"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yo</a:t>
            </a:r>
            <a:r>
              <a:rPr lang="tr-TR" sz="2400" dirty="0" err="1">
                <a:latin typeface="Comic Sans MS" panose="030F0702030302020204" pitchFamily="66" charset="0"/>
                <a:ea typeface="Calibri" panose="020F0502020204030204" pitchFamily="34" charset="0"/>
              </a:rPr>
              <a:t>ṁ</a:t>
            </a:r>
            <a:r>
              <a:rPr lang="tr-TR" sz="2400" dirty="0"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 eklenir. Sonu </a:t>
            </a:r>
            <a:r>
              <a:rPr lang="tr-TR" sz="2400" dirty="0" err="1"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iy</a:t>
            </a:r>
            <a:r>
              <a:rPr lang="tr-TR" sz="2400" dirty="0" err="1">
                <a:latin typeface="Comic Sans MS" panose="030F0702030302020204" pitchFamily="66" charset="0"/>
                <a:ea typeface="Calibri" panose="020F0502020204030204" pitchFamily="34" charset="0"/>
              </a:rPr>
              <a:t>ā</a:t>
            </a:r>
            <a:r>
              <a:rPr lang="tr-TR" sz="2400" dirty="0"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 ile biten isimlerin Çoğul hallerine </a:t>
            </a:r>
            <a:r>
              <a:rPr lang="tr-TR" sz="2400" dirty="0" err="1"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y</a:t>
            </a:r>
            <a:r>
              <a:rPr lang="tr-TR" sz="2400" dirty="0" err="1">
                <a:latin typeface="Comic Sans MS" panose="030F0702030302020204" pitchFamily="66" charset="0"/>
                <a:ea typeface="Calibri" panose="020F0502020204030204" pitchFamily="34" charset="0"/>
              </a:rPr>
              <a:t>āṁ</a:t>
            </a:r>
            <a:r>
              <a:rPr lang="tr-TR" sz="2400" dirty="0"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 eklenir. </a:t>
            </a:r>
            <a:endParaRPr lang="tr-TR" sz="24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778316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375EE9BA-389A-4A53-A8AF-7B6EA7768661}"/>
              </a:ext>
            </a:extLst>
          </p:cNvPr>
          <p:cNvSpPr/>
          <p:nvPr/>
        </p:nvSpPr>
        <p:spPr>
          <a:xfrm>
            <a:off x="2008909" y="497649"/>
            <a:ext cx="6345382" cy="34756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43510" algn="ctr">
              <a:lnSpc>
                <a:spcPct val="115000"/>
              </a:lnSpc>
              <a:spcAft>
                <a:spcPts val="1000"/>
              </a:spcAft>
            </a:pPr>
            <a:r>
              <a:rPr lang="tr-TR" sz="2400" dirty="0"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Çoğul edatla kullanımında ise </a:t>
            </a:r>
            <a:r>
              <a:rPr lang="tr-TR" sz="2400" dirty="0" err="1"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yoṁ</a:t>
            </a:r>
            <a:r>
              <a:rPr lang="tr-TR" sz="2400" dirty="0"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 eklenir. Örnek olarak aşağıda </a:t>
            </a:r>
            <a:r>
              <a:rPr lang="hi-IN" sz="2400" dirty="0">
                <a:latin typeface="Comic Sans MS" panose="030F0702030302020204" pitchFamily="66" charset="0"/>
                <a:ea typeface="Calibri" panose="020F0502020204030204" pitchFamily="34" charset="0"/>
              </a:rPr>
              <a:t>लड़की</a:t>
            </a:r>
            <a:r>
              <a:rPr lang="tr-TR" sz="2400" dirty="0"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 </a:t>
            </a:r>
            <a:r>
              <a:rPr lang="tr-TR" sz="2400" dirty="0" err="1"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larkī</a:t>
            </a:r>
            <a:r>
              <a:rPr lang="tr-TR" sz="2400" dirty="0"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 ve </a:t>
            </a:r>
            <a:r>
              <a:rPr lang="hi-IN" sz="2400" dirty="0">
                <a:latin typeface="Comic Sans MS" panose="030F0702030302020204" pitchFamily="66" charset="0"/>
                <a:ea typeface="Calibri" panose="020F0502020204030204" pitchFamily="34" charset="0"/>
              </a:rPr>
              <a:t>चिड़िया</a:t>
            </a:r>
            <a:r>
              <a:rPr lang="tr-TR" sz="2400" dirty="0"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 </a:t>
            </a:r>
            <a:r>
              <a:rPr lang="tr-TR" sz="2400" dirty="0" err="1"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çiriyā</a:t>
            </a:r>
            <a:r>
              <a:rPr lang="tr-TR" sz="2400" dirty="0"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 örnek olarak verilmiştir. Sonu sessizle biten isimlerde ise Tekil ve tekil edatla kullanımında herhangi bir değişiklik olmaz. Çoğul kullanımında </a:t>
            </a:r>
            <a:r>
              <a:rPr lang="tr-TR" sz="2400" dirty="0" err="1"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eṁ</a:t>
            </a:r>
            <a:r>
              <a:rPr lang="tr-TR" sz="2400" dirty="0"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, Çoğul edatla kullanımında ise </a:t>
            </a:r>
            <a:r>
              <a:rPr lang="tr-TR" sz="2400" dirty="0" err="1"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oṁ</a:t>
            </a:r>
            <a:r>
              <a:rPr lang="tr-TR" sz="2400" dirty="0"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 eklenir. Örnek olarak aşağıdaki </a:t>
            </a:r>
            <a:r>
              <a:rPr lang="hi-IN" sz="2400" dirty="0">
                <a:latin typeface="Comic Sans MS" panose="030F0702030302020204" pitchFamily="66" charset="0"/>
                <a:ea typeface="Calibri" panose="020F0502020204030204" pitchFamily="34" charset="0"/>
              </a:rPr>
              <a:t>मेज़</a:t>
            </a:r>
            <a:r>
              <a:rPr lang="tr-TR" sz="2400" dirty="0"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 </a:t>
            </a:r>
            <a:r>
              <a:rPr lang="tr-TR" sz="2400" dirty="0" err="1"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mez</a:t>
            </a:r>
            <a:r>
              <a:rPr lang="tr-TR" sz="2400" dirty="0"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 örneği verilmiştir.</a:t>
            </a:r>
            <a:endParaRPr lang="tr-TR" sz="2400" dirty="0">
              <a:effectLst/>
              <a:latin typeface="Comic Sans MS" panose="030F0702030302020204" pitchFamily="66" charset="0"/>
              <a:ea typeface="Calibri" panose="020F0502020204030204" pitchFamily="34" charset="0"/>
              <a:cs typeface="Mangal" panose="02040503050203030202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830503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A3CDF35E-3BB0-48E5-AE6F-384187EE816A}"/>
              </a:ext>
            </a:extLst>
          </p:cNvPr>
          <p:cNvSpPr/>
          <p:nvPr/>
        </p:nvSpPr>
        <p:spPr>
          <a:xfrm>
            <a:off x="3724121" y="794381"/>
            <a:ext cx="361188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tr-TR" sz="2400" b="1" dirty="0"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Tekil</a:t>
            </a:r>
            <a:r>
              <a:rPr lang="tr-TR" sz="2400" dirty="0"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		</a:t>
            </a:r>
            <a:r>
              <a:rPr lang="tr-TR" sz="2400" b="1" dirty="0" err="1"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Tekil+edat</a:t>
            </a:r>
            <a:endParaRPr lang="tr-TR" sz="2400" dirty="0">
              <a:latin typeface="Comic Sans MS" panose="030F0702030302020204" pitchFamily="66" charset="0"/>
            </a:endParaRPr>
          </a:p>
        </p:txBody>
      </p:sp>
      <p:sp>
        <p:nvSpPr>
          <p:cNvPr id="3" name="Dikdörtgen 2">
            <a:extLst>
              <a:ext uri="{FF2B5EF4-FFF2-40B4-BE49-F238E27FC236}">
                <a16:creationId xmlns:a16="http://schemas.microsoft.com/office/drawing/2014/main" id="{165CC8B3-9F0C-4C9A-8876-8A8C13E588A9}"/>
              </a:ext>
            </a:extLst>
          </p:cNvPr>
          <p:cNvSpPr/>
          <p:nvPr/>
        </p:nvSpPr>
        <p:spPr>
          <a:xfrm>
            <a:off x="2815087" y="1534609"/>
            <a:ext cx="542995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hi-IN" sz="2400" dirty="0">
                <a:latin typeface="Comic Sans MS" panose="030F0702030302020204" pitchFamily="66" charset="0"/>
                <a:ea typeface="Calibri" panose="020F0502020204030204" pitchFamily="34" charset="0"/>
              </a:rPr>
              <a:t>लड़की</a:t>
            </a:r>
            <a:r>
              <a:rPr lang="tr-TR" sz="2400" dirty="0"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 (</a:t>
            </a:r>
            <a:r>
              <a:rPr lang="tr-TR" sz="2400" dirty="0" err="1"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k.çocuk</a:t>
            </a:r>
            <a:r>
              <a:rPr lang="tr-TR" sz="2400" dirty="0"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)</a:t>
            </a:r>
            <a:r>
              <a:rPr lang="hi-IN" sz="2400" dirty="0">
                <a:latin typeface="Comic Sans MS" panose="030F0702030302020204" pitchFamily="66" charset="0"/>
                <a:ea typeface="Calibri" panose="020F0502020204030204" pitchFamily="34" charset="0"/>
              </a:rPr>
              <a:t> लडकी से</a:t>
            </a:r>
            <a:r>
              <a:rPr lang="tr-TR" sz="2400" dirty="0"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 (</a:t>
            </a:r>
            <a:r>
              <a:rPr lang="tr-TR" sz="2400" dirty="0" err="1"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k.çocuklar</a:t>
            </a:r>
            <a:r>
              <a:rPr lang="tr-TR" sz="2400" dirty="0"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)</a:t>
            </a:r>
            <a:endParaRPr lang="tr-TR" sz="2400" dirty="0">
              <a:latin typeface="Comic Sans MS" panose="030F0702030302020204" pitchFamily="66" charset="0"/>
            </a:endParaRPr>
          </a:p>
        </p:txBody>
      </p:sp>
      <p:sp>
        <p:nvSpPr>
          <p:cNvPr id="4" name="Dikdörtgen 3">
            <a:extLst>
              <a:ext uri="{FF2B5EF4-FFF2-40B4-BE49-F238E27FC236}">
                <a16:creationId xmlns:a16="http://schemas.microsoft.com/office/drawing/2014/main" id="{8B06FDD7-B465-4D8C-B709-54D5F53A9A09}"/>
              </a:ext>
            </a:extLst>
          </p:cNvPr>
          <p:cNvSpPr/>
          <p:nvPr/>
        </p:nvSpPr>
        <p:spPr>
          <a:xfrm>
            <a:off x="2020011" y="3289165"/>
            <a:ext cx="7513367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tr-TR" sz="2400" b="1" dirty="0"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Çoğul</a:t>
            </a:r>
            <a:r>
              <a:rPr lang="tr-TR" sz="2400" dirty="0"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	    			   </a:t>
            </a:r>
            <a:r>
              <a:rPr lang="tr-TR" sz="2400" b="1" dirty="0" err="1"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Çoğul+edat</a:t>
            </a:r>
            <a:endParaRPr lang="tr-TR" sz="2400" dirty="0">
              <a:latin typeface="Comic Sans MS" panose="030F0702030302020204" pitchFamily="66" charset="0"/>
            </a:endParaRPr>
          </a:p>
        </p:txBody>
      </p:sp>
      <p:sp>
        <p:nvSpPr>
          <p:cNvPr id="5" name="Dikdörtgen 4">
            <a:extLst>
              <a:ext uri="{FF2B5EF4-FFF2-40B4-BE49-F238E27FC236}">
                <a16:creationId xmlns:a16="http://schemas.microsoft.com/office/drawing/2014/main" id="{CD93B53F-4970-49AB-BCBA-716DA6754E5E}"/>
              </a:ext>
            </a:extLst>
          </p:cNvPr>
          <p:cNvSpPr/>
          <p:nvPr/>
        </p:nvSpPr>
        <p:spPr>
          <a:xfrm>
            <a:off x="2660072" y="4029393"/>
            <a:ext cx="7513367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hi-IN" sz="2400" dirty="0">
                <a:latin typeface="Comic Sans MS" panose="030F0702030302020204" pitchFamily="66" charset="0"/>
                <a:ea typeface="Calibri" panose="020F0502020204030204" pitchFamily="34" charset="0"/>
              </a:rPr>
              <a:t>लड़कियां</a:t>
            </a:r>
            <a:r>
              <a:rPr lang="tr-TR" sz="2400" dirty="0"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 (</a:t>
            </a:r>
            <a:r>
              <a:rPr lang="tr-TR" sz="2400" dirty="0" err="1"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k.çocuklar</a:t>
            </a:r>
            <a:r>
              <a:rPr lang="tr-TR" sz="2400" dirty="0"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)</a:t>
            </a:r>
            <a:r>
              <a:rPr lang="hi-IN" sz="2400" dirty="0">
                <a:latin typeface="Comic Sans MS" panose="030F0702030302020204" pitchFamily="66" charset="0"/>
                <a:ea typeface="Calibri" panose="020F0502020204030204" pitchFamily="34" charset="0"/>
              </a:rPr>
              <a:t> 	लडकियों से</a:t>
            </a:r>
            <a:r>
              <a:rPr lang="tr-TR" sz="2400" dirty="0"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 (</a:t>
            </a:r>
            <a:r>
              <a:rPr lang="tr-TR" sz="2400" dirty="0" err="1"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k.çocuklarla</a:t>
            </a: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)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4769606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D3296503-13DD-4EB2-AF0D-969084F53991}"/>
              </a:ext>
            </a:extLst>
          </p:cNvPr>
          <p:cNvSpPr/>
          <p:nvPr/>
        </p:nvSpPr>
        <p:spPr>
          <a:xfrm>
            <a:off x="263238" y="1187826"/>
            <a:ext cx="11928762" cy="5025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43510" algn="just">
              <a:lnSpc>
                <a:spcPct val="115000"/>
              </a:lnSpc>
              <a:spcAft>
                <a:spcPts val="0"/>
              </a:spcAft>
            </a:pPr>
            <a:r>
              <a:rPr lang="hi-IN" sz="2400" dirty="0">
                <a:latin typeface="Comic Sans MS" panose="030F0702030302020204" pitchFamily="66" charset="0"/>
                <a:ea typeface="Calibri" panose="020F0502020204030204" pitchFamily="34" charset="0"/>
              </a:rPr>
              <a:t>चिड़िया</a:t>
            </a:r>
            <a:r>
              <a:rPr lang="tr-TR" sz="24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 (kuş)</a:t>
            </a:r>
            <a:r>
              <a:rPr lang="hi-IN" sz="2400" dirty="0">
                <a:latin typeface="Comic Sans MS" panose="030F0702030302020204" pitchFamily="66" charset="0"/>
                <a:ea typeface="Calibri" panose="020F0502020204030204" pitchFamily="34" charset="0"/>
              </a:rPr>
              <a:t>	चिड़िया का </a:t>
            </a:r>
            <a:r>
              <a:rPr lang="tr-TR" sz="24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(kuşun)</a:t>
            </a:r>
            <a:r>
              <a:rPr lang="hi-IN" sz="2400" dirty="0">
                <a:latin typeface="Comic Sans MS" panose="030F0702030302020204" pitchFamily="66" charset="0"/>
                <a:ea typeface="Calibri" panose="020F0502020204030204" pitchFamily="34" charset="0"/>
              </a:rPr>
              <a:t>		चिड़ियां</a:t>
            </a:r>
            <a:r>
              <a:rPr lang="tr-TR" sz="24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 (kuşlar)</a:t>
            </a:r>
            <a:r>
              <a:rPr lang="hi-IN" sz="2400" dirty="0">
                <a:latin typeface="Comic Sans MS" panose="030F0702030302020204" pitchFamily="66" charset="0"/>
                <a:ea typeface="Calibri" panose="020F0502020204030204" pitchFamily="34" charset="0"/>
              </a:rPr>
              <a:t> 	चिड़ियों का </a:t>
            </a:r>
            <a:r>
              <a:rPr lang="tr-TR" sz="24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(kuşların)</a:t>
            </a:r>
            <a:r>
              <a:rPr lang="hi-IN" sz="2400" dirty="0">
                <a:latin typeface="Comic Sans MS" panose="030F0702030302020204" pitchFamily="66" charset="0"/>
                <a:ea typeface="Calibri" panose="020F0502020204030204" pitchFamily="34" charset="0"/>
              </a:rPr>
              <a:t> </a:t>
            </a:r>
            <a:endParaRPr lang="tr-TR" sz="2400" dirty="0">
              <a:effectLst/>
              <a:latin typeface="Comic Sans MS" panose="030F0702030302020204" pitchFamily="66" charset="0"/>
              <a:ea typeface="Calibri" panose="020F0502020204030204" pitchFamily="34" charset="0"/>
              <a:cs typeface="Mangal" panose="02040503050203030202" pitchFamily="18" charset="0"/>
            </a:endParaRPr>
          </a:p>
        </p:txBody>
      </p:sp>
      <p:sp>
        <p:nvSpPr>
          <p:cNvPr id="3" name="Dikdörtgen 2">
            <a:extLst>
              <a:ext uri="{FF2B5EF4-FFF2-40B4-BE49-F238E27FC236}">
                <a16:creationId xmlns:a16="http://schemas.microsoft.com/office/drawing/2014/main" id="{A30C4B57-F846-4F5D-BCB4-33FD872E1AE6}"/>
              </a:ext>
            </a:extLst>
          </p:cNvPr>
          <p:cNvSpPr/>
          <p:nvPr/>
        </p:nvSpPr>
        <p:spPr>
          <a:xfrm>
            <a:off x="263239" y="3074384"/>
            <a:ext cx="11236034" cy="5025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43510" algn="just">
              <a:lnSpc>
                <a:spcPct val="115000"/>
              </a:lnSpc>
              <a:spcAft>
                <a:spcPts val="0"/>
              </a:spcAft>
            </a:pPr>
            <a:r>
              <a:rPr lang="hi-IN" sz="2400" dirty="0">
                <a:latin typeface="Comic Sans MS" panose="030F0702030302020204" pitchFamily="66" charset="0"/>
                <a:ea typeface="Calibri" panose="020F0502020204030204" pitchFamily="34" charset="0"/>
              </a:rPr>
              <a:t>मेज़</a:t>
            </a:r>
            <a:r>
              <a:rPr lang="tr-TR" sz="2400" dirty="0"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 (masa)</a:t>
            </a:r>
            <a:r>
              <a:rPr lang="hi-IN" sz="2400" dirty="0">
                <a:latin typeface="Comic Sans MS" panose="030F0702030302020204" pitchFamily="66" charset="0"/>
                <a:ea typeface="Calibri" panose="020F0502020204030204" pitchFamily="34" charset="0"/>
              </a:rPr>
              <a:t> 	मेज़ पर</a:t>
            </a:r>
            <a:r>
              <a:rPr lang="tr-TR" sz="2400" dirty="0"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 (</a:t>
            </a:r>
            <a:r>
              <a:rPr lang="tr-TR" sz="2400" dirty="0" err="1"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masad</a:t>
            </a:r>
            <a:r>
              <a:rPr lang="tr-TR" sz="2400" dirty="0"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)</a:t>
            </a:r>
            <a:r>
              <a:rPr lang="hi-IN" sz="2400" dirty="0">
                <a:latin typeface="Comic Sans MS" panose="030F0702030302020204" pitchFamily="66" charset="0"/>
                <a:ea typeface="Calibri" panose="020F0502020204030204" pitchFamily="34" charset="0"/>
              </a:rPr>
              <a:t> 		मेजें</a:t>
            </a:r>
            <a:r>
              <a:rPr lang="tr-TR" sz="2400" dirty="0"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 (masalar)</a:t>
            </a:r>
            <a:r>
              <a:rPr lang="hi-IN" sz="2400" dirty="0">
                <a:latin typeface="Comic Sans MS" panose="030F0702030302020204" pitchFamily="66" charset="0"/>
                <a:ea typeface="Calibri" panose="020F0502020204030204" pitchFamily="34" charset="0"/>
              </a:rPr>
              <a:t>  	मेजों पर </a:t>
            </a:r>
            <a:r>
              <a:rPr lang="tr-TR" sz="2400" dirty="0"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(masalarda)</a:t>
            </a:r>
            <a:endParaRPr lang="tr-TR" sz="2400" dirty="0">
              <a:effectLst/>
              <a:latin typeface="Comic Sans MS" panose="030F0702030302020204" pitchFamily="66" charset="0"/>
              <a:ea typeface="Calibri" panose="020F0502020204030204" pitchFamily="34" charset="0"/>
              <a:cs typeface="Mangal" panose="02040503050203030202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86245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35ADBF41-E325-4B05-99FA-2138A4AE5314}"/>
              </a:ext>
            </a:extLst>
          </p:cNvPr>
          <p:cNvSpPr/>
          <p:nvPr/>
        </p:nvSpPr>
        <p:spPr>
          <a:xfrm>
            <a:off x="2840182" y="1259438"/>
            <a:ext cx="6096000" cy="488147"/>
          </a:xfrm>
          <a:prstGeom prst="rect">
            <a:avLst/>
          </a:prstGeom>
        </p:spPr>
        <p:txBody>
          <a:bodyPr>
            <a:spAutoFit/>
          </a:bodyPr>
          <a:lstStyle/>
          <a:p>
            <a:pPr marL="143510" algn="ctr">
              <a:lnSpc>
                <a:spcPct val="115000"/>
              </a:lnSpc>
              <a:spcAft>
                <a:spcPts val="0"/>
              </a:spcAft>
            </a:pPr>
            <a:r>
              <a:rPr lang="tr-TR" sz="2400" dirty="0">
                <a:latin typeface="Comic Sans MS" panose="030F0702030302020204" pitchFamily="66" charset="0"/>
                <a:ea typeface="Calibri" panose="020F0502020204030204" pitchFamily="34" charset="0"/>
              </a:rPr>
              <a:t>Alıştırmalar</a:t>
            </a:r>
            <a:endParaRPr lang="tr-TR" sz="2400" dirty="0">
              <a:effectLst/>
              <a:latin typeface="Comic Sans MS" panose="030F0702030302020204" pitchFamily="66" charset="0"/>
              <a:ea typeface="Calibri" panose="020F0502020204030204" pitchFamily="34" charset="0"/>
              <a:cs typeface="Mangal" panose="02040503050203030202" pitchFamily="18" charset="0"/>
            </a:endParaRPr>
          </a:p>
        </p:txBody>
      </p:sp>
      <p:sp>
        <p:nvSpPr>
          <p:cNvPr id="3" name="Dikdörtgen 2">
            <a:extLst>
              <a:ext uri="{FF2B5EF4-FFF2-40B4-BE49-F238E27FC236}">
                <a16:creationId xmlns:a16="http://schemas.microsoft.com/office/drawing/2014/main" id="{89816E8A-12DA-4BF4-A401-BEEA391A6014}"/>
              </a:ext>
            </a:extLst>
          </p:cNvPr>
          <p:cNvSpPr/>
          <p:nvPr/>
        </p:nvSpPr>
        <p:spPr>
          <a:xfrm>
            <a:off x="1343891" y="2478639"/>
            <a:ext cx="6096000" cy="3050963"/>
          </a:xfrm>
          <a:prstGeom prst="rect">
            <a:avLst/>
          </a:prstGeom>
        </p:spPr>
        <p:txBody>
          <a:bodyPr>
            <a:spAutoFit/>
          </a:bodyPr>
          <a:lstStyle/>
          <a:p>
            <a:pPr marL="143510">
              <a:lnSpc>
                <a:spcPct val="115000"/>
              </a:lnSpc>
              <a:spcAft>
                <a:spcPts val="0"/>
              </a:spcAft>
            </a:pPr>
            <a:r>
              <a:rPr lang="hi-IN" sz="24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पुस्तक</a:t>
            </a:r>
            <a:r>
              <a:rPr lang="tr-TR" sz="24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 : kitap</a:t>
            </a:r>
            <a:endParaRPr lang="hi-IN" sz="2400" dirty="0">
              <a:effectLst/>
              <a:latin typeface="Comic Sans MS" panose="030F0702030302020204" pitchFamily="66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marL="143510">
              <a:lnSpc>
                <a:spcPct val="115000"/>
              </a:lnSpc>
              <a:spcAft>
                <a:spcPts val="0"/>
              </a:spcAft>
            </a:pPr>
            <a:r>
              <a:rPr lang="hi-IN" sz="2400" dirty="0"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किताब</a:t>
            </a:r>
            <a:r>
              <a:rPr lang="tr-TR" sz="2400" dirty="0"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 : kitap</a:t>
            </a:r>
            <a:endParaRPr lang="hi-IN" sz="2400" dirty="0">
              <a:latin typeface="Comic Sans MS" panose="030F0702030302020204" pitchFamily="66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marL="143510">
              <a:lnSpc>
                <a:spcPct val="115000"/>
              </a:lnSpc>
              <a:spcAft>
                <a:spcPts val="0"/>
              </a:spcAft>
            </a:pPr>
            <a:r>
              <a:rPr lang="hi-IN" sz="2400" dirty="0"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बहन</a:t>
            </a:r>
            <a:r>
              <a:rPr lang="tr-TR" sz="2400" dirty="0"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 : kız kardeş</a:t>
            </a:r>
            <a:endParaRPr lang="hi-IN" sz="2400" dirty="0">
              <a:latin typeface="Comic Sans MS" panose="030F0702030302020204" pitchFamily="66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marL="143510">
              <a:lnSpc>
                <a:spcPct val="115000"/>
              </a:lnSpc>
              <a:spcAft>
                <a:spcPts val="0"/>
              </a:spcAft>
            </a:pPr>
            <a:r>
              <a:rPr lang="hi-IN" sz="24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माला</a:t>
            </a:r>
            <a:r>
              <a:rPr lang="tr-TR" sz="24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: çelenk</a:t>
            </a:r>
            <a:endParaRPr lang="hi-IN" sz="2400" dirty="0">
              <a:effectLst/>
              <a:latin typeface="Comic Sans MS" panose="030F0702030302020204" pitchFamily="66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marL="143510">
              <a:lnSpc>
                <a:spcPct val="115000"/>
              </a:lnSpc>
              <a:spcAft>
                <a:spcPts val="0"/>
              </a:spcAft>
            </a:pPr>
            <a:r>
              <a:rPr lang="hi-IN" sz="2400" dirty="0"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छात्रा</a:t>
            </a:r>
            <a:r>
              <a:rPr lang="tr-TR" sz="2400" dirty="0"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: kız öğrenci</a:t>
            </a:r>
            <a:endParaRPr lang="hi-IN" sz="2400" dirty="0">
              <a:latin typeface="Comic Sans MS" panose="030F0702030302020204" pitchFamily="66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marL="143510">
              <a:lnSpc>
                <a:spcPct val="115000"/>
              </a:lnSpc>
              <a:spcAft>
                <a:spcPts val="0"/>
              </a:spcAft>
            </a:pPr>
            <a:r>
              <a:rPr lang="hi-IN" sz="24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नदी</a:t>
            </a:r>
            <a:r>
              <a:rPr lang="tr-TR" sz="24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: nehir</a:t>
            </a:r>
            <a:endParaRPr lang="hi-IN" sz="2400" dirty="0">
              <a:effectLst/>
              <a:latin typeface="Comic Sans MS" panose="030F0702030302020204" pitchFamily="66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marL="143510">
              <a:lnSpc>
                <a:spcPct val="115000"/>
              </a:lnSpc>
              <a:spcAft>
                <a:spcPts val="0"/>
              </a:spcAft>
            </a:pPr>
            <a:r>
              <a:rPr lang="hi-IN" sz="24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 </a:t>
            </a:r>
            <a:endParaRPr lang="tr-TR" sz="2400" dirty="0">
              <a:effectLst/>
              <a:latin typeface="Comic Sans MS" panose="030F0702030302020204" pitchFamily="66" charset="0"/>
              <a:ea typeface="Calibri" panose="020F0502020204030204" pitchFamily="34" charset="0"/>
              <a:cs typeface="Mangal" panose="02040503050203030202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724553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117</TotalTime>
  <Words>292</Words>
  <Application>Microsoft Office PowerPoint</Application>
  <PresentationFormat>Geniş ekran</PresentationFormat>
  <Paragraphs>26</Paragraphs>
  <Slides>7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13" baseType="lpstr">
      <vt:lpstr>Arial</vt:lpstr>
      <vt:lpstr>Calibri</vt:lpstr>
      <vt:lpstr>Calibri Light</vt:lpstr>
      <vt:lpstr>Comic Sans MS</vt:lpstr>
      <vt:lpstr>Times New Roman</vt:lpstr>
      <vt:lpstr>Office Teması</vt:lpstr>
      <vt:lpstr>HİN 137 Temel Hintçe  İsimler  Dişil İsimler  4. Hafta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HİN 137 Temel Hintçe  İsimler  Dişil İsimler  4. Hafta</dc:title>
  <dc:creator>Casper</dc:creator>
  <cp:lastModifiedBy>Casper</cp:lastModifiedBy>
  <cp:revision>4</cp:revision>
  <dcterms:created xsi:type="dcterms:W3CDTF">2020-05-10T09:25:59Z</dcterms:created>
  <dcterms:modified xsi:type="dcterms:W3CDTF">2020-05-10T11:23:03Z</dcterms:modified>
</cp:coreProperties>
</file>