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1/13/2020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1/13/2020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1/13/2020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1/13/2020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1/13/2020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1/13/2020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1/13/2020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1/13/2020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1/13/2020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1/13/2020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1/13/2020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1/13/2020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6EFB7-131B-4142-A6C3-D3BBEE90B473}"/>
              </a:ext>
            </a:extLst>
          </p:cNvPr>
          <p:cNvSpPr>
            <a:spLocks noGrp="1"/>
          </p:cNvSpPr>
          <p:nvPr>
            <p:ph type="ctrTitle"/>
          </p:nvPr>
        </p:nvSpPr>
        <p:spPr/>
        <p:txBody>
          <a:bodyPr/>
          <a:lstStyle/>
          <a:p>
            <a:r>
              <a:rPr lang="tr-TR" dirty="0"/>
              <a:t>İş </a:t>
            </a:r>
            <a:r>
              <a:rPr lang="en-US" dirty="0" err="1"/>
              <a:t>Ya</a:t>
            </a:r>
            <a:r>
              <a:rPr lang="tr-TR" dirty="0"/>
              <a:t>ş</a:t>
            </a:r>
            <a:r>
              <a:rPr lang="en-US" dirty="0"/>
              <a:t>am</a:t>
            </a:r>
            <a:r>
              <a:rPr lang="tr-TR" dirty="0"/>
              <a:t>ında İletişim Becerileri</a:t>
            </a:r>
            <a:br>
              <a:rPr lang="tr-TR" dirty="0"/>
            </a:br>
            <a:r>
              <a:rPr lang="en-US" dirty="0" err="1"/>
              <a:t>Hafta</a:t>
            </a:r>
            <a:r>
              <a:rPr lang="en-US" dirty="0"/>
              <a:t> 3</a:t>
            </a:r>
            <a:endParaRPr lang="tr-TR" dirty="0"/>
          </a:p>
        </p:txBody>
      </p:sp>
      <p:sp>
        <p:nvSpPr>
          <p:cNvPr id="3" name="Subtitle 2">
            <a:extLst>
              <a:ext uri="{FF2B5EF4-FFF2-40B4-BE49-F238E27FC236}">
                <a16:creationId xmlns:a16="http://schemas.microsoft.com/office/drawing/2014/main" id="{92048E0B-A587-4720-86AE-912D5405F85A}"/>
              </a:ext>
            </a:extLst>
          </p:cNvPr>
          <p:cNvSpPr>
            <a:spLocks noGrp="1"/>
          </p:cNvSpPr>
          <p:nvPr>
            <p:ph type="subTitle" idx="1"/>
          </p:nvPr>
        </p:nvSpPr>
        <p:spPr/>
        <p:txBody>
          <a:bodyPr/>
          <a:lstStyle/>
          <a:p>
            <a:r>
              <a:rPr lang="en-US" dirty="0" err="1"/>
              <a:t>Iletisim</a:t>
            </a:r>
            <a:r>
              <a:rPr lang="en-US" dirty="0"/>
              <a:t> </a:t>
            </a:r>
            <a:r>
              <a:rPr lang="en-US" dirty="0" err="1"/>
              <a:t>araclari</a:t>
            </a:r>
            <a:r>
              <a:rPr lang="en-US" dirty="0"/>
              <a:t> </a:t>
            </a:r>
            <a:r>
              <a:rPr lang="en-US" dirty="0" err="1"/>
              <a:t>ve</a:t>
            </a:r>
            <a:r>
              <a:rPr lang="en-US" dirty="0"/>
              <a:t> </a:t>
            </a:r>
            <a:r>
              <a:rPr lang="en-US" dirty="0" err="1"/>
              <a:t>iletisim</a:t>
            </a:r>
            <a:r>
              <a:rPr lang="en-US" dirty="0"/>
              <a:t> </a:t>
            </a:r>
            <a:r>
              <a:rPr lang="en-US" dirty="0" err="1"/>
              <a:t>teknikleri</a:t>
            </a:r>
            <a:endParaRPr lang="tr-TR" dirty="0"/>
          </a:p>
        </p:txBody>
      </p:sp>
    </p:spTree>
    <p:extLst>
      <p:ext uri="{BB962C8B-B14F-4D97-AF65-F5344CB8AC3E}">
        <p14:creationId xmlns:p14="http://schemas.microsoft.com/office/powerpoint/2010/main" val="2563625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0F7CD-4C27-4416-A24C-811CE696F25B}"/>
              </a:ext>
            </a:extLst>
          </p:cNvPr>
          <p:cNvSpPr>
            <a:spLocks noGrp="1"/>
          </p:cNvSpPr>
          <p:nvPr>
            <p:ph type="title"/>
          </p:nvPr>
        </p:nvSpPr>
        <p:spPr/>
        <p:txBody>
          <a:bodyPr/>
          <a:lstStyle/>
          <a:p>
            <a:pPr algn="ctr"/>
            <a:r>
              <a:rPr lang="en-US" dirty="0" err="1">
                <a:solidFill>
                  <a:srgbClr val="FFC000"/>
                </a:solidFill>
              </a:rPr>
              <a:t>Faks</a:t>
            </a:r>
            <a:endParaRPr lang="tr-TR" dirty="0">
              <a:solidFill>
                <a:srgbClr val="FFC000"/>
              </a:solidFill>
            </a:endParaRPr>
          </a:p>
        </p:txBody>
      </p:sp>
      <p:sp>
        <p:nvSpPr>
          <p:cNvPr id="3" name="Content Placeholder 2">
            <a:extLst>
              <a:ext uri="{FF2B5EF4-FFF2-40B4-BE49-F238E27FC236}">
                <a16:creationId xmlns:a16="http://schemas.microsoft.com/office/drawing/2014/main" id="{2A956A08-BD83-435B-9ECA-82668FD472DF}"/>
              </a:ext>
            </a:extLst>
          </p:cNvPr>
          <p:cNvSpPr>
            <a:spLocks noGrp="1"/>
          </p:cNvSpPr>
          <p:nvPr>
            <p:ph idx="1"/>
          </p:nvPr>
        </p:nvSpPr>
        <p:spPr/>
        <p:txBody>
          <a:bodyPr>
            <a:normAutofit/>
          </a:bodyPr>
          <a:lstStyle/>
          <a:p>
            <a:r>
              <a:rPr lang="tr-TR" sz="2400" dirty="0"/>
              <a:t>1843'te Alexander Bain tarafından patenti alınmış olup, 1851'de Frederick Bakewell tarafından Büyük Londra Fuarında sergilenmiştir. Günümüz tasarımına, 1924'te Amerikan Radio Corporation of America (RCA) şirketinden Richard H.Ranger'in araştırmaları sonucunda ulaşmış olan aygıtla, 24 Kasım 1924'te New York'tan Londra'ya bir fotoğraf aktarılmıştır.</a:t>
            </a:r>
          </a:p>
        </p:txBody>
      </p:sp>
    </p:spTree>
    <p:extLst>
      <p:ext uri="{BB962C8B-B14F-4D97-AF65-F5344CB8AC3E}">
        <p14:creationId xmlns:p14="http://schemas.microsoft.com/office/powerpoint/2010/main" val="3020619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60F21-095F-4606-BCDF-DC3FF3574539}"/>
              </a:ext>
            </a:extLst>
          </p:cNvPr>
          <p:cNvSpPr>
            <a:spLocks noGrp="1"/>
          </p:cNvSpPr>
          <p:nvPr>
            <p:ph type="title"/>
          </p:nvPr>
        </p:nvSpPr>
        <p:spPr/>
        <p:txBody>
          <a:bodyPr/>
          <a:lstStyle/>
          <a:p>
            <a:pPr algn="ctr"/>
            <a:r>
              <a:rPr lang="en-US" dirty="0">
                <a:solidFill>
                  <a:srgbClr val="FF0000"/>
                </a:solidFill>
              </a:rPr>
              <a:t>TELEVIZYON (1923)</a:t>
            </a:r>
            <a:endParaRPr lang="tr-TR" dirty="0">
              <a:solidFill>
                <a:srgbClr val="FF0000"/>
              </a:solidFill>
            </a:endParaRPr>
          </a:p>
        </p:txBody>
      </p:sp>
      <p:sp>
        <p:nvSpPr>
          <p:cNvPr id="3" name="Content Placeholder 2">
            <a:extLst>
              <a:ext uri="{FF2B5EF4-FFF2-40B4-BE49-F238E27FC236}">
                <a16:creationId xmlns:a16="http://schemas.microsoft.com/office/drawing/2014/main" id="{AACF3860-26AB-40DB-ABFC-05FEF884CA6E}"/>
              </a:ext>
            </a:extLst>
          </p:cNvPr>
          <p:cNvSpPr>
            <a:spLocks noGrp="1"/>
          </p:cNvSpPr>
          <p:nvPr>
            <p:ph idx="1"/>
          </p:nvPr>
        </p:nvSpPr>
        <p:spPr/>
        <p:txBody>
          <a:bodyPr>
            <a:normAutofit/>
          </a:bodyPr>
          <a:lstStyle/>
          <a:p>
            <a:pPr marL="0" indent="0">
              <a:buNone/>
            </a:pPr>
            <a:endParaRPr lang="en-US" sz="2400" dirty="0"/>
          </a:p>
          <a:p>
            <a:r>
              <a:rPr lang="tr-TR" sz="2400" dirty="0"/>
              <a:t>Radyo'dan sonra geniş kitlelere hitap etme ve iletişimin gelişmesindeki en büyük buluşlardan biri televizyon oldu. Televizyon 1923 yılında, John Logie Baird tarafından Birleşik Krallık'ın Hastings kasabasında icat edildi.</a:t>
            </a:r>
          </a:p>
        </p:txBody>
      </p:sp>
    </p:spTree>
    <p:extLst>
      <p:ext uri="{BB962C8B-B14F-4D97-AF65-F5344CB8AC3E}">
        <p14:creationId xmlns:p14="http://schemas.microsoft.com/office/powerpoint/2010/main" val="1883866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51216-C235-4A20-A205-7819F2C38F35}"/>
              </a:ext>
            </a:extLst>
          </p:cNvPr>
          <p:cNvSpPr>
            <a:spLocks noGrp="1"/>
          </p:cNvSpPr>
          <p:nvPr>
            <p:ph type="title"/>
          </p:nvPr>
        </p:nvSpPr>
        <p:spPr/>
        <p:txBody>
          <a:bodyPr/>
          <a:lstStyle/>
          <a:p>
            <a:pPr algn="ctr"/>
            <a:r>
              <a:rPr lang="en-US" dirty="0"/>
              <a:t>Ilk TV</a:t>
            </a:r>
            <a:endParaRPr lang="tr-TR" dirty="0"/>
          </a:p>
        </p:txBody>
      </p:sp>
      <p:pic>
        <p:nvPicPr>
          <p:cNvPr id="5" name="Content Placeholder 4">
            <a:extLst>
              <a:ext uri="{FF2B5EF4-FFF2-40B4-BE49-F238E27FC236}">
                <a16:creationId xmlns:a16="http://schemas.microsoft.com/office/drawing/2014/main" id="{09806F2B-585F-48C9-B145-9FADFF030043}"/>
              </a:ext>
            </a:extLst>
          </p:cNvPr>
          <p:cNvPicPr>
            <a:picLocks noGrp="1" noChangeAspect="1"/>
          </p:cNvPicPr>
          <p:nvPr>
            <p:ph idx="1"/>
          </p:nvPr>
        </p:nvPicPr>
        <p:blipFill>
          <a:blip r:embed="rId2"/>
          <a:stretch>
            <a:fillRect/>
          </a:stretch>
        </p:blipFill>
        <p:spPr>
          <a:xfrm>
            <a:off x="2826810" y="2556833"/>
            <a:ext cx="6538380" cy="4074976"/>
          </a:xfrm>
        </p:spPr>
      </p:pic>
    </p:spTree>
    <p:extLst>
      <p:ext uri="{BB962C8B-B14F-4D97-AF65-F5344CB8AC3E}">
        <p14:creationId xmlns:p14="http://schemas.microsoft.com/office/powerpoint/2010/main" val="2815677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8602F-71B4-4685-8F0D-6CD97B80FAF8}"/>
              </a:ext>
            </a:extLst>
          </p:cNvPr>
          <p:cNvSpPr>
            <a:spLocks noGrp="1"/>
          </p:cNvSpPr>
          <p:nvPr>
            <p:ph type="title"/>
          </p:nvPr>
        </p:nvSpPr>
        <p:spPr/>
        <p:txBody>
          <a:bodyPr/>
          <a:lstStyle/>
          <a:p>
            <a:pPr algn="ctr"/>
            <a:r>
              <a:rPr lang="en-US" dirty="0">
                <a:solidFill>
                  <a:srgbClr val="FFC000"/>
                </a:solidFill>
              </a:rPr>
              <a:t>Ilk </a:t>
            </a:r>
            <a:r>
              <a:rPr lang="en-US" dirty="0" err="1">
                <a:solidFill>
                  <a:srgbClr val="FFC000"/>
                </a:solidFill>
              </a:rPr>
              <a:t>Renkli</a:t>
            </a:r>
            <a:r>
              <a:rPr lang="en-US" dirty="0">
                <a:solidFill>
                  <a:srgbClr val="FFC000"/>
                </a:solidFill>
              </a:rPr>
              <a:t> </a:t>
            </a:r>
            <a:r>
              <a:rPr lang="en-US" dirty="0" err="1">
                <a:solidFill>
                  <a:srgbClr val="FFC000"/>
                </a:solidFill>
              </a:rPr>
              <a:t>Televizyon</a:t>
            </a:r>
            <a:endParaRPr lang="tr-TR" dirty="0">
              <a:solidFill>
                <a:srgbClr val="FFC000"/>
              </a:solidFill>
            </a:endParaRPr>
          </a:p>
        </p:txBody>
      </p:sp>
      <p:sp>
        <p:nvSpPr>
          <p:cNvPr id="3" name="Content Placeholder 2">
            <a:extLst>
              <a:ext uri="{FF2B5EF4-FFF2-40B4-BE49-F238E27FC236}">
                <a16:creationId xmlns:a16="http://schemas.microsoft.com/office/drawing/2014/main" id="{4B02A3E8-62A9-4694-8BDC-6EB75481721D}"/>
              </a:ext>
            </a:extLst>
          </p:cNvPr>
          <p:cNvSpPr>
            <a:spLocks noGrp="1"/>
          </p:cNvSpPr>
          <p:nvPr>
            <p:ph idx="1"/>
          </p:nvPr>
        </p:nvSpPr>
        <p:spPr/>
        <p:txBody>
          <a:bodyPr>
            <a:normAutofit/>
          </a:bodyPr>
          <a:lstStyle/>
          <a:p>
            <a:r>
              <a:rPr lang="tr-TR" sz="2800" dirty="0"/>
              <a:t>1930'ların başında televizyon elektronik eşya olarak satılmaya ve geniş kitlelere hitap etmeye başladı. Kitleler 1936'daki Berlin Yaz Olimpiyatları Almanya'da evlerdeki televizyonlardan izleyebildi. 1950'lerde ABD'de ilk renkli televizyon satışa çıktı.</a:t>
            </a:r>
          </a:p>
        </p:txBody>
      </p:sp>
    </p:spTree>
    <p:extLst>
      <p:ext uri="{BB962C8B-B14F-4D97-AF65-F5344CB8AC3E}">
        <p14:creationId xmlns:p14="http://schemas.microsoft.com/office/powerpoint/2010/main" val="3473259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6FD0-FCD0-4870-8F8B-49951A0D6708}"/>
              </a:ext>
            </a:extLst>
          </p:cNvPr>
          <p:cNvSpPr>
            <a:spLocks noGrp="1"/>
          </p:cNvSpPr>
          <p:nvPr>
            <p:ph type="title"/>
          </p:nvPr>
        </p:nvSpPr>
        <p:spPr/>
        <p:txBody>
          <a:bodyPr/>
          <a:lstStyle/>
          <a:p>
            <a:pPr algn="ctr"/>
            <a:r>
              <a:rPr lang="en-US" dirty="0">
                <a:solidFill>
                  <a:srgbClr val="FFC000"/>
                </a:solidFill>
              </a:rPr>
              <a:t>Ilk </a:t>
            </a:r>
            <a:r>
              <a:rPr lang="en-US" dirty="0" err="1">
                <a:solidFill>
                  <a:srgbClr val="FFC000"/>
                </a:solidFill>
              </a:rPr>
              <a:t>Renkli</a:t>
            </a:r>
            <a:r>
              <a:rPr lang="en-US" dirty="0">
                <a:solidFill>
                  <a:srgbClr val="FFC000"/>
                </a:solidFill>
              </a:rPr>
              <a:t> </a:t>
            </a:r>
            <a:r>
              <a:rPr lang="en-US" dirty="0" err="1">
                <a:solidFill>
                  <a:srgbClr val="FFC000"/>
                </a:solidFill>
              </a:rPr>
              <a:t>Televizyon</a:t>
            </a:r>
            <a:endParaRPr lang="tr-TR" dirty="0"/>
          </a:p>
        </p:txBody>
      </p:sp>
      <p:pic>
        <p:nvPicPr>
          <p:cNvPr id="5" name="Content Placeholder 4">
            <a:extLst>
              <a:ext uri="{FF2B5EF4-FFF2-40B4-BE49-F238E27FC236}">
                <a16:creationId xmlns:a16="http://schemas.microsoft.com/office/drawing/2014/main" id="{F5C6B31E-ABA0-4896-8B9F-C54EF862193A}"/>
              </a:ext>
            </a:extLst>
          </p:cNvPr>
          <p:cNvPicPr>
            <a:picLocks noGrp="1" noChangeAspect="1"/>
          </p:cNvPicPr>
          <p:nvPr>
            <p:ph idx="1"/>
          </p:nvPr>
        </p:nvPicPr>
        <p:blipFill>
          <a:blip r:embed="rId2"/>
          <a:stretch>
            <a:fillRect/>
          </a:stretch>
        </p:blipFill>
        <p:spPr>
          <a:xfrm>
            <a:off x="3670300" y="2413001"/>
            <a:ext cx="4927600" cy="4039088"/>
          </a:xfrm>
        </p:spPr>
      </p:pic>
    </p:spTree>
    <p:extLst>
      <p:ext uri="{BB962C8B-B14F-4D97-AF65-F5344CB8AC3E}">
        <p14:creationId xmlns:p14="http://schemas.microsoft.com/office/powerpoint/2010/main" val="439059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CDC82-4F95-4188-986A-8B84E95655FF}"/>
              </a:ext>
            </a:extLst>
          </p:cNvPr>
          <p:cNvSpPr>
            <a:spLocks noGrp="1"/>
          </p:cNvSpPr>
          <p:nvPr>
            <p:ph type="title"/>
          </p:nvPr>
        </p:nvSpPr>
        <p:spPr/>
        <p:txBody>
          <a:bodyPr/>
          <a:lstStyle/>
          <a:p>
            <a:pPr algn="ctr"/>
            <a:r>
              <a:rPr lang="en-US" dirty="0">
                <a:solidFill>
                  <a:srgbClr val="FFC000"/>
                </a:solidFill>
              </a:rPr>
              <a:t>31 OCAK 1968 (Ilk TV Haber)</a:t>
            </a:r>
            <a:endParaRPr lang="tr-TR" dirty="0">
              <a:solidFill>
                <a:srgbClr val="FFC000"/>
              </a:solidFill>
            </a:endParaRPr>
          </a:p>
        </p:txBody>
      </p:sp>
      <p:pic>
        <p:nvPicPr>
          <p:cNvPr id="5" name="Content Placeholder 4">
            <a:extLst>
              <a:ext uri="{FF2B5EF4-FFF2-40B4-BE49-F238E27FC236}">
                <a16:creationId xmlns:a16="http://schemas.microsoft.com/office/drawing/2014/main" id="{5421D9E7-E8FA-4FD4-8894-610FE7C59A22}"/>
              </a:ext>
            </a:extLst>
          </p:cNvPr>
          <p:cNvPicPr>
            <a:picLocks noGrp="1" noChangeAspect="1"/>
          </p:cNvPicPr>
          <p:nvPr>
            <p:ph idx="1"/>
          </p:nvPr>
        </p:nvPicPr>
        <p:blipFill>
          <a:blip r:embed="rId2"/>
          <a:stretch>
            <a:fillRect/>
          </a:stretch>
        </p:blipFill>
        <p:spPr>
          <a:xfrm>
            <a:off x="2527301" y="2360433"/>
            <a:ext cx="6883400" cy="4416849"/>
          </a:xfrm>
        </p:spPr>
      </p:pic>
    </p:spTree>
    <p:extLst>
      <p:ext uri="{BB962C8B-B14F-4D97-AF65-F5344CB8AC3E}">
        <p14:creationId xmlns:p14="http://schemas.microsoft.com/office/powerpoint/2010/main" val="25244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A14A4-BB4F-4EE6-BFCC-775C3E3FC6FF}"/>
              </a:ext>
            </a:extLst>
          </p:cNvPr>
          <p:cNvSpPr>
            <a:spLocks noGrp="1"/>
          </p:cNvSpPr>
          <p:nvPr>
            <p:ph type="title"/>
          </p:nvPr>
        </p:nvSpPr>
        <p:spPr/>
        <p:txBody>
          <a:bodyPr/>
          <a:lstStyle/>
          <a:p>
            <a:pPr algn="ctr"/>
            <a:r>
              <a:rPr lang="tr-TR" altLang="tr-TR" dirty="0">
                <a:solidFill>
                  <a:srgbClr val="FFC000"/>
                </a:solidFill>
                <a:latin typeface="poppins-medium"/>
              </a:rPr>
              <a:t>Türkiye'de televizyon yayınları</a:t>
            </a:r>
            <a:endParaRPr lang="tr-TR" dirty="0">
              <a:solidFill>
                <a:srgbClr val="FFC000"/>
              </a:solidFill>
            </a:endParaRPr>
          </a:p>
        </p:txBody>
      </p:sp>
      <p:sp>
        <p:nvSpPr>
          <p:cNvPr id="4" name="Rectangle 1">
            <a:extLst>
              <a:ext uri="{FF2B5EF4-FFF2-40B4-BE49-F238E27FC236}">
                <a16:creationId xmlns:a16="http://schemas.microsoft.com/office/drawing/2014/main" id="{C7B51A1E-6E09-4504-8015-8C579FF32DDF}"/>
              </a:ext>
            </a:extLst>
          </p:cNvPr>
          <p:cNvSpPr>
            <a:spLocks noGrp="1" noChangeArrowheads="1"/>
          </p:cNvSpPr>
          <p:nvPr>
            <p:ph idx="1"/>
          </p:nvPr>
        </p:nvSpPr>
        <p:spPr bwMode="auto">
          <a:xfrm>
            <a:off x="1154954" y="3171814"/>
            <a:ext cx="901935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800" b="0" i="0" u="none" strike="noStrike" cap="none" normalizeH="0" baseline="0" dirty="0">
                <a:ln>
                  <a:noFill/>
                </a:ln>
                <a:solidFill>
                  <a:srgbClr val="1C2029"/>
                </a:solidFill>
                <a:effectLst/>
                <a:latin typeface="poppins-medium"/>
              </a:rPr>
              <a:t>Türkiye'de televizyon yayınları ilk kez İstanbul Teknik Üniversitesi tarafından 9 Temmuz 1952 günü başlatıldı.</a:t>
            </a:r>
            <a:br>
              <a:rPr kumimoji="0" lang="tr-TR" altLang="tr-TR" sz="2800" b="0" i="0" u="none" strike="noStrike" cap="none" normalizeH="0" baseline="0" dirty="0">
                <a:ln>
                  <a:noFill/>
                </a:ln>
                <a:solidFill>
                  <a:schemeClr val="tx1"/>
                </a:solidFill>
                <a:effectLst/>
              </a:rPr>
            </a:br>
            <a:br>
              <a:rPr kumimoji="0" lang="tr-TR" altLang="tr-TR" sz="2800" b="0" i="0" u="none" strike="noStrike" cap="none" normalizeH="0" baseline="0" dirty="0">
                <a:ln>
                  <a:noFill/>
                </a:ln>
                <a:solidFill>
                  <a:schemeClr val="tx1"/>
                </a:solidFill>
                <a:effectLst/>
                <a:latin typeface="Arial" panose="020B0604020202020204" pitchFamily="34" charset="0"/>
              </a:rPr>
            </a:br>
            <a:r>
              <a:rPr kumimoji="0" lang="tr-TR" altLang="tr-TR" sz="2800" b="0" i="0" u="none" strike="noStrike" cap="none" normalizeH="0" baseline="0" dirty="0">
                <a:ln>
                  <a:noFill/>
                </a:ln>
                <a:solidFill>
                  <a:srgbClr val="1C2029"/>
                </a:solidFill>
                <a:effectLst/>
                <a:latin typeface="poppins-medium"/>
              </a:rPr>
              <a:t>İTÜ TV, 1970 yılında yayınına son verdi ve vericileri de 1971 yılında TRT'ye devredildi.</a:t>
            </a:r>
            <a:r>
              <a:rPr kumimoji="0" lang="tr-TR" altLang="tr-TR" sz="2800" b="0" i="0" u="none" strike="noStrike" cap="none" normalizeH="0" baseline="0" dirty="0">
                <a:ln>
                  <a:noFill/>
                </a:ln>
                <a:solidFill>
                  <a:schemeClr val="tx1"/>
                </a:solidFill>
                <a:effectLst/>
              </a:rPr>
              <a:t> </a:t>
            </a:r>
            <a:endParaRPr kumimoji="0" lang="tr-TR" altLang="tr-TR" sz="2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57652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4FFD-DFC2-4A45-AFEF-B29B3BF0A5ED}"/>
              </a:ext>
            </a:extLst>
          </p:cNvPr>
          <p:cNvSpPr>
            <a:spLocks noGrp="1"/>
          </p:cNvSpPr>
          <p:nvPr>
            <p:ph type="title"/>
          </p:nvPr>
        </p:nvSpPr>
        <p:spPr/>
        <p:txBody>
          <a:bodyPr/>
          <a:lstStyle/>
          <a:p>
            <a:pPr algn="ctr"/>
            <a:r>
              <a:rPr lang="tr-TR" dirty="0">
                <a:solidFill>
                  <a:srgbClr val="FFC000"/>
                </a:solidFill>
              </a:rPr>
              <a:t>Faks Makinesi (1924)</a:t>
            </a:r>
          </a:p>
        </p:txBody>
      </p:sp>
      <p:sp>
        <p:nvSpPr>
          <p:cNvPr id="3" name="Content Placeholder 2">
            <a:extLst>
              <a:ext uri="{FF2B5EF4-FFF2-40B4-BE49-F238E27FC236}">
                <a16:creationId xmlns:a16="http://schemas.microsoft.com/office/drawing/2014/main" id="{CDA79AA1-2CB2-4E48-9562-DABA67B8E687}"/>
              </a:ext>
            </a:extLst>
          </p:cNvPr>
          <p:cNvSpPr>
            <a:spLocks noGrp="1"/>
          </p:cNvSpPr>
          <p:nvPr>
            <p:ph idx="1"/>
          </p:nvPr>
        </p:nvSpPr>
        <p:spPr/>
        <p:txBody>
          <a:bodyPr>
            <a:normAutofit/>
          </a:bodyPr>
          <a:lstStyle/>
          <a:p>
            <a:endParaRPr lang="en-US" sz="2800" dirty="0"/>
          </a:p>
          <a:p>
            <a:r>
              <a:rPr lang="tr-TR" sz="2800" dirty="0"/>
              <a:t>Var olan telefon hatlarından yararlanarak, karşılıklı iki tarafta bulunan cihazlar ile, resim, yazı, grafik vb. verilerin, ses sinyalleri halinde hızlı bir şekilde aktarımını sağlar.</a:t>
            </a:r>
          </a:p>
        </p:txBody>
      </p:sp>
    </p:spTree>
    <p:extLst>
      <p:ext uri="{BB962C8B-B14F-4D97-AF65-F5344CB8AC3E}">
        <p14:creationId xmlns:p14="http://schemas.microsoft.com/office/powerpoint/2010/main" val="4232711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7600E-3963-4735-AFFC-DCBF04B01D0C}"/>
              </a:ext>
            </a:extLst>
          </p:cNvPr>
          <p:cNvSpPr>
            <a:spLocks noGrp="1"/>
          </p:cNvSpPr>
          <p:nvPr>
            <p:ph type="title"/>
          </p:nvPr>
        </p:nvSpPr>
        <p:spPr>
          <a:xfrm>
            <a:off x="1715293" y="897468"/>
            <a:ext cx="8761413" cy="706964"/>
          </a:xfrm>
        </p:spPr>
        <p:txBody>
          <a:bodyPr/>
          <a:lstStyle/>
          <a:p>
            <a:r>
              <a:rPr lang="en-US" dirty="0" err="1">
                <a:solidFill>
                  <a:srgbClr val="FFC000"/>
                </a:solidFill>
              </a:rPr>
              <a:t>Faks</a:t>
            </a:r>
            <a:r>
              <a:rPr lang="en-US" dirty="0">
                <a:solidFill>
                  <a:srgbClr val="FFC000"/>
                </a:solidFill>
              </a:rPr>
              <a:t> (</a:t>
            </a:r>
            <a:r>
              <a:rPr lang="en-US" dirty="0" err="1">
                <a:solidFill>
                  <a:srgbClr val="FFC000"/>
                </a:solidFill>
              </a:rPr>
              <a:t>foto</a:t>
            </a:r>
            <a:r>
              <a:rPr lang="en-US" dirty="0">
                <a:solidFill>
                  <a:srgbClr val="FFC000"/>
                </a:solidFill>
              </a:rPr>
              <a:t>: 24 Kasim 1924) </a:t>
            </a:r>
            <a:br>
              <a:rPr lang="en-US" dirty="0">
                <a:solidFill>
                  <a:srgbClr val="FFC000"/>
                </a:solidFill>
              </a:rPr>
            </a:br>
            <a:r>
              <a:rPr lang="en-US" dirty="0">
                <a:solidFill>
                  <a:srgbClr val="FFC000"/>
                </a:solidFill>
              </a:rPr>
              <a:t>New York-</a:t>
            </a:r>
            <a:r>
              <a:rPr lang="en-US" dirty="0" err="1">
                <a:solidFill>
                  <a:srgbClr val="FFC000"/>
                </a:solidFill>
              </a:rPr>
              <a:t>Londra</a:t>
            </a:r>
            <a:endParaRPr lang="tr-TR" dirty="0">
              <a:solidFill>
                <a:srgbClr val="FFC000"/>
              </a:solidFill>
            </a:endParaRPr>
          </a:p>
        </p:txBody>
      </p:sp>
      <p:pic>
        <p:nvPicPr>
          <p:cNvPr id="5" name="Content Placeholder 4">
            <a:extLst>
              <a:ext uri="{FF2B5EF4-FFF2-40B4-BE49-F238E27FC236}">
                <a16:creationId xmlns:a16="http://schemas.microsoft.com/office/drawing/2014/main" id="{8FD50B13-E5FF-4EC6-ADA1-3BB3A985E14F}"/>
              </a:ext>
            </a:extLst>
          </p:cNvPr>
          <p:cNvPicPr>
            <a:picLocks noGrp="1" noChangeAspect="1"/>
          </p:cNvPicPr>
          <p:nvPr>
            <p:ph idx="1"/>
          </p:nvPr>
        </p:nvPicPr>
        <p:blipFill>
          <a:blip r:embed="rId2"/>
          <a:stretch>
            <a:fillRect/>
          </a:stretch>
        </p:blipFill>
        <p:spPr>
          <a:xfrm>
            <a:off x="3000582" y="2603499"/>
            <a:ext cx="6105318" cy="4061733"/>
          </a:xfrm>
        </p:spPr>
      </p:pic>
    </p:spTree>
    <p:extLst>
      <p:ext uri="{BB962C8B-B14F-4D97-AF65-F5344CB8AC3E}">
        <p14:creationId xmlns:p14="http://schemas.microsoft.com/office/powerpoint/2010/main" val="40048484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20</TotalTime>
  <Words>232</Words>
  <Application>Microsoft Office PowerPoint</Application>
  <PresentationFormat>Widescreen</PresentationFormat>
  <Paragraphs>18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poppins-medium</vt:lpstr>
      <vt:lpstr>Wingdings 3</vt:lpstr>
      <vt:lpstr>Ion Boardroom</vt:lpstr>
      <vt:lpstr>İş Yaşamında İletişim Becerileri Hafta 3</vt:lpstr>
      <vt:lpstr>TELEVIZYON (1923)</vt:lpstr>
      <vt:lpstr>Ilk TV</vt:lpstr>
      <vt:lpstr>Ilk Renkli Televizyon</vt:lpstr>
      <vt:lpstr>Ilk Renkli Televizyon</vt:lpstr>
      <vt:lpstr>31 OCAK 1968 (Ilk TV Haber)</vt:lpstr>
      <vt:lpstr>Türkiye'de televizyon yayınları</vt:lpstr>
      <vt:lpstr>Faks Makinesi (1924)</vt:lpstr>
      <vt:lpstr>Faks (foto: 24 Kasim 1924)  New York-Londra</vt:lpstr>
      <vt:lpstr>Faks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Yaşamında İletişim Becerileri Hafta 3</dc:title>
  <dc:creator>Author 2</dc:creator>
  <cp:lastModifiedBy>Author 2</cp:lastModifiedBy>
  <cp:revision>3</cp:revision>
  <dcterms:created xsi:type="dcterms:W3CDTF">2020-01-13T11:06:45Z</dcterms:created>
  <dcterms:modified xsi:type="dcterms:W3CDTF">2020-01-13T12:27:39Z</dcterms:modified>
</cp:coreProperties>
</file>