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24.03.19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365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çözümlemesinde</a:t>
            </a:r>
            <a:r>
              <a:rPr lang="en-US" dirty="0" smtClean="0"/>
              <a:t> </a:t>
            </a:r>
            <a:r>
              <a:rPr lang="en-US" dirty="0" err="1" smtClean="0"/>
              <a:t>gerçekte</a:t>
            </a:r>
            <a:r>
              <a:rPr lang="en-US" dirty="0" smtClean="0"/>
              <a:t> </a:t>
            </a:r>
            <a:r>
              <a:rPr lang="en-US" dirty="0" err="1" smtClean="0"/>
              <a:t>sayılan</a:t>
            </a:r>
            <a:r>
              <a:rPr lang="en-US" dirty="0" smtClean="0"/>
              <a:t> </a:t>
            </a:r>
            <a:r>
              <a:rPr lang="en-US" dirty="0" err="1" smtClean="0"/>
              <a:t>birim</a:t>
            </a:r>
            <a:r>
              <a:rPr lang="en-US" dirty="0" smtClean="0"/>
              <a:t> </a:t>
            </a:r>
            <a:r>
              <a:rPr lang="en-US" dirty="0" err="1" smtClean="0"/>
              <a:t>çözümleme</a:t>
            </a:r>
            <a:r>
              <a:rPr lang="en-US" dirty="0" smtClean="0"/>
              <a:t> </a:t>
            </a:r>
            <a:r>
              <a:rPr lang="en-US" dirty="0" err="1" smtClean="0"/>
              <a:t>birimidir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Çözümleme</a:t>
            </a:r>
            <a:r>
              <a:rPr lang="en-US" dirty="0" smtClean="0"/>
              <a:t> </a:t>
            </a:r>
            <a:r>
              <a:rPr lang="en-US" dirty="0" err="1" smtClean="0"/>
              <a:t>biriminin</a:t>
            </a:r>
            <a:r>
              <a:rPr lang="en-US" dirty="0" smtClean="0"/>
              <a:t> ne </a:t>
            </a:r>
            <a:r>
              <a:rPr lang="en-US" dirty="0" err="1" smtClean="0"/>
              <a:t>olacağı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sorularıyla</a:t>
            </a:r>
            <a:r>
              <a:rPr lang="en-US" dirty="0" smtClean="0"/>
              <a:t> </a:t>
            </a:r>
            <a:r>
              <a:rPr lang="en-US" dirty="0" err="1" smtClean="0"/>
              <a:t>ilgilidir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294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Beş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çözümleme</a:t>
            </a:r>
            <a:r>
              <a:rPr lang="en-US" dirty="0" smtClean="0"/>
              <a:t> </a:t>
            </a:r>
            <a:r>
              <a:rPr lang="en-US" dirty="0" err="1" smtClean="0"/>
              <a:t>birimi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:</a:t>
            </a:r>
          </a:p>
          <a:p>
            <a:pPr marL="457200" indent="-457200">
              <a:buAutoNum type="alphaLcParenR"/>
            </a:pP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 (</a:t>
            </a:r>
            <a:r>
              <a:rPr lang="en-US" dirty="0" err="1" smtClean="0"/>
              <a:t>alan</a:t>
            </a:r>
            <a:r>
              <a:rPr lang="en-US" dirty="0" smtClean="0"/>
              <a:t>, </a:t>
            </a:r>
            <a:r>
              <a:rPr lang="en-US" dirty="0" err="1" smtClean="0"/>
              <a:t>adet</a:t>
            </a:r>
            <a:r>
              <a:rPr lang="en-US" dirty="0" smtClean="0"/>
              <a:t>, </a:t>
            </a:r>
            <a:r>
              <a:rPr lang="en-US" dirty="0" err="1" smtClean="0"/>
              <a:t>boyut</a:t>
            </a:r>
            <a:r>
              <a:rPr lang="en-US" dirty="0" smtClean="0"/>
              <a:t>, </a:t>
            </a:r>
            <a:r>
              <a:rPr lang="en-US" dirty="0" err="1" smtClean="0"/>
              <a:t>süre</a:t>
            </a:r>
            <a:r>
              <a:rPr lang="en-US" dirty="0" smtClean="0"/>
              <a:t>)</a:t>
            </a:r>
          </a:p>
          <a:p>
            <a:pPr marL="457200" indent="-457200">
              <a:buAutoNum type="alphaLcParenR"/>
            </a:pPr>
            <a:r>
              <a:rPr lang="en-US" dirty="0" err="1" smtClean="0"/>
              <a:t>Sözdizimsel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 (</a:t>
            </a:r>
            <a:r>
              <a:rPr lang="en-US" dirty="0" err="1" smtClean="0"/>
              <a:t>sözcük</a:t>
            </a:r>
            <a:r>
              <a:rPr lang="en-US" dirty="0" smtClean="0"/>
              <a:t>, </a:t>
            </a:r>
            <a:r>
              <a:rPr lang="en-US" dirty="0" err="1" smtClean="0"/>
              <a:t>cümle</a:t>
            </a:r>
            <a:r>
              <a:rPr lang="en-US" dirty="0" smtClean="0"/>
              <a:t>-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dilbilgisel</a:t>
            </a:r>
            <a:r>
              <a:rPr lang="en-US" dirty="0" smtClean="0"/>
              <a:t>)</a:t>
            </a:r>
          </a:p>
          <a:p>
            <a:pPr marL="457200" indent="-457200">
              <a:buAutoNum type="alphaLcParenR"/>
            </a:pPr>
            <a:r>
              <a:rPr lang="en-US" dirty="0" err="1" smtClean="0"/>
              <a:t>Göndergesel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 (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ifadeyle</a:t>
            </a:r>
            <a:r>
              <a:rPr lang="en-US" dirty="0" smtClean="0"/>
              <a:t> –o, </a:t>
            </a:r>
            <a:r>
              <a:rPr lang="en-US" dirty="0" err="1" smtClean="0"/>
              <a:t>bu</a:t>
            </a:r>
            <a:r>
              <a:rPr lang="en-US" dirty="0" smtClean="0"/>
              <a:t>- </a:t>
            </a:r>
            <a:r>
              <a:rPr lang="en-US" dirty="0" err="1" smtClean="0"/>
              <a:t>göndermede</a:t>
            </a:r>
            <a:r>
              <a:rPr lang="en-US" dirty="0" smtClean="0"/>
              <a:t> </a:t>
            </a:r>
            <a:r>
              <a:rPr lang="en-US" dirty="0" err="1" smtClean="0"/>
              <a:t>bulunulan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, </a:t>
            </a:r>
            <a:r>
              <a:rPr lang="en-US" dirty="0" err="1" smtClean="0"/>
              <a:t>nesne</a:t>
            </a:r>
            <a:r>
              <a:rPr lang="en-US" dirty="0" smtClean="0"/>
              <a:t>,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)</a:t>
            </a:r>
          </a:p>
          <a:p>
            <a:pPr marL="457200" indent="-457200"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10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d) </a:t>
            </a:r>
            <a:r>
              <a:rPr lang="en-US" dirty="0" err="1" smtClean="0"/>
              <a:t>Önermesel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cümledeki</a:t>
            </a:r>
            <a:r>
              <a:rPr lang="en-US" dirty="0" smtClean="0"/>
              <a:t> her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önerme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birimdir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e) </a:t>
            </a:r>
            <a:r>
              <a:rPr lang="en-US" dirty="0" err="1" smtClean="0"/>
              <a:t>Tematik</a:t>
            </a:r>
            <a:r>
              <a:rPr lang="en-US" dirty="0" smtClean="0"/>
              <a:t> </a:t>
            </a:r>
            <a:r>
              <a:rPr lang="en-US" dirty="0" err="1" smtClean="0"/>
              <a:t>birimler</a:t>
            </a:r>
            <a:r>
              <a:rPr lang="en-US" dirty="0" smtClean="0"/>
              <a:t>. </a:t>
            </a:r>
            <a:r>
              <a:rPr lang="en-US" dirty="0" err="1" smtClean="0"/>
              <a:t>İçerikteki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yapıya</a:t>
            </a:r>
            <a:r>
              <a:rPr lang="en-US" dirty="0" smtClean="0"/>
              <a:t> </a:t>
            </a:r>
            <a:r>
              <a:rPr lang="en-US" dirty="0" err="1" smtClean="0"/>
              <a:t>aittir</a:t>
            </a:r>
            <a:r>
              <a:rPr lang="en-US" dirty="0" smtClean="0"/>
              <a:t>. Her </a:t>
            </a:r>
            <a:r>
              <a:rPr lang="en-US" dirty="0" err="1" smtClean="0"/>
              <a:t>tematik</a:t>
            </a:r>
            <a:r>
              <a:rPr lang="en-US" dirty="0" smtClean="0"/>
              <a:t> </a:t>
            </a:r>
            <a:r>
              <a:rPr lang="en-US" dirty="0" err="1" smtClean="0"/>
              <a:t>birim</a:t>
            </a:r>
            <a:r>
              <a:rPr lang="en-US" dirty="0" smtClean="0"/>
              <a:t>, </a:t>
            </a:r>
            <a:r>
              <a:rPr lang="en-US" dirty="0" err="1" smtClean="0"/>
              <a:t>diğerinden</a:t>
            </a:r>
            <a:r>
              <a:rPr lang="en-US" dirty="0" smtClean="0"/>
              <a:t> </a:t>
            </a:r>
            <a:r>
              <a:rPr lang="en-US" dirty="0" err="1" smtClean="0"/>
              <a:t>kavramsal</a:t>
            </a:r>
            <a:r>
              <a:rPr lang="en-US" dirty="0"/>
              <a:t> </a:t>
            </a:r>
            <a:r>
              <a:rPr lang="en-US" dirty="0" err="1" smtClean="0"/>
              <a:t>bakımdan</a:t>
            </a:r>
            <a:r>
              <a:rPr lang="en-US" dirty="0" smtClean="0"/>
              <a:t> </a:t>
            </a:r>
            <a:r>
              <a:rPr lang="en-US" dirty="0" err="1" smtClean="0"/>
              <a:t>farklıdır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2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İletişim</a:t>
            </a:r>
            <a:r>
              <a:rPr lang="en-US" dirty="0" smtClean="0"/>
              <a:t> </a:t>
            </a:r>
            <a:r>
              <a:rPr lang="en-US" dirty="0" err="1" smtClean="0"/>
              <a:t>araştırmalarında</a:t>
            </a:r>
            <a:r>
              <a:rPr lang="en-US" dirty="0" smtClean="0"/>
              <a:t> </a:t>
            </a:r>
            <a:r>
              <a:rPr lang="en-US" dirty="0" err="1" smtClean="0"/>
              <a:t>mesajın</a:t>
            </a:r>
            <a:r>
              <a:rPr lang="en-US" dirty="0" smtClean="0"/>
              <a:t> </a:t>
            </a:r>
            <a:r>
              <a:rPr lang="en-US" dirty="0" err="1" smtClean="0"/>
              <a:t>incelenmesine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literatüre</a:t>
            </a:r>
            <a:r>
              <a:rPr lang="en-US" dirty="0" smtClean="0"/>
              <a:t> </a:t>
            </a:r>
            <a:r>
              <a:rPr lang="en-US" dirty="0" err="1" smtClean="0"/>
              <a:t>bakıldığında</a:t>
            </a:r>
            <a:r>
              <a:rPr lang="en-US" dirty="0" smtClean="0"/>
              <a:t>,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en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çözümlemesinin</a:t>
            </a:r>
            <a:r>
              <a:rPr lang="en-US" dirty="0" smtClean="0"/>
              <a:t> </a:t>
            </a:r>
            <a:r>
              <a:rPr lang="en-US" dirty="0" err="1" smtClean="0"/>
              <a:t>kullanıldığı</a:t>
            </a:r>
            <a:r>
              <a:rPr lang="en-US" dirty="0" smtClean="0"/>
              <a:t> </a:t>
            </a:r>
            <a:r>
              <a:rPr lang="en-US" dirty="0" err="1" smtClean="0"/>
              <a:t>görülmektedir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32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yıllardır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yöntemin</a:t>
            </a:r>
            <a:r>
              <a:rPr lang="en-US" dirty="0" smtClean="0"/>
              <a:t> ilk </a:t>
            </a:r>
            <a:r>
              <a:rPr lang="en-US" dirty="0" err="1" smtClean="0"/>
              <a:t>kullanımının</a:t>
            </a:r>
            <a:r>
              <a:rPr lang="en-US" dirty="0" smtClean="0"/>
              <a:t> 18. </a:t>
            </a:r>
            <a:r>
              <a:rPr lang="en-US" dirty="0" err="1" smtClean="0"/>
              <a:t>yüzyıldan</a:t>
            </a:r>
            <a:r>
              <a:rPr lang="en-US" dirty="0" smtClean="0"/>
              <a:t> </a:t>
            </a:r>
            <a:r>
              <a:rPr lang="en-US" dirty="0" err="1" smtClean="0"/>
              <a:t>başladığı</a:t>
            </a:r>
            <a:r>
              <a:rPr lang="en-US" dirty="0" smtClean="0"/>
              <a:t> </a:t>
            </a:r>
            <a:r>
              <a:rPr lang="en-US" dirty="0" err="1" smtClean="0"/>
              <a:t>söylenilebilir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400" dirty="0" err="1" smtClean="0"/>
              <a:t>Krippendorff</a:t>
            </a:r>
            <a:r>
              <a:rPr lang="en-US" sz="1400" dirty="0" smtClean="0"/>
              <a:t> (1986) </a:t>
            </a:r>
            <a:r>
              <a:rPr lang="en-US" sz="1400" dirty="0" err="1" smtClean="0"/>
              <a:t>İsveç’te</a:t>
            </a:r>
            <a:r>
              <a:rPr lang="en-US" sz="1400" dirty="0" smtClean="0"/>
              <a:t> 18. </a:t>
            </a:r>
            <a:r>
              <a:rPr lang="en-US" sz="1400" dirty="0" err="1" smtClean="0"/>
              <a:t>yy</a:t>
            </a:r>
            <a:r>
              <a:rPr lang="en-US" sz="1400" dirty="0" smtClean="0"/>
              <a:t>. </a:t>
            </a:r>
            <a:r>
              <a:rPr lang="en-US" sz="1400" dirty="0" err="1"/>
              <a:t>b</a:t>
            </a:r>
            <a:r>
              <a:rPr lang="en-US" sz="1400" dirty="0" err="1" smtClean="0"/>
              <a:t>aşlarında</a:t>
            </a:r>
            <a:r>
              <a:rPr lang="en-US" sz="1400" dirty="0" smtClean="0"/>
              <a:t> </a:t>
            </a:r>
            <a:r>
              <a:rPr lang="en-US" sz="1400" i="1" dirty="0" smtClean="0"/>
              <a:t>Zion </a:t>
            </a:r>
            <a:r>
              <a:rPr lang="en-US" sz="1400" i="1" dirty="0" err="1" smtClean="0"/>
              <a:t>Şarkıları</a:t>
            </a:r>
            <a:r>
              <a:rPr lang="en-US" sz="1400" i="1" dirty="0" smtClean="0"/>
              <a:t> </a:t>
            </a:r>
            <a:r>
              <a:rPr lang="en-US" sz="1400" dirty="0" err="1" smtClean="0"/>
              <a:t>başlıklı</a:t>
            </a:r>
            <a:r>
              <a:rPr lang="en-US" sz="1400" dirty="0" smtClean="0"/>
              <a:t> </a:t>
            </a:r>
            <a:r>
              <a:rPr lang="en-US" sz="1400" dirty="0" err="1" smtClean="0"/>
              <a:t>bir</a:t>
            </a:r>
            <a:r>
              <a:rPr lang="en-US" sz="1400" dirty="0" smtClean="0"/>
              <a:t> </a:t>
            </a:r>
            <a:r>
              <a:rPr lang="en-US" sz="1400" dirty="0" err="1" smtClean="0"/>
              <a:t>ilahi</a:t>
            </a:r>
            <a:r>
              <a:rPr lang="en-US" sz="1400" dirty="0" smtClean="0"/>
              <a:t> </a:t>
            </a:r>
            <a:r>
              <a:rPr lang="en-US" sz="1400" dirty="0" err="1" smtClean="0"/>
              <a:t>kitabındaki</a:t>
            </a:r>
            <a:r>
              <a:rPr lang="en-US" sz="1400" dirty="0" smtClean="0"/>
              <a:t> </a:t>
            </a:r>
            <a:r>
              <a:rPr lang="en-US" sz="1400" dirty="0" err="1" smtClean="0"/>
              <a:t>şarkıların</a:t>
            </a:r>
            <a:r>
              <a:rPr lang="en-US" sz="1400" dirty="0" smtClean="0"/>
              <a:t> dine </a:t>
            </a:r>
            <a:r>
              <a:rPr lang="en-US" sz="1400" dirty="0" err="1" smtClean="0"/>
              <a:t>aykırı</a:t>
            </a:r>
            <a:r>
              <a:rPr lang="en-US" sz="1400" dirty="0" smtClean="0"/>
              <a:t> </a:t>
            </a:r>
            <a:r>
              <a:rPr lang="en-US" sz="1400" dirty="0" err="1" smtClean="0"/>
              <a:t>unsurlar</a:t>
            </a:r>
            <a:r>
              <a:rPr lang="en-US" sz="1400" dirty="0" smtClean="0"/>
              <a:t> </a:t>
            </a:r>
            <a:r>
              <a:rPr lang="en-US" sz="1400" dirty="0" err="1" smtClean="0"/>
              <a:t>taşıyıp</a:t>
            </a:r>
            <a:r>
              <a:rPr lang="en-US" sz="1400" dirty="0" smtClean="0"/>
              <a:t> </a:t>
            </a:r>
            <a:r>
              <a:rPr lang="en-US" sz="1400" dirty="0" err="1" smtClean="0"/>
              <a:t>taşımadığı</a:t>
            </a:r>
            <a:r>
              <a:rPr lang="en-US" sz="1400" dirty="0" smtClean="0"/>
              <a:t> </a:t>
            </a:r>
            <a:r>
              <a:rPr lang="en-US" sz="1400" dirty="0" err="1" smtClean="0"/>
              <a:t>tartışması</a:t>
            </a:r>
            <a:r>
              <a:rPr lang="en-US" sz="1400" dirty="0" smtClean="0"/>
              <a:t> </a:t>
            </a:r>
            <a:r>
              <a:rPr lang="en-US" sz="1400" dirty="0" err="1" smtClean="0"/>
              <a:t>sırasında</a:t>
            </a:r>
            <a:r>
              <a:rPr lang="en-US" sz="1400" dirty="0" smtClean="0"/>
              <a:t> ilk </a:t>
            </a:r>
            <a:r>
              <a:rPr lang="en-US" sz="1400" dirty="0" err="1" smtClean="0"/>
              <a:t>kez</a:t>
            </a:r>
            <a:r>
              <a:rPr lang="en-US" sz="1400" dirty="0" smtClean="0"/>
              <a:t> </a:t>
            </a:r>
            <a:r>
              <a:rPr lang="en-US" sz="1400" dirty="0" err="1" smtClean="0"/>
              <a:t>bir</a:t>
            </a:r>
            <a:r>
              <a:rPr lang="en-US" sz="1400" dirty="0" smtClean="0"/>
              <a:t> </a:t>
            </a:r>
            <a:r>
              <a:rPr lang="en-US" sz="1400" dirty="0" err="1" smtClean="0"/>
              <a:t>tür</a:t>
            </a:r>
            <a:r>
              <a:rPr lang="en-US" sz="1400" dirty="0" smtClean="0"/>
              <a:t> </a:t>
            </a:r>
            <a:r>
              <a:rPr lang="en-US" sz="1400" dirty="0" err="1" smtClean="0"/>
              <a:t>içerik</a:t>
            </a:r>
            <a:r>
              <a:rPr lang="en-US" sz="1400" dirty="0" smtClean="0"/>
              <a:t> </a:t>
            </a:r>
            <a:r>
              <a:rPr lang="en-US" sz="1400" dirty="0" err="1" smtClean="0"/>
              <a:t>çözümlemesi</a:t>
            </a:r>
            <a:r>
              <a:rPr lang="en-US" sz="1400" dirty="0" smtClean="0"/>
              <a:t> </a:t>
            </a:r>
            <a:r>
              <a:rPr lang="en-US" sz="1400" dirty="0" err="1" smtClean="0"/>
              <a:t>tekniği</a:t>
            </a:r>
            <a:r>
              <a:rPr lang="en-US" sz="1400" dirty="0" smtClean="0"/>
              <a:t> </a:t>
            </a:r>
            <a:r>
              <a:rPr lang="en-US" sz="1400" dirty="0" err="1" smtClean="0"/>
              <a:t>kullanıldığınıı</a:t>
            </a:r>
            <a:r>
              <a:rPr lang="en-US" sz="1400" dirty="0" smtClean="0"/>
              <a:t> </a:t>
            </a:r>
            <a:r>
              <a:rPr lang="en-US" sz="1400" dirty="0" err="1" smtClean="0"/>
              <a:t>ve</a:t>
            </a:r>
            <a:r>
              <a:rPr lang="en-US" sz="1400" dirty="0" smtClean="0"/>
              <a:t> </a:t>
            </a:r>
            <a:r>
              <a:rPr lang="en-US" sz="1400" dirty="0" err="1" smtClean="0"/>
              <a:t>şarkılarda</a:t>
            </a:r>
            <a:r>
              <a:rPr lang="en-US" sz="1400" dirty="0" smtClean="0"/>
              <a:t> </a:t>
            </a:r>
            <a:r>
              <a:rPr lang="en-US" sz="1400" dirty="0" err="1" smtClean="0"/>
              <a:t>bazı</a:t>
            </a:r>
            <a:r>
              <a:rPr lang="en-US" sz="1400" dirty="0" smtClean="0"/>
              <a:t> </a:t>
            </a:r>
            <a:r>
              <a:rPr lang="en-US" sz="1400" dirty="0" err="1" smtClean="0"/>
              <a:t>dinsel</a:t>
            </a:r>
            <a:r>
              <a:rPr lang="en-US" sz="1400" dirty="0" smtClean="0"/>
              <a:t> </a:t>
            </a:r>
            <a:r>
              <a:rPr lang="en-US" sz="1400" dirty="0" err="1" smtClean="0"/>
              <a:t>kavramların</a:t>
            </a:r>
            <a:r>
              <a:rPr lang="en-US" sz="1400" dirty="0" smtClean="0"/>
              <a:t> </a:t>
            </a:r>
            <a:r>
              <a:rPr lang="en-US" sz="1400" dirty="0" err="1" smtClean="0"/>
              <a:t>sayılarak</a:t>
            </a:r>
            <a:r>
              <a:rPr lang="en-US" sz="1400" dirty="0" smtClean="0"/>
              <a:t> </a:t>
            </a:r>
            <a:r>
              <a:rPr lang="en-US" sz="1400" dirty="0" err="1" smtClean="0"/>
              <a:t>karşılaştırma</a:t>
            </a:r>
            <a:r>
              <a:rPr lang="en-US" sz="1400" dirty="0" smtClean="0"/>
              <a:t> </a:t>
            </a:r>
            <a:r>
              <a:rPr lang="en-US" sz="1400" dirty="0" err="1" smtClean="0"/>
              <a:t>yapıldığını</a:t>
            </a:r>
            <a:r>
              <a:rPr lang="en-US" sz="1400" dirty="0" smtClean="0"/>
              <a:t> </a:t>
            </a:r>
            <a:r>
              <a:rPr lang="en-US" sz="1400" dirty="0" err="1" smtClean="0"/>
              <a:t>belirtir</a:t>
            </a:r>
            <a:r>
              <a:rPr lang="en-US" sz="1400" dirty="0" smtClean="0"/>
              <a:t>.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93068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Ancak</a:t>
            </a:r>
            <a:r>
              <a:rPr lang="en-US" dirty="0" smtClean="0"/>
              <a:t>, </a:t>
            </a:r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iletişimde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19. </a:t>
            </a:r>
            <a:r>
              <a:rPr lang="en-US" dirty="0" err="1" smtClean="0"/>
              <a:t>yüzyıl</a:t>
            </a:r>
            <a:r>
              <a:rPr lang="en-US" dirty="0" smtClean="0"/>
              <a:t> </a:t>
            </a:r>
            <a:r>
              <a:rPr lang="en-US" dirty="0" err="1" smtClean="0"/>
              <a:t>başlarında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. Bu </a:t>
            </a:r>
            <a:r>
              <a:rPr lang="en-US" dirty="0" err="1" smtClean="0"/>
              <a:t>çözümlemeler</a:t>
            </a:r>
            <a:r>
              <a:rPr lang="en-US" dirty="0" smtClean="0"/>
              <a:t> </a:t>
            </a:r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içeriklerinin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saptamaya</a:t>
            </a:r>
            <a:r>
              <a:rPr lang="en-US" dirty="0" smtClean="0"/>
              <a:t> </a:t>
            </a:r>
            <a:r>
              <a:rPr lang="en-US" dirty="0" err="1" smtClean="0"/>
              <a:t>yönelikti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i="1" dirty="0" err="1" smtClean="0"/>
              <a:t>gazete</a:t>
            </a:r>
            <a:r>
              <a:rPr lang="en-US" i="1" dirty="0" smtClean="0"/>
              <a:t> </a:t>
            </a:r>
            <a:r>
              <a:rPr lang="en-US" i="1" dirty="0" err="1" smtClean="0"/>
              <a:t>çözümlemesi</a:t>
            </a:r>
            <a:r>
              <a:rPr lang="en-US" dirty="0" smtClean="0"/>
              <a:t> </a:t>
            </a:r>
            <a:r>
              <a:rPr lang="en-US" dirty="0" err="1" smtClean="0"/>
              <a:t>diye</a:t>
            </a:r>
            <a:r>
              <a:rPr lang="en-US" dirty="0" smtClean="0"/>
              <a:t> </a:t>
            </a:r>
            <a:r>
              <a:rPr lang="en-US" dirty="0" err="1" smtClean="0"/>
              <a:t>anılıyordu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13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analizinin</a:t>
            </a:r>
            <a:r>
              <a:rPr lang="en-US" dirty="0" smtClean="0"/>
              <a:t> tam </a:t>
            </a:r>
            <a:r>
              <a:rPr lang="en-US" dirty="0" err="1" smtClean="0"/>
              <a:t>anlamıyla</a:t>
            </a:r>
            <a:r>
              <a:rPr lang="en-US" dirty="0" smtClean="0"/>
              <a:t> </a:t>
            </a:r>
            <a:r>
              <a:rPr lang="en-US" dirty="0" err="1" smtClean="0"/>
              <a:t>popülerleşmesi</a:t>
            </a:r>
            <a:r>
              <a:rPr lang="en-US" dirty="0" smtClean="0"/>
              <a:t> II.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yıllarında</a:t>
            </a:r>
            <a:r>
              <a:rPr lang="en-US" dirty="0" smtClean="0"/>
              <a:t> </a:t>
            </a:r>
            <a:r>
              <a:rPr lang="en-US" dirty="0" err="1" smtClean="0"/>
              <a:t>olmuştur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Lasswell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arkadaşlarının</a:t>
            </a:r>
            <a:r>
              <a:rPr lang="en-US" dirty="0" smtClean="0"/>
              <a:t> propaganda </a:t>
            </a:r>
            <a:r>
              <a:rPr lang="en-US" dirty="0" err="1" smtClean="0"/>
              <a:t>çözümlemeleri</a:t>
            </a:r>
            <a:r>
              <a:rPr lang="is-IS" dirty="0" smtClean="0"/>
              <a:t>… </a:t>
            </a:r>
          </a:p>
          <a:p>
            <a:pPr marL="0" indent="0">
              <a:buNone/>
            </a:pPr>
            <a:r>
              <a:rPr lang="is-IS" dirty="0" smtClean="0"/>
              <a:t>Ve paralel bir şekilde düşman radyo yayınlarını takip edip raporlaştıran istihbarat raporları ile...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Ancak</a:t>
            </a:r>
            <a:r>
              <a:rPr lang="en-US" dirty="0" smtClean="0"/>
              <a:t>, </a:t>
            </a:r>
            <a:r>
              <a:rPr lang="en-US" dirty="0" err="1" smtClean="0"/>
              <a:t>içerik</a:t>
            </a:r>
            <a:r>
              <a:rPr lang="en-US" dirty="0"/>
              <a:t> </a:t>
            </a:r>
            <a:r>
              <a:rPr lang="en-US" dirty="0" err="1" smtClean="0"/>
              <a:t>çözümlemesinin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gören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çalışmalarına</a:t>
            </a:r>
            <a:r>
              <a:rPr lang="en-US" dirty="0" smtClean="0"/>
              <a:t> </a:t>
            </a:r>
            <a:r>
              <a:rPr lang="en-US" dirty="0" err="1" smtClean="0"/>
              <a:t>girmesi</a:t>
            </a:r>
            <a:r>
              <a:rPr lang="en-US" dirty="0" smtClean="0"/>
              <a:t>,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Berelson’un</a:t>
            </a:r>
            <a:r>
              <a:rPr lang="en-US" dirty="0" smtClean="0"/>
              <a:t> (1952) </a:t>
            </a:r>
            <a:r>
              <a:rPr lang="en-US" i="1" dirty="0" smtClean="0"/>
              <a:t>Content Analysis in Communication Research </a:t>
            </a:r>
            <a:r>
              <a:rPr lang="en-US" dirty="0" err="1" smtClean="0"/>
              <a:t>başlıklı</a:t>
            </a:r>
            <a:r>
              <a:rPr lang="en-US" dirty="0" smtClean="0"/>
              <a:t> </a:t>
            </a:r>
            <a:r>
              <a:rPr lang="en-US" dirty="0" err="1" smtClean="0"/>
              <a:t>ünlü</a:t>
            </a:r>
            <a:r>
              <a:rPr lang="en-US" dirty="0" smtClean="0"/>
              <a:t> </a:t>
            </a:r>
            <a:r>
              <a:rPr lang="en-US" dirty="0" err="1" smtClean="0"/>
              <a:t>kitabının</a:t>
            </a:r>
            <a:r>
              <a:rPr lang="en-US" dirty="0" smtClean="0"/>
              <a:t> </a:t>
            </a:r>
            <a:r>
              <a:rPr lang="en-US" dirty="0" err="1" smtClean="0"/>
              <a:t>yayınlanmasıyla</a:t>
            </a:r>
            <a:r>
              <a:rPr lang="en-US" dirty="0" smtClean="0"/>
              <a:t> </a:t>
            </a:r>
            <a:r>
              <a:rPr lang="en-US" dirty="0" err="1" smtClean="0"/>
              <a:t>olmuştur</a:t>
            </a:r>
            <a:r>
              <a:rPr lang="en-US" dirty="0" smtClean="0"/>
              <a:t>.  Bu </a:t>
            </a:r>
            <a:r>
              <a:rPr lang="en-US" dirty="0" err="1" smtClean="0"/>
              <a:t>kitabın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Anglo-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üniversitelerde</a:t>
            </a:r>
            <a:r>
              <a:rPr lang="en-US" dirty="0" smtClean="0"/>
              <a:t> </a:t>
            </a:r>
            <a:r>
              <a:rPr lang="en-US" dirty="0" err="1" smtClean="0"/>
              <a:t>hızla</a:t>
            </a:r>
            <a:r>
              <a:rPr lang="en-US" dirty="0" smtClean="0"/>
              <a:t> </a:t>
            </a:r>
            <a:r>
              <a:rPr lang="en-US" dirty="0" err="1" smtClean="0"/>
              <a:t>benimsenmiş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da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olanağı</a:t>
            </a:r>
            <a:r>
              <a:rPr lang="en-US" dirty="0" smtClean="0"/>
              <a:t> </a:t>
            </a:r>
            <a:r>
              <a:rPr lang="en-US" dirty="0" err="1" smtClean="0"/>
              <a:t>bulmuştur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40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1960’lardan </a:t>
            </a:r>
            <a:r>
              <a:rPr lang="en-US" dirty="0" err="1" smtClean="0"/>
              <a:t>sonra</a:t>
            </a:r>
            <a:r>
              <a:rPr lang="en-US" dirty="0" smtClean="0"/>
              <a:t>,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alanının</a:t>
            </a:r>
            <a:r>
              <a:rPr lang="en-US" dirty="0" smtClean="0"/>
              <a:t> </a:t>
            </a:r>
            <a:r>
              <a:rPr lang="en-US" dirty="0" err="1" smtClean="0"/>
              <a:t>önemsenmeye</a:t>
            </a:r>
            <a:r>
              <a:rPr lang="en-US" dirty="0" smtClean="0"/>
              <a:t> </a:t>
            </a:r>
            <a:r>
              <a:rPr lang="en-US" dirty="0" err="1" smtClean="0"/>
              <a:t>başlamasıyla</a:t>
            </a:r>
            <a:r>
              <a:rPr lang="en-US" dirty="0" smtClean="0"/>
              <a:t> </a:t>
            </a:r>
            <a:r>
              <a:rPr lang="en-US" dirty="0" err="1" smtClean="0"/>
              <a:t>tanınmıştır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05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en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</a:t>
            </a:r>
            <a:r>
              <a:rPr lang="en-US" dirty="0" err="1" smtClean="0"/>
              <a:t>araştırmaları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dahi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ülkelerden</a:t>
            </a:r>
            <a:r>
              <a:rPr lang="en-US" dirty="0" smtClean="0"/>
              <a:t> 17 </a:t>
            </a:r>
            <a:r>
              <a:rPr lang="en-US" dirty="0" err="1" smtClean="0"/>
              <a:t>gazetenin</a:t>
            </a:r>
            <a:r>
              <a:rPr lang="en-US" dirty="0" smtClean="0"/>
              <a:t> (</a:t>
            </a:r>
            <a:r>
              <a:rPr lang="en-US" dirty="0" err="1" smtClean="0"/>
              <a:t>Türkiye’den</a:t>
            </a:r>
            <a:r>
              <a:rPr lang="en-US" dirty="0" smtClean="0"/>
              <a:t> </a:t>
            </a:r>
            <a:r>
              <a:rPr lang="en-US" dirty="0" err="1" smtClean="0"/>
              <a:t>Hürriyet</a:t>
            </a:r>
            <a:r>
              <a:rPr lang="en-US" dirty="0" smtClean="0"/>
              <a:t> </a:t>
            </a:r>
            <a:r>
              <a:rPr lang="en-US" dirty="0" err="1" smtClean="0"/>
              <a:t>gazetesi</a:t>
            </a:r>
            <a:r>
              <a:rPr lang="en-US" dirty="0" smtClean="0"/>
              <a:t>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içeriklerinin</a:t>
            </a:r>
            <a:r>
              <a:rPr lang="en-US" dirty="0" smtClean="0"/>
              <a:t> </a:t>
            </a:r>
            <a:r>
              <a:rPr lang="en-US" dirty="0" err="1" smtClean="0"/>
              <a:t>incelendiği</a:t>
            </a:r>
            <a:r>
              <a:rPr lang="en-US" dirty="0" smtClean="0"/>
              <a:t> </a:t>
            </a:r>
            <a:r>
              <a:rPr lang="en-US" dirty="0" err="1" smtClean="0"/>
              <a:t>Kayser’in</a:t>
            </a:r>
            <a:r>
              <a:rPr lang="en-US" dirty="0" smtClean="0"/>
              <a:t> (1953)</a:t>
            </a:r>
            <a:r>
              <a:rPr lang="en-US" dirty="0"/>
              <a:t> </a:t>
            </a:r>
            <a:r>
              <a:rPr lang="en-US" dirty="0" err="1" smtClean="0"/>
              <a:t>çalışması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Nermin</a:t>
            </a:r>
            <a:r>
              <a:rPr lang="en-US" dirty="0" smtClean="0"/>
              <a:t> </a:t>
            </a:r>
            <a:r>
              <a:rPr lang="en-US" dirty="0" err="1" smtClean="0"/>
              <a:t>Abadan’ın</a:t>
            </a:r>
            <a:r>
              <a:rPr lang="en-US" dirty="0" smtClean="0"/>
              <a:t> 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</a:t>
            </a:r>
            <a:r>
              <a:rPr lang="en-US" dirty="0" smtClean="0"/>
              <a:t> </a:t>
            </a:r>
            <a:r>
              <a:rPr lang="en-US" dirty="0" err="1" smtClean="0"/>
              <a:t>gazetelerinin</a:t>
            </a:r>
            <a:r>
              <a:rPr lang="en-US" dirty="0" smtClean="0"/>
              <a:t> </a:t>
            </a:r>
            <a:r>
              <a:rPr lang="en-US" dirty="0" err="1" smtClean="0"/>
              <a:t>karşılaştırması</a:t>
            </a:r>
            <a:r>
              <a:rPr lang="en-US" dirty="0" smtClean="0"/>
              <a:t> (1961)</a:t>
            </a:r>
          </a:p>
          <a:p>
            <a:pPr>
              <a:buFontTx/>
              <a:buChar char="-"/>
            </a:pP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Şerif</a:t>
            </a:r>
            <a:r>
              <a:rPr lang="en-US" dirty="0" smtClean="0"/>
              <a:t> </a:t>
            </a:r>
            <a:r>
              <a:rPr lang="en-US" dirty="0" err="1" smtClean="0"/>
              <a:t>Mardin’in</a:t>
            </a:r>
            <a:r>
              <a:rPr lang="en-US" dirty="0" smtClean="0"/>
              <a:t> 1933-1948 </a:t>
            </a:r>
            <a:r>
              <a:rPr lang="en-US" dirty="0" err="1" smtClean="0"/>
              <a:t>yılları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Ülkü</a:t>
            </a:r>
            <a:r>
              <a:rPr lang="en-US" dirty="0" smtClean="0"/>
              <a:t> </a:t>
            </a:r>
            <a:r>
              <a:rPr lang="en-US" dirty="0" err="1" smtClean="0"/>
              <a:t>dergisinde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frekanslarını</a:t>
            </a:r>
            <a:r>
              <a:rPr lang="en-US" dirty="0" smtClean="0"/>
              <a:t> </a:t>
            </a:r>
            <a:r>
              <a:rPr lang="en-US" dirty="0" err="1" smtClean="0"/>
              <a:t>sayarak</a:t>
            </a:r>
            <a:r>
              <a:rPr lang="en-US" dirty="0" smtClean="0"/>
              <a:t> </a:t>
            </a:r>
            <a:r>
              <a:rPr lang="en-US" dirty="0" err="1" smtClean="0"/>
              <a:t>derginin</a:t>
            </a:r>
            <a:r>
              <a:rPr lang="en-US" dirty="0" smtClean="0"/>
              <a:t> </a:t>
            </a:r>
            <a:r>
              <a:rPr lang="en-US" dirty="0" err="1" smtClean="0"/>
              <a:t>içeriğinin</a:t>
            </a:r>
            <a:r>
              <a:rPr lang="en-US" dirty="0" smtClean="0"/>
              <a:t> </a:t>
            </a:r>
            <a:r>
              <a:rPr lang="en-US" dirty="0" err="1" smtClean="0"/>
              <a:t>değişimini</a:t>
            </a:r>
            <a:r>
              <a:rPr lang="en-US" dirty="0" smtClean="0"/>
              <a:t> </a:t>
            </a:r>
            <a:r>
              <a:rPr lang="en-US" dirty="0" err="1" smtClean="0"/>
              <a:t>saptamaya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 (1969)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3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çözümlemesinin</a:t>
            </a:r>
            <a:r>
              <a:rPr lang="en-US" dirty="0" smtClean="0"/>
              <a:t> en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tanımını</a:t>
            </a:r>
            <a:r>
              <a:rPr lang="en-US" dirty="0" smtClean="0"/>
              <a:t> </a:t>
            </a:r>
            <a:r>
              <a:rPr lang="en-US" dirty="0" err="1" smtClean="0"/>
              <a:t>Berelson</a:t>
            </a:r>
            <a:r>
              <a:rPr lang="en-US" dirty="0" smtClean="0"/>
              <a:t> (1952) </a:t>
            </a:r>
            <a:r>
              <a:rPr lang="en-US" dirty="0" err="1" smtClean="0"/>
              <a:t>yapmıştır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, </a:t>
            </a:r>
            <a:r>
              <a:rPr lang="en-US" dirty="0" err="1" smtClean="0"/>
              <a:t>iletişimin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/</a:t>
            </a:r>
            <a:r>
              <a:rPr lang="en-US" dirty="0" err="1" smtClean="0"/>
              <a:t>aşikar</a:t>
            </a:r>
            <a:r>
              <a:rPr lang="en-US" dirty="0" smtClean="0"/>
              <a:t> </a:t>
            </a:r>
            <a:r>
              <a:rPr lang="en-US" dirty="0" err="1" smtClean="0"/>
              <a:t>içeriğinin</a:t>
            </a:r>
            <a:r>
              <a:rPr lang="en-US" dirty="0" smtClean="0"/>
              <a:t> </a:t>
            </a:r>
            <a:r>
              <a:rPr lang="en-US" dirty="0" err="1" smtClean="0"/>
              <a:t>nesnel</a:t>
            </a:r>
            <a:r>
              <a:rPr lang="en-US" dirty="0" smtClean="0"/>
              <a:t>, </a:t>
            </a:r>
            <a:r>
              <a:rPr lang="en-US" dirty="0" err="1" smtClean="0"/>
              <a:t>sistematik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betimlenmesine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tekniğidir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00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223</TotalTime>
  <Words>401</Words>
  <Application>Microsoft Macintosh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İçerik Analizi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 Analizi</dc:title>
  <dc:creator>halise</dc:creator>
  <cp:lastModifiedBy>halise</cp:lastModifiedBy>
  <cp:revision>17</cp:revision>
  <dcterms:created xsi:type="dcterms:W3CDTF">2017-05-02T12:28:00Z</dcterms:created>
  <dcterms:modified xsi:type="dcterms:W3CDTF">2019-03-23T23:19:51Z</dcterms:modified>
</cp:coreProperties>
</file>