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75" r:id="rId3"/>
    <p:sldId id="272" r:id="rId4"/>
    <p:sldId id="274" r:id="rId5"/>
    <p:sldId id="257" r:id="rId6"/>
    <p:sldId id="277" r:id="rId7"/>
    <p:sldId id="278" r:id="rId8"/>
    <p:sldId id="279" r:id="rId9"/>
    <p:sldId id="280" r:id="rId10"/>
    <p:sldId id="305" r:id="rId11"/>
    <p:sldId id="306" r:id="rId12"/>
    <p:sldId id="281" r:id="rId13"/>
    <p:sldId id="282" r:id="rId14"/>
    <p:sldId id="283" r:id="rId15"/>
    <p:sldId id="260" r:id="rId16"/>
    <p:sldId id="271" r:id="rId17"/>
    <p:sldId id="284" r:id="rId18"/>
    <p:sldId id="285" r:id="rId19"/>
    <p:sldId id="328" r:id="rId20"/>
    <p:sldId id="329" r:id="rId21"/>
    <p:sldId id="330" r:id="rId22"/>
    <p:sldId id="331" r:id="rId23"/>
    <p:sldId id="332" r:id="rId24"/>
    <p:sldId id="286" r:id="rId25"/>
    <p:sldId id="287" r:id="rId26"/>
    <p:sldId id="308" r:id="rId27"/>
    <p:sldId id="309" r:id="rId28"/>
    <p:sldId id="310" r:id="rId29"/>
    <p:sldId id="311" r:id="rId30"/>
    <p:sldId id="312" r:id="rId31"/>
    <p:sldId id="313" r:id="rId32"/>
    <p:sldId id="314" r:id="rId33"/>
    <p:sldId id="288" r:id="rId34"/>
    <p:sldId id="302" r:id="rId35"/>
    <p:sldId id="303" r:id="rId36"/>
    <p:sldId id="315" r:id="rId37"/>
    <p:sldId id="316" r:id="rId38"/>
    <p:sldId id="317" r:id="rId39"/>
    <p:sldId id="318" r:id="rId40"/>
    <p:sldId id="319" r:id="rId41"/>
    <p:sldId id="320" r:id="rId42"/>
    <p:sldId id="290" r:id="rId43"/>
    <p:sldId id="293" r:id="rId44"/>
    <p:sldId id="291" r:id="rId45"/>
    <p:sldId id="321" r:id="rId46"/>
    <p:sldId id="322" r:id="rId47"/>
    <p:sldId id="323" r:id="rId48"/>
    <p:sldId id="324" r:id="rId49"/>
    <p:sldId id="292" r:id="rId50"/>
    <p:sldId id="295" r:id="rId51"/>
    <p:sldId id="325" r:id="rId52"/>
    <p:sldId id="326" r:id="rId53"/>
    <p:sldId id="327" r:id="rId54"/>
    <p:sldId id="333" r:id="rId55"/>
    <p:sldId id="296" r:id="rId56"/>
    <p:sldId id="297" r:id="rId57"/>
    <p:sldId id="334" r:id="rId58"/>
    <p:sldId id="335" r:id="rId59"/>
    <p:sldId id="336" r:id="rId60"/>
    <p:sldId id="337" r:id="rId61"/>
    <p:sldId id="338" r:id="rId62"/>
    <p:sldId id="339" r:id="rId63"/>
    <p:sldId id="340" r:id="rId64"/>
    <p:sldId id="300" r:id="rId65"/>
    <p:sldId id="301" r:id="rId66"/>
    <p:sldId id="304" r:id="rId67"/>
    <p:sldId id="341" r:id="rId6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450" autoAdjust="0"/>
    <p:restoredTop sz="94624" autoAdjust="0"/>
  </p:normalViewPr>
  <p:slideViewPr>
    <p:cSldViewPr>
      <p:cViewPr varScale="1">
        <p:scale>
          <a:sx n="69" d="100"/>
          <a:sy n="69" d="100"/>
        </p:scale>
        <p:origin x="-1500"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282"/>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5EC136-9BAF-4450-8776-3EC50187A6F7}"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5EC136-9BAF-4450-8776-3EC50187A6F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5EC136-9BAF-4450-8776-3EC50187A6F7}" type="slidenum">
              <a:rPr lang="tr-TR" smtClean="0"/>
              <a:pPr/>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5EC136-9BAF-4450-8776-3EC50187A6F7}" type="slidenum">
              <a:rPr lang="tr-TR" smtClean="0"/>
              <a:pPr/>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5EC136-9BAF-4450-8776-3EC50187A6F7}"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5EC136-9BAF-4450-8776-3EC50187A6F7}" type="slidenum">
              <a:rPr lang="tr-TR" smtClean="0"/>
              <a:pPr/>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D5EC136-9BAF-4450-8776-3EC50187A6F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D5EC136-9BAF-4450-8776-3EC50187A6F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D5EC136-9BAF-4450-8776-3EC50187A6F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5EC136-9BAF-4450-8776-3EC50187A6F7}" type="slidenum">
              <a:rPr lang="tr-TR" smtClean="0"/>
              <a:pPr/>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4F1CD1D-EBD9-486D-923A-DDEA84A5D7FE}" type="datetimeFigureOut">
              <a:rPr lang="tr-TR" smtClean="0"/>
              <a:pPr/>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5EC136-9BAF-4450-8776-3EC50187A6F7}" type="slidenum">
              <a:rPr lang="tr-TR" smtClean="0"/>
              <a:pPr/>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44F1CD1D-EBD9-486D-923A-DDEA84A5D7FE}" type="datetimeFigureOut">
              <a:rPr lang="tr-TR" smtClean="0"/>
              <a:pPr/>
              <a:t>13.12.2017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D5EC136-9BAF-4450-8776-3EC50187A6F7}" type="slidenum">
              <a:rPr lang="tr-TR" smtClean="0"/>
              <a:pPr/>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smtClean="0"/>
              <a:t/>
            </a:r>
            <a:br>
              <a:rPr lang="tr-TR" dirty="0" smtClean="0"/>
            </a:br>
            <a:r>
              <a:rPr lang="tr-TR" dirty="0"/>
              <a:t/>
            </a:r>
            <a:br>
              <a:rPr lang="tr-TR" dirty="0"/>
            </a:br>
            <a:r>
              <a:rPr lang="tr-TR" dirty="0" smtClean="0"/>
              <a:t> </a:t>
            </a:r>
            <a:br>
              <a:rPr lang="tr-TR" dirty="0" smtClean="0"/>
            </a:br>
            <a:r>
              <a:rPr lang="tr-TR" dirty="0"/>
              <a:t/>
            </a:r>
            <a:br>
              <a:rPr lang="tr-TR" dirty="0"/>
            </a:br>
            <a:r>
              <a:rPr lang="tr-TR" dirty="0" smtClean="0"/>
              <a:t/>
            </a:r>
            <a:br>
              <a:rPr lang="tr-TR" dirty="0" smtClean="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sz="5300" dirty="0" smtClean="0"/>
              <a:t>ERGENLİKTE BİLİŞSEL</a:t>
            </a:r>
            <a:br>
              <a:rPr lang="tr-TR" sz="5300" dirty="0" smtClean="0"/>
            </a:br>
            <a:r>
              <a:rPr lang="tr-TR" sz="5300" dirty="0" smtClean="0"/>
              <a:t>GELİŞİM</a:t>
            </a:r>
            <a:r>
              <a:rPr lang="tr-TR" sz="5300" dirty="0"/>
              <a:t/>
            </a:r>
            <a:br>
              <a:rPr lang="tr-TR" sz="5300" dirty="0"/>
            </a:br>
            <a:endParaRPr lang="tr-TR" sz="5300" dirty="0"/>
          </a:p>
        </p:txBody>
      </p:sp>
    </p:spTree>
    <p:extLst>
      <p:ext uri="{BB962C8B-B14F-4D97-AF65-F5344CB8AC3E}">
        <p14:creationId xmlns="" xmlns:p14="http://schemas.microsoft.com/office/powerpoint/2010/main" val="500850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0" indent="0">
              <a:buNone/>
            </a:pPr>
            <a:endParaRPr lang="tr-TR" dirty="0" smtClean="0"/>
          </a:p>
          <a:p>
            <a:pPr marL="0" indent="0">
              <a:buNone/>
            </a:pPr>
            <a:r>
              <a:rPr lang="tr-TR" dirty="0" smtClean="0"/>
              <a:t>    Yeni </a:t>
            </a:r>
            <a:r>
              <a:rPr lang="tr-TR" dirty="0"/>
              <a:t>bilgiyi alma, bu bilgileri sürekli olarak toplanan </a:t>
            </a:r>
            <a:endParaRPr lang="tr-TR" dirty="0" smtClean="0"/>
          </a:p>
          <a:p>
            <a:pPr marL="0" indent="0">
              <a:buNone/>
            </a:pPr>
            <a:endParaRPr lang="tr-TR" dirty="0" smtClean="0"/>
          </a:p>
          <a:p>
            <a:pPr marL="0" indent="0">
              <a:buNone/>
            </a:pPr>
            <a:r>
              <a:rPr lang="tr-TR" dirty="0"/>
              <a:t> </a:t>
            </a:r>
            <a:r>
              <a:rPr lang="tr-TR" dirty="0" smtClean="0"/>
              <a:t>    bilgiler </a:t>
            </a:r>
            <a:r>
              <a:rPr lang="tr-TR" dirty="0"/>
              <a:t>demetine uyduracak bir biçimde yorumlama </a:t>
            </a:r>
            <a:endParaRPr lang="tr-TR" dirty="0" smtClean="0"/>
          </a:p>
          <a:p>
            <a:pPr marL="0" indent="0">
              <a:buNone/>
            </a:pPr>
            <a:r>
              <a:rPr lang="tr-TR" dirty="0" smtClean="0"/>
              <a:t>    </a:t>
            </a:r>
          </a:p>
          <a:p>
            <a:pPr marL="0" indent="0">
              <a:buNone/>
            </a:pPr>
            <a:r>
              <a:rPr lang="tr-TR" dirty="0"/>
              <a:t> </a:t>
            </a:r>
            <a:r>
              <a:rPr lang="tr-TR" dirty="0" smtClean="0"/>
              <a:t>    sürecidir.</a:t>
            </a:r>
            <a:endParaRPr lang="tr-TR" dirty="0"/>
          </a:p>
        </p:txBody>
      </p:sp>
      <p:sp>
        <p:nvSpPr>
          <p:cNvPr id="3" name="Başlık 2"/>
          <p:cNvSpPr>
            <a:spLocks noGrp="1"/>
          </p:cNvSpPr>
          <p:nvPr>
            <p:ph type="title"/>
          </p:nvPr>
        </p:nvSpPr>
        <p:spPr/>
        <p:txBody>
          <a:bodyPr/>
          <a:lstStyle/>
          <a:p>
            <a:r>
              <a:rPr lang="tr-TR" i="1" dirty="0" smtClean="0"/>
              <a:t>ÖZÜMLEME</a:t>
            </a:r>
            <a:endParaRPr lang="tr-TR" i="1" dirty="0"/>
          </a:p>
        </p:txBody>
      </p:sp>
    </p:spTree>
    <p:extLst>
      <p:ext uri="{BB962C8B-B14F-4D97-AF65-F5344CB8AC3E}">
        <p14:creationId xmlns="" xmlns:p14="http://schemas.microsoft.com/office/powerpoint/2010/main" val="22951314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0" indent="0">
              <a:buNone/>
            </a:pPr>
            <a:endParaRPr lang="tr-TR" dirty="0" smtClean="0"/>
          </a:p>
          <a:p>
            <a:pPr marL="0" indent="0" algn="just">
              <a:buNone/>
            </a:pPr>
            <a:r>
              <a:rPr lang="tr-TR" dirty="0" smtClean="0"/>
              <a:t>Kimi </a:t>
            </a:r>
            <a:r>
              <a:rPr lang="tr-TR" dirty="0"/>
              <a:t>zaman da yeni karşılaşılan bilgiler öylesine farklıdır </a:t>
            </a:r>
            <a:endParaRPr lang="tr-TR" dirty="0" smtClean="0"/>
          </a:p>
          <a:p>
            <a:pPr marL="0" indent="0" algn="just">
              <a:buNone/>
            </a:pPr>
            <a:endParaRPr lang="tr-TR" dirty="0" smtClean="0"/>
          </a:p>
          <a:p>
            <a:pPr marL="0" indent="0" algn="just">
              <a:buNone/>
            </a:pPr>
            <a:r>
              <a:rPr lang="tr-TR" dirty="0" smtClean="0"/>
              <a:t>ki</a:t>
            </a:r>
            <a:r>
              <a:rPr lang="tr-TR" dirty="0"/>
              <a:t>, uyum sağlayabilmek için birey dağarcığındaki </a:t>
            </a:r>
            <a:endParaRPr lang="tr-TR" dirty="0" smtClean="0"/>
          </a:p>
          <a:p>
            <a:pPr marL="0" indent="0" algn="just">
              <a:buNone/>
            </a:pPr>
            <a:endParaRPr lang="tr-TR" dirty="0" smtClean="0"/>
          </a:p>
          <a:p>
            <a:pPr marL="0" indent="0" algn="just">
              <a:buNone/>
            </a:pPr>
            <a:r>
              <a:rPr lang="tr-TR" dirty="0" smtClean="0"/>
              <a:t>bilgilerin </a:t>
            </a:r>
            <a:r>
              <a:rPr lang="tr-TR" dirty="0"/>
              <a:t>bir kısmını yeniden işleme, değiştirme </a:t>
            </a:r>
            <a:endParaRPr lang="tr-TR" dirty="0" smtClean="0"/>
          </a:p>
          <a:p>
            <a:pPr marL="0" indent="0" algn="just">
              <a:buNone/>
            </a:pPr>
            <a:endParaRPr lang="tr-TR" dirty="0" smtClean="0"/>
          </a:p>
          <a:p>
            <a:pPr marL="0" indent="0" algn="just">
              <a:buNone/>
            </a:pPr>
            <a:r>
              <a:rPr lang="tr-TR" dirty="0" smtClean="0"/>
              <a:t>gereksinimi </a:t>
            </a:r>
            <a:r>
              <a:rPr lang="tr-TR" dirty="0"/>
              <a:t>duyabilir. Bu işleme de </a:t>
            </a:r>
            <a:r>
              <a:rPr lang="tr-TR" dirty="0" err="1"/>
              <a:t>uyumsama</a:t>
            </a:r>
            <a:r>
              <a:rPr lang="tr-TR" dirty="0"/>
              <a:t> denir. </a:t>
            </a:r>
          </a:p>
        </p:txBody>
      </p:sp>
      <p:sp>
        <p:nvSpPr>
          <p:cNvPr id="3" name="Başlık 2"/>
          <p:cNvSpPr>
            <a:spLocks noGrp="1"/>
          </p:cNvSpPr>
          <p:nvPr>
            <p:ph type="title"/>
          </p:nvPr>
        </p:nvSpPr>
        <p:spPr/>
        <p:txBody>
          <a:bodyPr/>
          <a:lstStyle/>
          <a:p>
            <a:r>
              <a:rPr lang="tr-TR" i="1" dirty="0" smtClean="0"/>
              <a:t>UYUMSAMA</a:t>
            </a:r>
            <a:endParaRPr lang="tr-TR" i="1" dirty="0"/>
          </a:p>
        </p:txBody>
      </p:sp>
    </p:spTree>
    <p:extLst>
      <p:ext uri="{BB962C8B-B14F-4D97-AF65-F5344CB8AC3E}">
        <p14:creationId xmlns="" xmlns:p14="http://schemas.microsoft.com/office/powerpoint/2010/main" val="24657409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0" indent="0">
              <a:buNone/>
            </a:pPr>
            <a:r>
              <a:rPr lang="tr-TR" dirty="0" smtClean="0"/>
              <a:t>Doğuştan </a:t>
            </a:r>
            <a:r>
              <a:rPr lang="tr-TR" dirty="0"/>
              <a:t>getirilen doğal eğilimlerden biri olarak, bireyin </a:t>
            </a:r>
            <a:endParaRPr lang="tr-TR" dirty="0" smtClean="0"/>
          </a:p>
          <a:p>
            <a:pPr marL="0" indent="0">
              <a:buNone/>
            </a:pPr>
            <a:r>
              <a:rPr lang="tr-TR" dirty="0" smtClean="0"/>
              <a:t>dünyayla </a:t>
            </a:r>
            <a:r>
              <a:rPr lang="tr-TR" dirty="0"/>
              <a:t>ilgili bilgilerini düzenleme işlevini içerir. Yaş </a:t>
            </a:r>
            <a:endParaRPr lang="tr-TR" dirty="0" smtClean="0"/>
          </a:p>
          <a:p>
            <a:pPr marL="0" indent="0">
              <a:buNone/>
            </a:pPr>
            <a:r>
              <a:rPr lang="tr-TR" dirty="0" smtClean="0"/>
              <a:t>ilerledikçe</a:t>
            </a:r>
            <a:r>
              <a:rPr lang="tr-TR" dirty="0"/>
              <a:t>, yaşantılar yoluyla elde edilen bilgiler </a:t>
            </a:r>
            <a:endParaRPr lang="tr-TR" dirty="0" smtClean="0"/>
          </a:p>
          <a:p>
            <a:pPr marL="0" indent="0">
              <a:buNone/>
            </a:pPr>
            <a:r>
              <a:rPr lang="tr-TR" dirty="0" smtClean="0"/>
              <a:t>gerektiğinde </a:t>
            </a:r>
            <a:r>
              <a:rPr lang="tr-TR" dirty="0"/>
              <a:t>kullanılabilmek ve yeni bilgilerin alınmasına </a:t>
            </a:r>
            <a:endParaRPr lang="tr-TR" dirty="0" smtClean="0"/>
          </a:p>
          <a:p>
            <a:pPr marL="0" indent="0">
              <a:buNone/>
            </a:pPr>
            <a:r>
              <a:rPr lang="tr-TR" dirty="0" smtClean="0"/>
              <a:t>ortam </a:t>
            </a:r>
            <a:r>
              <a:rPr lang="tr-TR" dirty="0"/>
              <a:t>yaratabilmek için sistematik bir biçimde </a:t>
            </a:r>
            <a:endParaRPr lang="tr-TR" dirty="0" smtClean="0"/>
          </a:p>
          <a:p>
            <a:pPr marL="0" indent="0">
              <a:buNone/>
            </a:pPr>
            <a:r>
              <a:rPr lang="tr-TR" dirty="0" err="1" smtClean="0"/>
              <a:t>düzenlenir.Bu</a:t>
            </a:r>
            <a:r>
              <a:rPr lang="tr-TR" dirty="0" smtClean="0"/>
              <a:t> </a:t>
            </a:r>
            <a:r>
              <a:rPr lang="tr-TR" dirty="0"/>
              <a:t>işleme örgütleme denir. Örgütleme </a:t>
            </a:r>
            <a:endParaRPr lang="tr-TR" dirty="0" smtClean="0"/>
          </a:p>
          <a:p>
            <a:pPr marL="0" indent="0">
              <a:buNone/>
            </a:pPr>
            <a:r>
              <a:rPr lang="tr-TR" dirty="0" smtClean="0"/>
              <a:t>sayesinde </a:t>
            </a:r>
            <a:r>
              <a:rPr lang="tr-TR" dirty="0"/>
              <a:t>bilgiler birbirleriyle bağlantıları, </a:t>
            </a:r>
            <a:r>
              <a:rPr lang="tr-TR" dirty="0" err="1"/>
              <a:t>faklılıkları</a:t>
            </a:r>
            <a:r>
              <a:rPr lang="tr-TR" dirty="0"/>
              <a:t> ile </a:t>
            </a:r>
            <a:endParaRPr lang="tr-TR" dirty="0" smtClean="0"/>
          </a:p>
          <a:p>
            <a:pPr marL="0" indent="0">
              <a:buNone/>
            </a:pPr>
            <a:r>
              <a:rPr lang="tr-TR" dirty="0" smtClean="0"/>
              <a:t>bir </a:t>
            </a:r>
            <a:r>
              <a:rPr lang="tr-TR" dirty="0"/>
              <a:t>bütün haline getirilir.</a:t>
            </a:r>
          </a:p>
        </p:txBody>
      </p:sp>
      <p:sp>
        <p:nvSpPr>
          <p:cNvPr id="3" name="Başlık 2"/>
          <p:cNvSpPr>
            <a:spLocks noGrp="1"/>
          </p:cNvSpPr>
          <p:nvPr>
            <p:ph type="title"/>
          </p:nvPr>
        </p:nvSpPr>
        <p:spPr/>
        <p:txBody>
          <a:bodyPr/>
          <a:lstStyle/>
          <a:p>
            <a:r>
              <a:rPr lang="tr-TR" dirty="0" smtClean="0"/>
              <a:t>ÖRGÜTLENME</a:t>
            </a:r>
            <a:endParaRPr lang="tr-TR" dirty="0"/>
          </a:p>
        </p:txBody>
      </p:sp>
    </p:spTree>
    <p:extLst>
      <p:ext uri="{BB962C8B-B14F-4D97-AF65-F5344CB8AC3E}">
        <p14:creationId xmlns="" xmlns:p14="http://schemas.microsoft.com/office/powerpoint/2010/main" val="6830567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smtClean="0"/>
              <a:t>Özümleme </a:t>
            </a:r>
            <a:r>
              <a:rPr lang="tr-TR" dirty="0"/>
              <a:t>ve </a:t>
            </a:r>
            <a:r>
              <a:rPr lang="tr-TR" dirty="0" err="1"/>
              <a:t>uyumsama</a:t>
            </a:r>
            <a:r>
              <a:rPr lang="tr-TR" dirty="0"/>
              <a:t> süreçleri arasındaki dengenin </a:t>
            </a:r>
            <a:endParaRPr lang="tr-TR" dirty="0" smtClean="0"/>
          </a:p>
          <a:p>
            <a:pPr marL="0" indent="0">
              <a:buNone/>
            </a:pPr>
            <a:r>
              <a:rPr lang="tr-TR" dirty="0" smtClean="0"/>
              <a:t>sonucudur</a:t>
            </a:r>
            <a:r>
              <a:rPr lang="tr-TR" dirty="0"/>
              <a:t>. </a:t>
            </a:r>
            <a:r>
              <a:rPr lang="tr-TR" dirty="0" smtClean="0"/>
              <a:t>Dengelenme </a:t>
            </a:r>
            <a:r>
              <a:rPr lang="tr-TR" dirty="0"/>
              <a:t>oluştuğunda, </a:t>
            </a:r>
            <a:r>
              <a:rPr lang="tr-TR" dirty="0" err="1"/>
              <a:t>uyumsama</a:t>
            </a:r>
            <a:r>
              <a:rPr lang="tr-TR" dirty="0"/>
              <a:t> </a:t>
            </a:r>
            <a:endParaRPr lang="tr-TR" dirty="0" smtClean="0"/>
          </a:p>
          <a:p>
            <a:pPr marL="0" indent="0">
              <a:buNone/>
            </a:pPr>
            <a:r>
              <a:rPr lang="tr-TR" dirty="0" smtClean="0"/>
              <a:t>aracılığıyla </a:t>
            </a:r>
            <a:r>
              <a:rPr lang="tr-TR" dirty="0"/>
              <a:t>oluşturduğu yeni model çerçevesinde </a:t>
            </a:r>
            <a:endParaRPr lang="tr-TR" dirty="0" smtClean="0"/>
          </a:p>
          <a:p>
            <a:pPr marL="0" indent="0">
              <a:buNone/>
            </a:pPr>
            <a:r>
              <a:rPr lang="tr-TR" dirty="0" smtClean="0"/>
              <a:t>özümleme </a:t>
            </a:r>
            <a:r>
              <a:rPr lang="tr-TR" dirty="0"/>
              <a:t>yeniden oluşur. </a:t>
            </a:r>
            <a:r>
              <a:rPr lang="tr-TR" dirty="0" err="1"/>
              <a:t>Piaget</a:t>
            </a:r>
            <a:r>
              <a:rPr lang="tr-TR" dirty="0"/>
              <a:t>, bilişsel gelişimde </a:t>
            </a:r>
            <a:endParaRPr lang="tr-TR" dirty="0" smtClean="0"/>
          </a:p>
          <a:p>
            <a:pPr marL="0" indent="0">
              <a:buNone/>
            </a:pPr>
            <a:r>
              <a:rPr lang="tr-TR" dirty="0" smtClean="0"/>
              <a:t>denge </a:t>
            </a:r>
            <a:r>
              <a:rPr lang="tr-TR" dirty="0"/>
              <a:t>ve dengesizlik dönemlerinin birbirini </a:t>
            </a:r>
            <a:r>
              <a:rPr lang="tr-TR" dirty="0" err="1"/>
              <a:t>ardarda</a:t>
            </a:r>
            <a:r>
              <a:rPr lang="tr-TR" dirty="0"/>
              <a:t> </a:t>
            </a:r>
            <a:endParaRPr lang="tr-TR" dirty="0" smtClean="0"/>
          </a:p>
          <a:p>
            <a:pPr marL="0" indent="0">
              <a:buNone/>
            </a:pPr>
            <a:r>
              <a:rPr lang="tr-TR" dirty="0" smtClean="0"/>
              <a:t>izlediğini </a:t>
            </a:r>
            <a:r>
              <a:rPr lang="tr-TR" dirty="0"/>
              <a:t>belirtmektedir. </a:t>
            </a:r>
            <a:r>
              <a:rPr lang="tr-TR" smtClean="0"/>
              <a:t>Dengelenme </a:t>
            </a:r>
            <a:r>
              <a:rPr lang="tr-TR" dirty="0"/>
              <a:t>sürecine, bilme </a:t>
            </a:r>
            <a:endParaRPr lang="tr-TR" dirty="0" smtClean="0"/>
          </a:p>
          <a:p>
            <a:pPr marL="0" indent="0">
              <a:buNone/>
            </a:pPr>
            <a:r>
              <a:rPr lang="tr-TR" dirty="0" smtClean="0"/>
              <a:t>güçlüklerinin </a:t>
            </a:r>
            <a:r>
              <a:rPr lang="tr-TR" dirty="0"/>
              <a:t>süreci de denir. </a:t>
            </a:r>
          </a:p>
        </p:txBody>
      </p:sp>
      <p:sp>
        <p:nvSpPr>
          <p:cNvPr id="3" name="Başlık 2"/>
          <p:cNvSpPr>
            <a:spLocks noGrp="1"/>
          </p:cNvSpPr>
          <p:nvPr>
            <p:ph type="title"/>
          </p:nvPr>
        </p:nvSpPr>
        <p:spPr/>
        <p:txBody>
          <a:bodyPr/>
          <a:lstStyle/>
          <a:p>
            <a:r>
              <a:rPr lang="tr-TR" dirty="0" smtClean="0"/>
              <a:t>DENGELENME</a:t>
            </a:r>
            <a:endParaRPr lang="tr-TR" dirty="0"/>
          </a:p>
        </p:txBody>
      </p:sp>
    </p:spTree>
    <p:extLst>
      <p:ext uri="{BB962C8B-B14F-4D97-AF65-F5344CB8AC3E}">
        <p14:creationId xmlns="" xmlns:p14="http://schemas.microsoft.com/office/powerpoint/2010/main" val="15352132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11560" y="2852936"/>
            <a:ext cx="7452816" cy="3417243"/>
          </a:xfrm>
        </p:spPr>
        <p:txBody>
          <a:bodyPr/>
          <a:lstStyle/>
          <a:p>
            <a:pPr marL="0" indent="0" algn="ctr">
              <a:buNone/>
            </a:pPr>
            <a:endParaRPr lang="tr-TR" dirty="0"/>
          </a:p>
        </p:txBody>
      </p:sp>
      <p:sp>
        <p:nvSpPr>
          <p:cNvPr id="3" name="Başlık 2"/>
          <p:cNvSpPr>
            <a:spLocks noGrp="1"/>
          </p:cNvSpPr>
          <p:nvPr>
            <p:ph type="title"/>
          </p:nvPr>
        </p:nvSpPr>
        <p:spPr/>
        <p:txBody>
          <a:bodyPr>
            <a:normAutofit fontScale="90000"/>
          </a:bodyPr>
          <a:lstStyle/>
          <a:p>
            <a:r>
              <a:rPr lang="tr-TR" dirty="0" smtClean="0"/>
              <a:t>ERGENLİKTE BEYİN VE BİLİŞSEL GELİŞİM</a:t>
            </a:r>
            <a:endParaRPr lang="tr-TR" dirty="0"/>
          </a:p>
        </p:txBody>
      </p:sp>
      <p:pic>
        <p:nvPicPr>
          <p:cNvPr id="2051" name="Picture 3"/>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03648" y="2636912"/>
            <a:ext cx="5832648" cy="37444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7414868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a:t>Nöronlar veya sinir hücreleri, sinir sisteminin temel birimleridir. Bir nöronun üç temel ünitesi vardır. Hücre gövdesi, </a:t>
            </a:r>
            <a:r>
              <a:rPr lang="tr-TR" dirty="0" err="1"/>
              <a:t>dentritler</a:t>
            </a:r>
            <a:r>
              <a:rPr lang="tr-TR" dirty="0"/>
              <a:t> ve akson. </a:t>
            </a:r>
            <a:r>
              <a:rPr lang="tr-TR" dirty="0" err="1"/>
              <a:t>Dentrit</a:t>
            </a:r>
            <a:r>
              <a:rPr lang="tr-TR" dirty="0"/>
              <a:t> nöronun alıcı parçasıdır; akson bilgiyi hücre gövdesinden diğer hücrelere taşır. </a:t>
            </a:r>
            <a:r>
              <a:rPr lang="tr-TR" dirty="0" err="1" smtClean="0"/>
              <a:t>Miyelizasyon</a:t>
            </a:r>
            <a:r>
              <a:rPr lang="tr-TR" dirty="0" smtClean="0"/>
              <a:t>, </a:t>
            </a:r>
            <a:r>
              <a:rPr lang="tr-TR" dirty="0"/>
              <a:t>nöronun akson kısmının bir yağ hücresi tabakası (</a:t>
            </a:r>
            <a:r>
              <a:rPr lang="tr-TR" dirty="0" err="1"/>
              <a:t>miyelin</a:t>
            </a:r>
            <a:r>
              <a:rPr lang="tr-TR" dirty="0"/>
              <a:t> kılıf) ile kaplanması ve yalıtılması </a:t>
            </a:r>
            <a:r>
              <a:rPr lang="tr-TR" dirty="0" err="1" smtClean="0"/>
              <a:t>sürecidir.Sinir</a:t>
            </a:r>
            <a:r>
              <a:rPr lang="tr-TR" dirty="0" smtClean="0"/>
              <a:t> </a:t>
            </a:r>
            <a:r>
              <a:rPr lang="tr-TR" dirty="0"/>
              <a:t>sisteminde bilgiyi işleme hızını ve verimini arttırır. </a:t>
            </a:r>
            <a:r>
              <a:rPr lang="tr-TR" dirty="0" err="1"/>
              <a:t>Miyelizasyon</a:t>
            </a:r>
            <a:r>
              <a:rPr lang="tr-TR" dirty="0"/>
              <a:t>, ergenlikte ve beliren yetişkinliğe doğru artmayı </a:t>
            </a:r>
            <a:r>
              <a:rPr lang="tr-TR" dirty="0" smtClean="0"/>
              <a:t>sürdürür.</a:t>
            </a:r>
            <a:endParaRPr lang="tr-TR" dirty="0"/>
          </a:p>
        </p:txBody>
      </p:sp>
      <p:sp>
        <p:nvSpPr>
          <p:cNvPr id="2" name="Başlık 1"/>
          <p:cNvSpPr>
            <a:spLocks noGrp="1"/>
          </p:cNvSpPr>
          <p:nvPr>
            <p:ph type="title"/>
          </p:nvPr>
        </p:nvSpPr>
        <p:spPr>
          <a:xfrm>
            <a:off x="251520" y="188640"/>
            <a:ext cx="8640960" cy="2160240"/>
          </a:xfrm>
        </p:spPr>
        <p:txBody>
          <a:bodyPr>
            <a:normAutofit/>
          </a:bodyPr>
          <a:lstStyle/>
          <a:p>
            <a:r>
              <a:rPr lang="tr-TR" dirty="0" smtClean="0"/>
              <a:t>NÖRONLAR</a:t>
            </a:r>
            <a:endParaRPr lang="tr-TR" dirty="0"/>
          </a:p>
        </p:txBody>
      </p:sp>
    </p:spTree>
    <p:extLst>
      <p:ext uri="{BB962C8B-B14F-4D97-AF65-F5344CB8AC3E}">
        <p14:creationId xmlns="" xmlns:p14="http://schemas.microsoft.com/office/powerpoint/2010/main" val="9574132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admin\Desktop\Noronun_yapisi.png"/>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tretch>
            <a:fillRect/>
          </a:stretch>
        </p:blipFill>
        <p:spPr bwMode="auto">
          <a:xfrm>
            <a:off x="3142256" y="2881101"/>
            <a:ext cx="2867425" cy="303889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Başlık 1"/>
          <p:cNvSpPr>
            <a:spLocks noGrp="1"/>
          </p:cNvSpPr>
          <p:nvPr>
            <p:ph type="title"/>
          </p:nvPr>
        </p:nvSpPr>
        <p:spPr/>
        <p:txBody>
          <a:bodyPr/>
          <a:lstStyle/>
          <a:p>
            <a:r>
              <a:rPr lang="tr-TR" dirty="0" smtClean="0"/>
              <a:t>NÖRONLAR</a:t>
            </a:r>
            <a:endParaRPr lang="tr-TR" dirty="0"/>
          </a:p>
        </p:txBody>
      </p:sp>
    </p:spTree>
    <p:extLst>
      <p:ext uri="{BB962C8B-B14F-4D97-AF65-F5344CB8AC3E}">
        <p14:creationId xmlns="" xmlns:p14="http://schemas.microsoft.com/office/powerpoint/2010/main" val="3073453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r>
              <a:rPr lang="tr-TR" dirty="0" smtClean="0"/>
              <a:t>Nöronlar </a:t>
            </a:r>
            <a:r>
              <a:rPr lang="tr-TR" dirty="0"/>
              <a:t>beyinde gelişigüzel dağılmazlar. Belli şekilde </a:t>
            </a:r>
            <a:endParaRPr lang="tr-TR" dirty="0" smtClean="0"/>
          </a:p>
          <a:p>
            <a:pPr marL="0" indent="0">
              <a:buNone/>
            </a:pPr>
            <a:r>
              <a:rPr lang="tr-TR" dirty="0" smtClean="0"/>
              <a:t>bağlanarak</a:t>
            </a:r>
            <a:r>
              <a:rPr lang="tr-TR" dirty="0"/>
              <a:t>, beyindeki çeşitli yapıları oluştururlar. Bilim </a:t>
            </a:r>
            <a:endParaRPr lang="tr-TR" dirty="0" smtClean="0"/>
          </a:p>
          <a:p>
            <a:pPr marL="0" indent="0">
              <a:buNone/>
            </a:pPr>
            <a:r>
              <a:rPr lang="tr-TR" dirty="0" smtClean="0"/>
              <a:t>insanları </a:t>
            </a:r>
            <a:r>
              <a:rPr lang="tr-TR" dirty="0"/>
              <a:t>MR kullanarak, ergenlerin belirgin yapısal </a:t>
            </a:r>
            <a:endParaRPr lang="tr-TR" dirty="0" smtClean="0"/>
          </a:p>
          <a:p>
            <a:pPr marL="0" indent="0">
              <a:buNone/>
            </a:pPr>
            <a:r>
              <a:rPr lang="tr-TR" dirty="0" smtClean="0"/>
              <a:t>değişiklikler </a:t>
            </a:r>
            <a:r>
              <a:rPr lang="tr-TR" dirty="0"/>
              <a:t>geçirdiğini keşfetmişlerdir </a:t>
            </a:r>
            <a:r>
              <a:rPr lang="tr-TR" dirty="0" smtClean="0"/>
              <a:t>. </a:t>
            </a:r>
            <a:endParaRPr lang="tr-TR" dirty="0"/>
          </a:p>
        </p:txBody>
      </p:sp>
      <p:sp>
        <p:nvSpPr>
          <p:cNvPr id="3" name="Başlık 2"/>
          <p:cNvSpPr>
            <a:spLocks noGrp="1"/>
          </p:cNvSpPr>
          <p:nvPr>
            <p:ph type="title"/>
          </p:nvPr>
        </p:nvSpPr>
        <p:spPr/>
        <p:txBody>
          <a:bodyPr/>
          <a:lstStyle/>
          <a:p>
            <a:r>
              <a:rPr lang="tr-TR" dirty="0" smtClean="0"/>
              <a:t>BEYİN YAPISI, BİLİŞ VE DUYGU</a:t>
            </a:r>
            <a:endParaRPr lang="tr-TR" dirty="0"/>
          </a:p>
        </p:txBody>
      </p:sp>
    </p:spTree>
    <p:extLst>
      <p:ext uri="{BB962C8B-B14F-4D97-AF65-F5344CB8AC3E}">
        <p14:creationId xmlns="" xmlns:p14="http://schemas.microsoft.com/office/powerpoint/2010/main" val="4886589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dirty="0"/>
          </a:p>
        </p:txBody>
      </p:sp>
      <p:sp>
        <p:nvSpPr>
          <p:cNvPr id="3" name="Başlık 2"/>
          <p:cNvSpPr>
            <a:spLocks noGrp="1"/>
          </p:cNvSpPr>
          <p:nvPr>
            <p:ph type="title"/>
          </p:nvPr>
        </p:nvSpPr>
        <p:spPr/>
        <p:txBody>
          <a:bodyPr>
            <a:normAutofit fontScale="90000"/>
          </a:bodyPr>
          <a:lstStyle/>
          <a:p>
            <a:r>
              <a:rPr lang="tr-TR" dirty="0" smtClean="0"/>
              <a:t>ERGENDE BEYİNDEKİ  DEĞİŞİKLİKLER</a:t>
            </a:r>
            <a:endParaRPr lang="tr-TR" dirty="0"/>
          </a:p>
        </p:txBody>
      </p:sp>
      <p:pic>
        <p:nvPicPr>
          <p:cNvPr id="4098" name="Picture 2" descr="C:\Users\admin\Desktop\Ippocampo1.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555776" y="2708920"/>
            <a:ext cx="3616515" cy="331236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766095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endParaRPr lang="tr-TR" dirty="0" smtClean="0"/>
          </a:p>
          <a:p>
            <a:pPr marL="0" indent="0">
              <a:buNone/>
            </a:pPr>
            <a:r>
              <a:rPr lang="tr-TR" dirty="0" smtClean="0"/>
              <a:t>     Ergenlik </a:t>
            </a:r>
            <a:r>
              <a:rPr lang="tr-TR" dirty="0"/>
              <a:t>sırasında beyindeki en önemli yapısal </a:t>
            </a:r>
            <a:r>
              <a:rPr lang="tr-TR" dirty="0" smtClean="0"/>
              <a:t>değişiklikler; </a:t>
            </a:r>
          </a:p>
          <a:p>
            <a:endParaRPr lang="tr-TR" dirty="0" smtClean="0"/>
          </a:p>
          <a:p>
            <a:r>
              <a:rPr lang="tr-TR" dirty="0" err="1" smtClean="0"/>
              <a:t>Korpus</a:t>
            </a:r>
            <a:r>
              <a:rPr lang="tr-TR" dirty="0" smtClean="0"/>
              <a:t> </a:t>
            </a:r>
            <a:r>
              <a:rPr lang="tr-TR" dirty="0" err="1" smtClean="0"/>
              <a:t>kollasum</a:t>
            </a:r>
            <a:endParaRPr lang="tr-TR" dirty="0" smtClean="0"/>
          </a:p>
          <a:p>
            <a:endParaRPr lang="tr-TR" dirty="0" smtClean="0"/>
          </a:p>
          <a:p>
            <a:r>
              <a:rPr lang="tr-TR" dirty="0" err="1" smtClean="0"/>
              <a:t>Prefrontal</a:t>
            </a:r>
            <a:r>
              <a:rPr lang="tr-TR" dirty="0" smtClean="0"/>
              <a:t> korteks</a:t>
            </a:r>
          </a:p>
          <a:p>
            <a:endParaRPr lang="tr-TR" dirty="0" smtClean="0"/>
          </a:p>
          <a:p>
            <a:r>
              <a:rPr lang="tr-TR" dirty="0" err="1" smtClean="0"/>
              <a:t>Amigdala</a:t>
            </a:r>
            <a:r>
              <a:rPr lang="tr-TR" dirty="0" smtClean="0"/>
              <a:t> </a:t>
            </a:r>
            <a:r>
              <a:rPr lang="tr-TR" dirty="0"/>
              <a:t>(</a:t>
            </a:r>
            <a:r>
              <a:rPr lang="tr-TR" dirty="0" err="1"/>
              <a:t>limbik</a:t>
            </a:r>
            <a:r>
              <a:rPr lang="tr-TR" dirty="0"/>
              <a:t> sistem) ile </a:t>
            </a:r>
            <a:r>
              <a:rPr lang="tr-TR" dirty="0" smtClean="0"/>
              <a:t>ilgilidir.</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2860707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smtClean="0"/>
          </a:p>
          <a:p>
            <a:pPr marL="0" indent="0">
              <a:buNone/>
            </a:pPr>
            <a:endParaRPr lang="tr-TR" dirty="0"/>
          </a:p>
          <a:p>
            <a:pPr marL="0" indent="0">
              <a:buNone/>
            </a:pPr>
            <a:r>
              <a:rPr lang="tr-TR" dirty="0" smtClean="0"/>
              <a:t>               Düşünme, öğrenme ve hatırlama </a:t>
            </a:r>
          </a:p>
          <a:p>
            <a:pPr marL="0" indent="0">
              <a:buNone/>
            </a:pPr>
            <a:r>
              <a:rPr lang="tr-TR" dirty="0"/>
              <a:t> </a:t>
            </a:r>
            <a:r>
              <a:rPr lang="tr-TR" dirty="0" smtClean="0"/>
              <a:t>   </a:t>
            </a:r>
          </a:p>
          <a:p>
            <a:pPr marL="0" indent="0">
              <a:buNone/>
            </a:pPr>
            <a:r>
              <a:rPr lang="tr-TR" dirty="0"/>
              <a:t> </a:t>
            </a:r>
            <a:r>
              <a:rPr lang="tr-TR" dirty="0" smtClean="0"/>
              <a:t>                               süreçlerine denir.</a:t>
            </a:r>
            <a:endParaRPr lang="tr-TR" dirty="0"/>
          </a:p>
        </p:txBody>
      </p:sp>
      <p:sp>
        <p:nvSpPr>
          <p:cNvPr id="2" name="Başlık 1"/>
          <p:cNvSpPr>
            <a:spLocks noGrp="1"/>
          </p:cNvSpPr>
          <p:nvPr>
            <p:ph type="title"/>
          </p:nvPr>
        </p:nvSpPr>
        <p:spPr/>
        <p:txBody>
          <a:bodyPr/>
          <a:lstStyle/>
          <a:p>
            <a:r>
              <a:rPr lang="tr-TR" dirty="0" smtClean="0"/>
              <a:t>Biliş Ne Demektir?</a:t>
            </a:r>
            <a:endParaRPr lang="tr-TR" dirty="0"/>
          </a:p>
        </p:txBody>
      </p:sp>
    </p:spTree>
    <p:extLst>
      <p:ext uri="{BB962C8B-B14F-4D97-AF65-F5344CB8AC3E}">
        <p14:creationId xmlns="" xmlns:p14="http://schemas.microsoft.com/office/powerpoint/2010/main" val="19677684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endParaRPr lang="tr-TR" dirty="0"/>
          </a:p>
          <a:p>
            <a:pPr marL="0" indent="0">
              <a:buNone/>
            </a:pPr>
            <a:r>
              <a:rPr lang="tr-TR" dirty="0" err="1" smtClean="0"/>
              <a:t>Korpus</a:t>
            </a:r>
            <a:r>
              <a:rPr lang="tr-TR" dirty="0" smtClean="0"/>
              <a:t> </a:t>
            </a:r>
            <a:r>
              <a:rPr lang="tr-TR" dirty="0" err="1" smtClean="0"/>
              <a:t>kollasum</a:t>
            </a:r>
            <a:r>
              <a:rPr lang="tr-TR" dirty="0" smtClean="0"/>
              <a:t> </a:t>
            </a:r>
            <a:r>
              <a:rPr lang="tr-TR" dirty="0"/>
              <a:t>ergenlikte kalınlaşır ve bu kalınlaşma, </a:t>
            </a:r>
            <a:endParaRPr lang="tr-TR" dirty="0" smtClean="0"/>
          </a:p>
          <a:p>
            <a:pPr marL="0" indent="0">
              <a:buNone/>
            </a:pPr>
            <a:endParaRPr lang="tr-TR" dirty="0"/>
          </a:p>
          <a:p>
            <a:pPr marL="0" indent="0">
              <a:buNone/>
            </a:pPr>
            <a:r>
              <a:rPr lang="tr-TR" dirty="0" smtClean="0"/>
              <a:t>ergenlerin </a:t>
            </a:r>
            <a:r>
              <a:rPr lang="tr-TR" dirty="0"/>
              <a:t>bilgi işlem yeteneklerini iyileştirir.</a:t>
            </a:r>
          </a:p>
        </p:txBody>
      </p:sp>
      <p:sp>
        <p:nvSpPr>
          <p:cNvPr id="3" name="Başlık 2"/>
          <p:cNvSpPr>
            <a:spLocks noGrp="1"/>
          </p:cNvSpPr>
          <p:nvPr>
            <p:ph type="title"/>
          </p:nvPr>
        </p:nvSpPr>
        <p:spPr/>
        <p:txBody>
          <a:bodyPr/>
          <a:lstStyle/>
          <a:p>
            <a:r>
              <a:rPr lang="tr-TR" i="1" dirty="0" err="1" smtClean="0"/>
              <a:t>Korpus</a:t>
            </a:r>
            <a:r>
              <a:rPr lang="tr-TR" i="1" dirty="0" smtClean="0"/>
              <a:t> </a:t>
            </a:r>
            <a:r>
              <a:rPr lang="tr-TR" i="1" dirty="0" err="1" smtClean="0"/>
              <a:t>Kollasum</a:t>
            </a:r>
            <a:endParaRPr lang="tr-TR" i="1" dirty="0"/>
          </a:p>
        </p:txBody>
      </p:sp>
    </p:spTree>
    <p:extLst>
      <p:ext uri="{BB962C8B-B14F-4D97-AF65-F5344CB8AC3E}">
        <p14:creationId xmlns="" xmlns:p14="http://schemas.microsoft.com/office/powerpoint/2010/main" val="1733008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0" indent="0">
              <a:buNone/>
            </a:pPr>
            <a:r>
              <a:rPr lang="tr-TR" dirty="0" err="1" smtClean="0"/>
              <a:t>Prefrontal</a:t>
            </a:r>
            <a:r>
              <a:rPr lang="tr-TR" dirty="0" smtClean="0"/>
              <a:t> </a:t>
            </a:r>
            <a:r>
              <a:rPr lang="tr-TR" dirty="0"/>
              <a:t>korteks (Akıl yürütme, bilgi işleme, kara </a:t>
            </a:r>
            <a:endParaRPr lang="tr-TR" dirty="0" smtClean="0"/>
          </a:p>
          <a:p>
            <a:pPr marL="0" indent="0">
              <a:buNone/>
            </a:pPr>
            <a:endParaRPr lang="tr-TR" dirty="0" smtClean="0"/>
          </a:p>
          <a:p>
            <a:pPr marL="0" indent="0">
              <a:buNone/>
            </a:pPr>
            <a:r>
              <a:rPr lang="tr-TR" dirty="0" smtClean="0"/>
              <a:t>verme </a:t>
            </a:r>
            <a:r>
              <a:rPr lang="tr-TR" dirty="0"/>
              <a:t>ve özdenetim ile uğraşan </a:t>
            </a:r>
            <a:r>
              <a:rPr lang="tr-TR" dirty="0" err="1"/>
              <a:t>frontal</a:t>
            </a:r>
            <a:r>
              <a:rPr lang="tr-TR" dirty="0"/>
              <a:t> lobların en </a:t>
            </a:r>
            <a:endParaRPr lang="tr-TR" dirty="0" smtClean="0"/>
          </a:p>
          <a:p>
            <a:pPr marL="0" indent="0">
              <a:buNone/>
            </a:pPr>
            <a:endParaRPr lang="tr-TR" dirty="0" smtClean="0"/>
          </a:p>
          <a:p>
            <a:pPr marL="0" indent="0">
              <a:buNone/>
            </a:pPr>
            <a:r>
              <a:rPr lang="tr-TR" dirty="0" smtClean="0"/>
              <a:t>yüksek </a:t>
            </a:r>
            <a:r>
              <a:rPr lang="tr-TR" dirty="0"/>
              <a:t>düzeyi) gelişimindeki </a:t>
            </a:r>
            <a:r>
              <a:rPr lang="tr-TR" dirty="0" smtClean="0"/>
              <a:t>ilerlemeler </a:t>
            </a:r>
            <a:r>
              <a:rPr lang="tr-TR" dirty="0"/>
              <a:t>beliren yetişkinlik </a:t>
            </a:r>
            <a:endParaRPr lang="tr-TR" dirty="0" smtClean="0"/>
          </a:p>
          <a:p>
            <a:pPr marL="0" indent="0">
              <a:buNone/>
            </a:pPr>
            <a:endParaRPr lang="tr-TR" dirty="0" smtClean="0"/>
          </a:p>
          <a:p>
            <a:pPr marL="0" indent="0">
              <a:buNone/>
            </a:pPr>
            <a:r>
              <a:rPr lang="tr-TR" dirty="0" smtClean="0"/>
              <a:t>yıllarına</a:t>
            </a:r>
            <a:r>
              <a:rPr lang="tr-TR" dirty="0"/>
              <a:t>, yaklaşık 18-25 yaş ve sonrasına doğru sürer. </a:t>
            </a:r>
          </a:p>
        </p:txBody>
      </p:sp>
      <p:sp>
        <p:nvSpPr>
          <p:cNvPr id="3" name="Başlık 2"/>
          <p:cNvSpPr>
            <a:spLocks noGrp="1"/>
          </p:cNvSpPr>
          <p:nvPr>
            <p:ph type="title"/>
          </p:nvPr>
        </p:nvSpPr>
        <p:spPr/>
        <p:txBody>
          <a:bodyPr/>
          <a:lstStyle/>
          <a:p>
            <a:r>
              <a:rPr lang="tr-TR" i="1" dirty="0" err="1" smtClean="0"/>
              <a:t>Profrontal</a:t>
            </a:r>
            <a:r>
              <a:rPr lang="tr-TR" i="1" dirty="0" smtClean="0"/>
              <a:t> Korteks</a:t>
            </a:r>
            <a:endParaRPr lang="tr-TR" i="1" dirty="0"/>
          </a:p>
        </p:txBody>
      </p:sp>
    </p:spTree>
    <p:extLst>
      <p:ext uri="{BB962C8B-B14F-4D97-AF65-F5344CB8AC3E}">
        <p14:creationId xmlns="" xmlns:p14="http://schemas.microsoft.com/office/powerpoint/2010/main" val="1357151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0" indent="0">
              <a:buNone/>
            </a:pPr>
            <a:endParaRPr lang="tr-TR" dirty="0" smtClean="0"/>
          </a:p>
          <a:p>
            <a:pPr marL="0" indent="0">
              <a:buNone/>
            </a:pPr>
            <a:r>
              <a:rPr lang="tr-TR" dirty="0" smtClean="0"/>
              <a:t>Beyinde </a:t>
            </a:r>
            <a:r>
              <a:rPr lang="tr-TR" dirty="0"/>
              <a:t>duygusal uyaranın </a:t>
            </a:r>
            <a:r>
              <a:rPr lang="tr-TR" dirty="0" err="1"/>
              <a:t>işlemlendiği</a:t>
            </a:r>
            <a:r>
              <a:rPr lang="tr-TR" dirty="0"/>
              <a:t> bölge olan </a:t>
            </a:r>
            <a:r>
              <a:rPr lang="tr-TR" dirty="0" err="1"/>
              <a:t>limbik</a:t>
            </a:r>
            <a:r>
              <a:rPr lang="tr-TR" dirty="0"/>
              <a:t> sistemde </a:t>
            </a:r>
            <a:r>
              <a:rPr lang="tr-TR" dirty="0" err="1"/>
              <a:t>dopamin</a:t>
            </a:r>
            <a:r>
              <a:rPr lang="tr-TR" dirty="0"/>
              <a:t> ve </a:t>
            </a:r>
            <a:r>
              <a:rPr lang="tr-TR" dirty="0" err="1"/>
              <a:t>seratonin</a:t>
            </a:r>
            <a:r>
              <a:rPr lang="tr-TR" dirty="0"/>
              <a:t> gibi birçok sinir ileticisinin (nöron arasında elektriksel iletiyi olanaklı kılan kimyasallar) düzeylerinde  değişiklikler olmaktadır. Bu değişiklikler bireyleri daha </a:t>
            </a:r>
            <a:r>
              <a:rPr lang="tr-TR" dirty="0" err="1"/>
              <a:t>daha</a:t>
            </a:r>
            <a:r>
              <a:rPr lang="tr-TR" dirty="0"/>
              <a:t> duygusal, strese daha tepkili ve aynı zamanda ödüle daha az tepkili hale </a:t>
            </a:r>
            <a:r>
              <a:rPr lang="tr-TR" dirty="0" smtClean="0"/>
              <a:t>getirmektedir. Ergenlerin </a:t>
            </a:r>
            <a:r>
              <a:rPr lang="tr-TR" dirty="0"/>
              <a:t>sıklıkla dile getirdikleri sıkıntı halinin </a:t>
            </a:r>
            <a:r>
              <a:rPr lang="tr-TR" dirty="0" err="1"/>
              <a:t>nörokimyasal</a:t>
            </a:r>
            <a:r>
              <a:rPr lang="tr-TR" dirty="0"/>
              <a:t> bir temeli </a:t>
            </a:r>
            <a:r>
              <a:rPr lang="tr-TR" dirty="0" smtClean="0"/>
              <a:t>olabilir.</a:t>
            </a:r>
            <a:endParaRPr lang="tr-TR" dirty="0"/>
          </a:p>
        </p:txBody>
      </p:sp>
      <p:sp>
        <p:nvSpPr>
          <p:cNvPr id="3" name="Başlık 2"/>
          <p:cNvSpPr>
            <a:spLocks noGrp="1"/>
          </p:cNvSpPr>
          <p:nvPr>
            <p:ph type="title"/>
          </p:nvPr>
        </p:nvSpPr>
        <p:spPr/>
        <p:txBody>
          <a:bodyPr/>
          <a:lstStyle/>
          <a:p>
            <a:r>
              <a:rPr lang="tr-TR" i="1" dirty="0" err="1" smtClean="0"/>
              <a:t>Limbik</a:t>
            </a:r>
            <a:r>
              <a:rPr lang="tr-TR" i="1" dirty="0" smtClean="0"/>
              <a:t> Sistem</a:t>
            </a:r>
            <a:endParaRPr lang="tr-TR" i="1" dirty="0"/>
          </a:p>
        </p:txBody>
      </p:sp>
    </p:spTree>
    <p:extLst>
      <p:ext uri="{BB962C8B-B14F-4D97-AF65-F5344CB8AC3E}">
        <p14:creationId xmlns="" xmlns:p14="http://schemas.microsoft.com/office/powerpoint/2010/main" val="1553810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r>
              <a:rPr lang="tr-TR" dirty="0"/>
              <a:t>Bilim insanları beyin değişikliklerinin önce mi geldiğini, yoksa akranlar, ebeveynler ve diğerleri ile deneyimler sonucunda mı beyin değişiklikleri olduğunu araştırmaktadırlar.</a:t>
            </a:r>
          </a:p>
          <a:p>
            <a:r>
              <a:rPr lang="tr-TR" dirty="0"/>
              <a:t>Beyin gelişimindeki son çalışmalar aynı zamanda bazı entelektüel becerilerin ergenlikte neden azaldığını açıklamaya da yardımcı olmaktadır. Örneğin, dil ediniminde çok büyük rol oynadığı bilinen beyin bölgeleri, ergenlik öncesinde hızla büyümeye devam ederken erinlikte durmaktadır. Bu bireylerin yeniyetmeyken yeni bir dil öğrenmeyi,  çocuklardan daha zor bulduklarının nedenini açıklar.</a:t>
            </a:r>
          </a:p>
          <a:p>
            <a:endParaRPr lang="tr-TR" dirty="0"/>
          </a:p>
        </p:txBody>
      </p:sp>
      <p:sp>
        <p:nvSpPr>
          <p:cNvPr id="3" name="Başlık 2"/>
          <p:cNvSpPr>
            <a:spLocks noGrp="1"/>
          </p:cNvSpPr>
          <p:nvPr>
            <p:ph type="title"/>
          </p:nvPr>
        </p:nvSpPr>
        <p:spPr/>
        <p:txBody>
          <a:bodyPr/>
          <a:lstStyle/>
          <a:p>
            <a:r>
              <a:rPr lang="tr-TR" dirty="0" smtClean="0"/>
              <a:t>BEYİNLE İLGİLİ SON ÇALIŞMALAR</a:t>
            </a:r>
            <a:endParaRPr lang="tr-TR" dirty="0"/>
          </a:p>
        </p:txBody>
      </p:sp>
    </p:spTree>
    <p:extLst>
      <p:ext uri="{BB962C8B-B14F-4D97-AF65-F5344CB8AC3E}">
        <p14:creationId xmlns="" xmlns:p14="http://schemas.microsoft.com/office/powerpoint/2010/main" val="35675684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a:t>Bilim insanları, çevresel deneyimlerin beyin gelişimini ne </a:t>
            </a:r>
            <a:endParaRPr lang="tr-TR" dirty="0" smtClean="0"/>
          </a:p>
          <a:p>
            <a:pPr marL="0" indent="0">
              <a:buNone/>
            </a:pPr>
            <a:r>
              <a:rPr lang="tr-TR" dirty="0" smtClean="0"/>
              <a:t>ölçüde </a:t>
            </a:r>
            <a:r>
              <a:rPr lang="tr-TR" dirty="0"/>
              <a:t>etkilediği ile özellikle ilgilidirler. Yakın </a:t>
            </a:r>
            <a:endParaRPr lang="tr-TR" dirty="0" smtClean="0"/>
          </a:p>
          <a:p>
            <a:pPr marL="0" indent="0">
              <a:buNone/>
            </a:pPr>
            <a:r>
              <a:rPr lang="tr-TR" dirty="0" smtClean="0"/>
              <a:t>zamanlardaki </a:t>
            </a:r>
            <a:r>
              <a:rPr lang="tr-TR" dirty="0"/>
              <a:t>bir analiz, erken ergenlikte beyinde </a:t>
            </a:r>
            <a:endParaRPr lang="tr-TR" dirty="0" smtClean="0"/>
          </a:p>
          <a:p>
            <a:pPr marL="0" indent="0">
              <a:buNone/>
            </a:pPr>
            <a:r>
              <a:rPr lang="tr-TR" dirty="0" smtClean="0"/>
              <a:t>oldukça </a:t>
            </a:r>
            <a:r>
              <a:rPr lang="tr-TR" dirty="0"/>
              <a:t>fazla </a:t>
            </a:r>
            <a:r>
              <a:rPr lang="tr-TR" dirty="0" err="1"/>
              <a:t>plastisite</a:t>
            </a:r>
            <a:r>
              <a:rPr lang="tr-TR" dirty="0"/>
              <a:t> olduğunu </a:t>
            </a:r>
            <a:r>
              <a:rPr lang="tr-TR" dirty="0" smtClean="0"/>
              <a:t>belirtmiştir. Ergenlikte </a:t>
            </a:r>
          </a:p>
          <a:p>
            <a:pPr marL="0" indent="0">
              <a:buNone/>
            </a:pPr>
            <a:r>
              <a:rPr lang="tr-TR" dirty="0" smtClean="0"/>
              <a:t>beyin </a:t>
            </a:r>
            <a:r>
              <a:rPr lang="tr-TR" dirty="0"/>
              <a:t>gelişiminde deneyim ve </a:t>
            </a:r>
            <a:r>
              <a:rPr lang="tr-TR" dirty="0" err="1"/>
              <a:t>plastisitenin</a:t>
            </a:r>
            <a:r>
              <a:rPr lang="tr-TR" dirty="0"/>
              <a:t> rolünü içeren </a:t>
            </a:r>
            <a:endParaRPr lang="tr-TR" dirty="0" smtClean="0"/>
          </a:p>
          <a:p>
            <a:pPr marL="0" indent="0">
              <a:buNone/>
            </a:pPr>
            <a:r>
              <a:rPr lang="tr-TR" dirty="0" smtClean="0"/>
              <a:t>üç </a:t>
            </a:r>
            <a:r>
              <a:rPr lang="tr-TR" dirty="0"/>
              <a:t>konuyu incelemek </a:t>
            </a:r>
            <a:r>
              <a:rPr lang="tr-TR" dirty="0" smtClean="0"/>
              <a:t>gerekir.</a:t>
            </a:r>
            <a:endParaRPr lang="tr-TR" dirty="0"/>
          </a:p>
        </p:txBody>
      </p:sp>
      <p:sp>
        <p:nvSpPr>
          <p:cNvPr id="3" name="Başlık 2"/>
          <p:cNvSpPr>
            <a:spLocks noGrp="1"/>
          </p:cNvSpPr>
          <p:nvPr>
            <p:ph type="title"/>
          </p:nvPr>
        </p:nvSpPr>
        <p:spPr/>
        <p:txBody>
          <a:bodyPr/>
          <a:lstStyle/>
          <a:p>
            <a:r>
              <a:rPr lang="tr-TR" dirty="0" smtClean="0"/>
              <a:t>DENEYİM VE PLASTİSİTE</a:t>
            </a:r>
            <a:endParaRPr lang="tr-TR" dirty="0"/>
          </a:p>
        </p:txBody>
      </p:sp>
    </p:spTree>
    <p:extLst>
      <p:ext uri="{BB962C8B-B14F-4D97-AF65-F5344CB8AC3E}">
        <p14:creationId xmlns="" xmlns:p14="http://schemas.microsoft.com/office/powerpoint/2010/main" val="25991671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Ergenlikte yeni beyin hücreleri üretilebilir mi?</a:t>
            </a:r>
          </a:p>
          <a:p>
            <a:endParaRPr lang="tr-TR" dirty="0"/>
          </a:p>
          <a:p>
            <a:r>
              <a:rPr lang="tr-TR" dirty="0" smtClean="0"/>
              <a:t>Ergende beyin yaralanması iyileşir mi?</a:t>
            </a:r>
          </a:p>
          <a:p>
            <a:endParaRPr lang="tr-TR" dirty="0"/>
          </a:p>
          <a:p>
            <a:r>
              <a:rPr lang="tr-TR" dirty="0" smtClean="0"/>
              <a:t>Beyin gelişimi ile ilgili bilgileri, ergenlerin eğitimine uygulamaya dair neler biliyoruz?</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26370351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r>
              <a:rPr lang="tr-TR" dirty="0" smtClean="0"/>
              <a:t>Ergenlik </a:t>
            </a:r>
            <a:r>
              <a:rPr lang="tr-TR" dirty="0"/>
              <a:t>döneminde bireyler düşüncenin daha kontrollü </a:t>
            </a:r>
            <a:endParaRPr lang="tr-TR" dirty="0" smtClean="0"/>
          </a:p>
          <a:p>
            <a:pPr marL="0" indent="0">
              <a:buNone/>
            </a:pPr>
            <a:endParaRPr lang="tr-TR" dirty="0"/>
          </a:p>
          <a:p>
            <a:pPr marL="0" indent="0">
              <a:buNone/>
            </a:pPr>
            <a:r>
              <a:rPr lang="tr-TR" dirty="0" smtClean="0"/>
              <a:t>ve </a:t>
            </a:r>
            <a:r>
              <a:rPr lang="tr-TR" dirty="0"/>
              <a:t>daha dikkatli olmasını sağlayan bir “yönetici takım” </a:t>
            </a:r>
            <a:endParaRPr lang="tr-TR" dirty="0" smtClean="0"/>
          </a:p>
          <a:p>
            <a:pPr marL="0" indent="0">
              <a:buNone/>
            </a:pPr>
            <a:endParaRPr lang="tr-TR" dirty="0"/>
          </a:p>
          <a:p>
            <a:pPr marL="0" indent="0">
              <a:buNone/>
            </a:pPr>
            <a:r>
              <a:rPr lang="tr-TR" dirty="0" smtClean="0"/>
              <a:t>geliştirirler</a:t>
            </a:r>
            <a:r>
              <a:rPr lang="tr-TR" dirty="0"/>
              <a:t>. Bu, beş genel biçimde görülebilir.</a:t>
            </a:r>
          </a:p>
        </p:txBody>
      </p:sp>
      <p:sp>
        <p:nvSpPr>
          <p:cNvPr id="3" name="Başlık 2"/>
          <p:cNvSpPr>
            <a:spLocks noGrp="1"/>
          </p:cNvSpPr>
          <p:nvPr>
            <p:ph type="title"/>
          </p:nvPr>
        </p:nvSpPr>
        <p:spPr/>
        <p:txBody>
          <a:bodyPr/>
          <a:lstStyle/>
          <a:p>
            <a:r>
              <a:rPr lang="tr-TR" dirty="0" smtClean="0"/>
              <a:t>BİLİŞTEKİ DEĞİŞİMLER</a:t>
            </a:r>
            <a:endParaRPr lang="tr-TR" dirty="0"/>
          </a:p>
        </p:txBody>
      </p:sp>
    </p:spTree>
    <p:extLst>
      <p:ext uri="{BB962C8B-B14F-4D97-AF65-F5344CB8AC3E}">
        <p14:creationId xmlns="" xmlns:p14="http://schemas.microsoft.com/office/powerpoint/2010/main" val="37753368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marL="0" indent="0">
              <a:buNone/>
            </a:pPr>
            <a:r>
              <a:rPr lang="tr-TR" dirty="0" smtClean="0"/>
              <a:t>Ergenin </a:t>
            </a:r>
            <a:r>
              <a:rPr lang="tr-TR" dirty="0"/>
              <a:t>düşüncesi çocuğunkine göre somut olaylara </a:t>
            </a:r>
            <a:endParaRPr lang="tr-TR" dirty="0" smtClean="0"/>
          </a:p>
          <a:p>
            <a:pPr marL="0" indent="0">
              <a:buNone/>
            </a:pPr>
            <a:endParaRPr lang="tr-TR" dirty="0" smtClean="0"/>
          </a:p>
          <a:p>
            <a:pPr marL="0" indent="0">
              <a:buNone/>
            </a:pPr>
            <a:r>
              <a:rPr lang="tr-TR" dirty="0" smtClean="0"/>
              <a:t>daha </a:t>
            </a:r>
            <a:r>
              <a:rPr lang="tr-TR" dirty="0"/>
              <a:t>az bağlıdır. Çocuğun düşüncesi şimdi burada </a:t>
            </a:r>
            <a:endParaRPr lang="tr-TR" dirty="0" smtClean="0"/>
          </a:p>
          <a:p>
            <a:pPr marL="0" indent="0">
              <a:buNone/>
            </a:pPr>
            <a:endParaRPr lang="tr-TR" dirty="0" smtClean="0"/>
          </a:p>
          <a:p>
            <a:pPr marL="0" indent="0">
              <a:buNone/>
            </a:pPr>
            <a:r>
              <a:rPr lang="tr-TR" dirty="0" smtClean="0"/>
              <a:t>doğrudan </a:t>
            </a:r>
            <a:r>
              <a:rPr lang="tr-TR" dirty="0"/>
              <a:t>gözlemleyebildiği olaylara ve şeylere </a:t>
            </a:r>
            <a:endParaRPr lang="tr-TR" dirty="0" smtClean="0"/>
          </a:p>
          <a:p>
            <a:pPr marL="0" indent="0">
              <a:buNone/>
            </a:pPr>
            <a:endParaRPr lang="tr-TR" dirty="0" smtClean="0"/>
          </a:p>
          <a:p>
            <a:pPr marL="0" indent="0">
              <a:buNone/>
            </a:pPr>
            <a:r>
              <a:rPr lang="tr-TR" dirty="0" smtClean="0"/>
              <a:t>odaklıdır</a:t>
            </a:r>
            <a:r>
              <a:rPr lang="tr-TR" dirty="0"/>
              <a:t>. Ergenler ise gördüklerinin ötesinde olasılıklar </a:t>
            </a:r>
            <a:endParaRPr lang="tr-TR" dirty="0" smtClean="0"/>
          </a:p>
          <a:p>
            <a:pPr marL="0" indent="0">
              <a:buNone/>
            </a:pPr>
            <a:endParaRPr lang="tr-TR" dirty="0" smtClean="0"/>
          </a:p>
          <a:p>
            <a:pPr marL="0" indent="0">
              <a:buNone/>
            </a:pPr>
            <a:r>
              <a:rPr lang="tr-TR" dirty="0" smtClean="0"/>
              <a:t>hakkında </a:t>
            </a:r>
            <a:r>
              <a:rPr lang="tr-TR" dirty="0"/>
              <a:t>düşünebilirler. </a:t>
            </a:r>
          </a:p>
        </p:txBody>
      </p:sp>
      <p:sp>
        <p:nvSpPr>
          <p:cNvPr id="3" name="Başlık 2"/>
          <p:cNvSpPr>
            <a:spLocks noGrp="1"/>
          </p:cNvSpPr>
          <p:nvPr>
            <p:ph type="title"/>
          </p:nvPr>
        </p:nvSpPr>
        <p:spPr/>
        <p:txBody>
          <a:bodyPr/>
          <a:lstStyle/>
          <a:p>
            <a:r>
              <a:rPr lang="tr-TR" i="1" dirty="0" smtClean="0"/>
              <a:t>Olasılıklar Hakkında Düşünmek</a:t>
            </a:r>
            <a:endParaRPr lang="tr-TR" i="1" dirty="0"/>
          </a:p>
        </p:txBody>
      </p:sp>
    </p:spTree>
    <p:extLst>
      <p:ext uri="{BB962C8B-B14F-4D97-AF65-F5344CB8AC3E}">
        <p14:creationId xmlns="" xmlns:p14="http://schemas.microsoft.com/office/powerpoint/2010/main" val="15149107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marL="0" indent="0">
              <a:buNone/>
            </a:pPr>
            <a:r>
              <a:rPr lang="tr-TR" dirty="0" smtClean="0"/>
              <a:t>Ergenler </a:t>
            </a:r>
            <a:r>
              <a:rPr lang="tr-TR" dirty="0"/>
              <a:t>çocuklara oranla kelime oyunları, atasözleri, </a:t>
            </a:r>
            <a:endParaRPr lang="tr-TR" dirty="0" smtClean="0"/>
          </a:p>
          <a:p>
            <a:pPr marL="0" indent="0">
              <a:buNone/>
            </a:pPr>
            <a:endParaRPr lang="tr-TR" dirty="0" smtClean="0"/>
          </a:p>
          <a:p>
            <a:pPr marL="0" indent="0">
              <a:buNone/>
            </a:pPr>
            <a:r>
              <a:rPr lang="tr-TR" dirty="0" smtClean="0"/>
              <a:t>mecazlar </a:t>
            </a:r>
            <a:r>
              <a:rPr lang="tr-TR" dirty="0"/>
              <a:t>ve benzetmeler gibi daha yüksek soyut mantık </a:t>
            </a:r>
            <a:endParaRPr lang="tr-TR" dirty="0" smtClean="0"/>
          </a:p>
          <a:p>
            <a:pPr marL="0" indent="0">
              <a:buNone/>
            </a:pPr>
            <a:endParaRPr lang="tr-TR" dirty="0" smtClean="0"/>
          </a:p>
          <a:p>
            <a:pPr marL="0" indent="0">
              <a:buNone/>
            </a:pPr>
            <a:r>
              <a:rPr lang="tr-TR" dirty="0" smtClean="0"/>
              <a:t>gerektiren </a:t>
            </a:r>
            <a:r>
              <a:rPr lang="tr-TR" dirty="0"/>
              <a:t>işleri daha kolay bulurlar. Soyut düşünmek </a:t>
            </a:r>
            <a:endParaRPr lang="tr-TR" dirty="0" smtClean="0"/>
          </a:p>
          <a:p>
            <a:pPr marL="0" indent="0">
              <a:buNone/>
            </a:pPr>
            <a:endParaRPr lang="tr-TR" dirty="0" smtClean="0"/>
          </a:p>
          <a:p>
            <a:pPr marL="0" indent="0">
              <a:buNone/>
            </a:pPr>
            <a:r>
              <a:rPr lang="tr-TR" dirty="0" smtClean="0"/>
              <a:t>birçok </a:t>
            </a:r>
            <a:r>
              <a:rPr lang="tr-TR" dirty="0"/>
              <a:t>ergeni yaşamın anlamı konusunda düşünmeye, </a:t>
            </a:r>
            <a:endParaRPr lang="tr-TR" dirty="0" smtClean="0"/>
          </a:p>
          <a:p>
            <a:pPr marL="0" indent="0">
              <a:buNone/>
            </a:pPr>
            <a:endParaRPr lang="tr-TR" dirty="0" smtClean="0"/>
          </a:p>
          <a:p>
            <a:pPr marL="0" indent="0">
              <a:buNone/>
            </a:pPr>
            <a:r>
              <a:rPr lang="tr-TR" dirty="0" smtClean="0"/>
              <a:t>zaman </a:t>
            </a:r>
            <a:r>
              <a:rPr lang="tr-TR" dirty="0"/>
              <a:t>harcamaya itmiştir. </a:t>
            </a:r>
          </a:p>
        </p:txBody>
      </p:sp>
      <p:sp>
        <p:nvSpPr>
          <p:cNvPr id="3" name="Başlık 2"/>
          <p:cNvSpPr>
            <a:spLocks noGrp="1"/>
          </p:cNvSpPr>
          <p:nvPr>
            <p:ph type="title"/>
          </p:nvPr>
        </p:nvSpPr>
        <p:spPr/>
        <p:txBody>
          <a:bodyPr>
            <a:normAutofit fontScale="90000"/>
          </a:bodyPr>
          <a:lstStyle/>
          <a:p>
            <a:r>
              <a:rPr lang="tr-TR" i="1" dirty="0" smtClean="0"/>
              <a:t>Soyut Kavramlar Hakkında Düşünmek</a:t>
            </a:r>
            <a:endParaRPr lang="tr-TR" i="1" dirty="0"/>
          </a:p>
        </p:txBody>
      </p:sp>
    </p:spTree>
    <p:extLst>
      <p:ext uri="{BB962C8B-B14F-4D97-AF65-F5344CB8AC3E}">
        <p14:creationId xmlns="" xmlns:p14="http://schemas.microsoft.com/office/powerpoint/2010/main" val="3252350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a:t>Ergenliğin bilişsel becerideki diğer kayda değer kazanımı </a:t>
            </a:r>
            <a:r>
              <a:rPr lang="tr-TR" dirty="0" err="1"/>
              <a:t>üstbiliş</a:t>
            </a:r>
            <a:r>
              <a:rPr lang="tr-TR" dirty="0"/>
              <a:t> olarak da tanımlanan düşünme üzerine düşünmektir. </a:t>
            </a:r>
            <a:endParaRPr lang="tr-TR" dirty="0" smtClean="0"/>
          </a:p>
          <a:p>
            <a:r>
              <a:rPr lang="tr-TR" dirty="0"/>
              <a:t>Ergenler çocuklara oranla düşüncelerini daha iyi yönetmekle kalmazlar, aynı zamanda kullandıkları süreçleri başkalarına daha iyi açıklarlar. </a:t>
            </a:r>
            <a:endParaRPr lang="tr-TR" dirty="0" smtClean="0"/>
          </a:p>
          <a:p>
            <a:r>
              <a:rPr lang="tr-TR" dirty="0"/>
              <a:t>Ergenler kendi duyguları hakkında düşünür(İçebakış). Başkalarının kendisi hakkında ne düşündüğünü düşünür(kendilik farkındalığı). Kendi düşünceleri hakkında düşünür(</a:t>
            </a:r>
            <a:r>
              <a:rPr lang="tr-TR" dirty="0" err="1"/>
              <a:t>düşünselleştirme</a:t>
            </a:r>
            <a:r>
              <a:rPr lang="tr-TR" dirty="0"/>
              <a:t>). </a:t>
            </a:r>
          </a:p>
        </p:txBody>
      </p:sp>
      <p:sp>
        <p:nvSpPr>
          <p:cNvPr id="3" name="Başlık 2"/>
          <p:cNvSpPr>
            <a:spLocks noGrp="1"/>
          </p:cNvSpPr>
          <p:nvPr>
            <p:ph type="title"/>
          </p:nvPr>
        </p:nvSpPr>
        <p:spPr/>
        <p:txBody>
          <a:bodyPr/>
          <a:lstStyle/>
          <a:p>
            <a:r>
              <a:rPr lang="tr-TR" i="1" dirty="0" smtClean="0"/>
              <a:t>Düşünme Üzerine Düşünmek</a:t>
            </a:r>
            <a:endParaRPr lang="tr-TR" i="1" dirty="0"/>
          </a:p>
        </p:txBody>
      </p:sp>
    </p:spTree>
    <p:extLst>
      <p:ext uri="{BB962C8B-B14F-4D97-AF65-F5344CB8AC3E}">
        <p14:creationId xmlns="" xmlns:p14="http://schemas.microsoft.com/office/powerpoint/2010/main" val="1584094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564904"/>
            <a:ext cx="7668840" cy="3561259"/>
          </a:xfrm>
        </p:spPr>
        <p:txBody>
          <a:bodyPr>
            <a:normAutofit/>
          </a:bodyPr>
          <a:lstStyle/>
          <a:p>
            <a:pPr>
              <a:buFont typeface="Arial" charset="0"/>
              <a:buChar char="•"/>
            </a:pPr>
            <a:r>
              <a:rPr lang="tr-TR" dirty="0" smtClean="0"/>
              <a:t>Bilgiyi nasıl organize edeceğimizi, düzenleyeceğimizi      belirler.</a:t>
            </a:r>
          </a:p>
          <a:p>
            <a:pPr>
              <a:buFont typeface="Arial" charset="0"/>
              <a:buChar char="•"/>
            </a:pPr>
            <a:r>
              <a:rPr lang="tr-TR" dirty="0" smtClean="0"/>
              <a:t>Duyarlılık, algı, imgeleme,  akılda tutma, anımsama, problem çözme,  düşünme gibi öğeleri içerir.</a:t>
            </a:r>
          </a:p>
          <a:p>
            <a:pPr>
              <a:buFont typeface="Arial" charset="0"/>
              <a:buChar char="•"/>
            </a:pPr>
            <a:r>
              <a:rPr lang="tr-TR" dirty="0" smtClean="0"/>
              <a:t>Hem bir süreç, hem de oluşan bir yapıdır.</a:t>
            </a:r>
          </a:p>
          <a:p>
            <a:pPr>
              <a:buFont typeface="Arial" charset="0"/>
              <a:buChar char="•"/>
            </a:pPr>
            <a:r>
              <a:rPr lang="tr-TR" dirty="0" smtClean="0"/>
              <a:t>Kişi ile çevresi arasında bağlantı sağlayan düzenleyici mekanizmadır.</a:t>
            </a:r>
          </a:p>
          <a:p>
            <a:pPr>
              <a:buFont typeface="Arial" charset="0"/>
              <a:buChar char="•"/>
            </a:pPr>
            <a:r>
              <a:rPr lang="tr-TR" dirty="0" smtClean="0"/>
              <a:t>Pasif değil aktiftir.  </a:t>
            </a:r>
          </a:p>
          <a:p>
            <a:pPr marL="0" indent="0">
              <a:buNone/>
            </a:pPr>
            <a:endParaRPr lang="tr-TR" dirty="0"/>
          </a:p>
        </p:txBody>
      </p:sp>
      <p:sp>
        <p:nvSpPr>
          <p:cNvPr id="2" name="Başlık 1"/>
          <p:cNvSpPr>
            <a:spLocks noGrp="1"/>
          </p:cNvSpPr>
          <p:nvPr>
            <p:ph type="title"/>
          </p:nvPr>
        </p:nvSpPr>
        <p:spPr/>
        <p:txBody>
          <a:bodyPr/>
          <a:lstStyle/>
          <a:p>
            <a:r>
              <a:rPr lang="tr-TR" dirty="0" smtClean="0"/>
              <a:t>BİLİŞ</a:t>
            </a:r>
            <a:endParaRPr lang="tr-TR" dirty="0"/>
          </a:p>
        </p:txBody>
      </p:sp>
    </p:spTree>
    <p:extLst>
      <p:ext uri="{BB962C8B-B14F-4D97-AF65-F5344CB8AC3E}">
        <p14:creationId xmlns="" xmlns:p14="http://schemas.microsoft.com/office/powerpoint/2010/main" val="28436806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smtClean="0"/>
              <a:t>Bu </a:t>
            </a:r>
            <a:r>
              <a:rPr lang="tr-TR" dirty="0"/>
              <a:t>entelektüel ilerlemeler bazen ergenlerde sorunlara neden olabilir. İçe bakabilmek , aşırı kendine çekilmeye yol açabilir. Aşırı içe çekilme “ergen </a:t>
            </a:r>
            <a:r>
              <a:rPr lang="tr-TR" dirty="0" err="1"/>
              <a:t>benmerkezliliği”nin</a:t>
            </a:r>
            <a:r>
              <a:rPr lang="tr-TR" dirty="0"/>
              <a:t> bir biçimidir.</a:t>
            </a:r>
          </a:p>
          <a:p>
            <a:r>
              <a:rPr lang="tr-TR" dirty="0"/>
              <a:t>“Ergen </a:t>
            </a:r>
            <a:r>
              <a:rPr lang="tr-TR" dirty="0" err="1"/>
              <a:t>benmerkezliliği</a:t>
            </a:r>
            <a:r>
              <a:rPr lang="tr-TR" dirty="0"/>
              <a:t>” iki belirgin problemle sonuçlanır. </a:t>
            </a:r>
            <a:r>
              <a:rPr lang="tr-TR" i="1" dirty="0"/>
              <a:t>Düşsel seyirci; </a:t>
            </a:r>
            <a:r>
              <a:rPr lang="tr-TR" dirty="0"/>
              <a:t>kendi davranışının herkesin ilgi odağında olduğunu hayal etmesi, </a:t>
            </a:r>
            <a:r>
              <a:rPr lang="tr-TR" i="1" dirty="0"/>
              <a:t>kişisel söylence</a:t>
            </a:r>
            <a:r>
              <a:rPr lang="tr-TR" dirty="0"/>
              <a:t>, onun deneyimlerinin biricik olduğudur. </a:t>
            </a:r>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22202204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0" indent="0">
              <a:buNone/>
            </a:pPr>
            <a:r>
              <a:rPr lang="tr-TR" dirty="0"/>
              <a:t>Soyut fikirleri, geleceği ve çeşitli olasılıkları göz önünde bulundurabilme becerisi ergenlerin sosyal dünyasında açıkça görülmektedir. Ergenler gelecekleri hakkında hayal kurarlar ve kendilerini çeşitli mesleki ve sosyal rollerde görürler. Bu rollerin bazılarıyla tıpkı olaylara ilişkin hipotezlerle yaptıkları gibi deneyler yaparlar. Arkadaş toplantılarında savaşın ahlaki olup olmadığı, insan hakları gibi ahlaki ve politik konuları tartışırlar. Bu sorunlara birçok farklı açıdan bakabilirler.</a:t>
            </a:r>
          </a:p>
        </p:txBody>
      </p:sp>
      <p:sp>
        <p:nvSpPr>
          <p:cNvPr id="3" name="Başlık 2"/>
          <p:cNvSpPr>
            <a:spLocks noGrp="1"/>
          </p:cNvSpPr>
          <p:nvPr>
            <p:ph type="title"/>
          </p:nvPr>
        </p:nvSpPr>
        <p:spPr/>
        <p:txBody>
          <a:bodyPr/>
          <a:lstStyle/>
          <a:p>
            <a:r>
              <a:rPr lang="tr-TR" i="1" dirty="0" smtClean="0"/>
              <a:t>Çok Boyutlu Düşünmek</a:t>
            </a:r>
            <a:endParaRPr lang="tr-TR" i="1" dirty="0"/>
          </a:p>
        </p:txBody>
      </p:sp>
    </p:spTree>
    <p:extLst>
      <p:ext uri="{BB962C8B-B14F-4D97-AF65-F5344CB8AC3E}">
        <p14:creationId xmlns="" xmlns:p14="http://schemas.microsoft.com/office/powerpoint/2010/main" val="34498458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marL="0" indent="0">
              <a:buNone/>
            </a:pPr>
            <a:r>
              <a:rPr lang="tr-TR" dirty="0" smtClean="0"/>
              <a:t>Çocuklar </a:t>
            </a:r>
            <a:r>
              <a:rPr lang="tr-TR" dirty="0"/>
              <a:t>mutlak biçimde görürler. Siyah beyaz gibi. </a:t>
            </a:r>
            <a:endParaRPr lang="tr-TR" dirty="0" smtClean="0"/>
          </a:p>
          <a:p>
            <a:pPr marL="0" indent="0">
              <a:buNone/>
            </a:pPr>
            <a:endParaRPr lang="tr-TR" dirty="0" smtClean="0"/>
          </a:p>
          <a:p>
            <a:pPr marL="0" indent="0">
              <a:buNone/>
            </a:pPr>
            <a:r>
              <a:rPr lang="tr-TR" dirty="0" smtClean="0"/>
              <a:t>Ergenler </a:t>
            </a:r>
            <a:r>
              <a:rPr lang="tr-TR" dirty="0"/>
              <a:t>ise daha göreli görme eğilimindedirler. </a:t>
            </a:r>
            <a:endParaRPr lang="tr-TR" dirty="0" smtClean="0"/>
          </a:p>
          <a:p>
            <a:pPr marL="0" indent="0">
              <a:buNone/>
            </a:pPr>
            <a:endParaRPr lang="tr-TR" dirty="0" smtClean="0"/>
          </a:p>
          <a:p>
            <a:pPr marL="0" indent="0">
              <a:buNone/>
            </a:pPr>
            <a:r>
              <a:rPr lang="tr-TR" dirty="0" smtClean="0"/>
              <a:t>Başkalarının </a:t>
            </a:r>
            <a:r>
              <a:rPr lang="tr-TR" dirty="0"/>
              <a:t>sunduklarını sorgularlar. Mutlak doğru </a:t>
            </a:r>
            <a:endParaRPr lang="tr-TR" dirty="0" smtClean="0"/>
          </a:p>
          <a:p>
            <a:pPr marL="0" indent="0">
              <a:buNone/>
            </a:pPr>
            <a:endParaRPr lang="tr-TR" dirty="0" smtClean="0"/>
          </a:p>
          <a:p>
            <a:pPr marL="0" indent="0">
              <a:buNone/>
            </a:pPr>
            <a:r>
              <a:rPr lang="tr-TR" dirty="0" smtClean="0"/>
              <a:t>olarak </a:t>
            </a:r>
            <a:r>
              <a:rPr lang="tr-TR" dirty="0"/>
              <a:t>verilen olguları daha az kabul etmek </a:t>
            </a:r>
            <a:endParaRPr lang="tr-TR" dirty="0" smtClean="0"/>
          </a:p>
          <a:p>
            <a:pPr marL="0" indent="0">
              <a:buNone/>
            </a:pPr>
            <a:endParaRPr lang="tr-TR" dirty="0" smtClean="0"/>
          </a:p>
          <a:p>
            <a:pPr marL="0" indent="0">
              <a:buNone/>
            </a:pPr>
            <a:r>
              <a:rPr lang="tr-TR" dirty="0" smtClean="0"/>
              <a:t>eğilimindedirler</a:t>
            </a:r>
            <a:r>
              <a:rPr lang="tr-TR" dirty="0"/>
              <a:t>. </a:t>
            </a:r>
          </a:p>
        </p:txBody>
      </p:sp>
      <p:sp>
        <p:nvSpPr>
          <p:cNvPr id="3" name="Başlık 2"/>
          <p:cNvSpPr>
            <a:spLocks noGrp="1"/>
          </p:cNvSpPr>
          <p:nvPr>
            <p:ph type="title"/>
          </p:nvPr>
        </p:nvSpPr>
        <p:spPr/>
        <p:txBody>
          <a:bodyPr/>
          <a:lstStyle/>
          <a:p>
            <a:r>
              <a:rPr lang="tr-TR" i="1" dirty="0" smtClean="0"/>
              <a:t>Ergen Göreliliği</a:t>
            </a:r>
            <a:endParaRPr lang="tr-TR" i="1" dirty="0"/>
          </a:p>
        </p:txBody>
      </p:sp>
    </p:spTree>
    <p:extLst>
      <p:ext uri="{BB962C8B-B14F-4D97-AF65-F5344CB8AC3E}">
        <p14:creationId xmlns="" xmlns:p14="http://schemas.microsoft.com/office/powerpoint/2010/main" val="1106896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0" indent="0">
              <a:buNone/>
            </a:pPr>
            <a:endParaRPr lang="tr-TR" sz="8000" dirty="0" smtClean="0"/>
          </a:p>
          <a:p>
            <a:pPr marL="0" indent="0">
              <a:buNone/>
            </a:pPr>
            <a:r>
              <a:rPr lang="tr-TR" sz="8000" dirty="0"/>
              <a:t> </a:t>
            </a:r>
            <a:r>
              <a:rPr lang="tr-TR" sz="8000" dirty="0" smtClean="0"/>
              <a:t>        PİAGET</a:t>
            </a:r>
            <a:endParaRPr lang="tr-TR" sz="8000" dirty="0"/>
          </a:p>
        </p:txBody>
      </p:sp>
      <p:sp>
        <p:nvSpPr>
          <p:cNvPr id="3" name="Başlık 2"/>
          <p:cNvSpPr>
            <a:spLocks noGrp="1"/>
          </p:cNvSpPr>
          <p:nvPr>
            <p:ph type="title"/>
          </p:nvPr>
        </p:nvSpPr>
        <p:spPr/>
        <p:txBody>
          <a:bodyPr/>
          <a:lstStyle/>
          <a:p>
            <a:r>
              <a:rPr lang="tr-TR" dirty="0" smtClean="0"/>
              <a:t>KURAMSAL YAKLAŞIMLAR</a:t>
            </a:r>
            <a:endParaRPr lang="tr-TR" dirty="0"/>
          </a:p>
        </p:txBody>
      </p:sp>
      <p:pic>
        <p:nvPicPr>
          <p:cNvPr id="5122"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11560" y="2132856"/>
            <a:ext cx="2016224" cy="144016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9217811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0" indent="0">
              <a:buNone/>
            </a:pPr>
            <a:endParaRPr lang="tr-TR" dirty="0" smtClean="0"/>
          </a:p>
          <a:p>
            <a:pPr marL="0" indent="0">
              <a:buNone/>
            </a:pPr>
            <a:r>
              <a:rPr lang="tr-TR" dirty="0" err="1" smtClean="0"/>
              <a:t>Piaget’e</a:t>
            </a:r>
            <a:r>
              <a:rPr lang="tr-TR" dirty="0" smtClean="0"/>
              <a:t> </a:t>
            </a:r>
            <a:r>
              <a:rPr lang="tr-TR" dirty="0"/>
              <a:t>göre zihin gelişimi, organizmanın dünyaya </a:t>
            </a:r>
            <a:endParaRPr lang="tr-TR" dirty="0" smtClean="0"/>
          </a:p>
          <a:p>
            <a:pPr marL="0" indent="0">
              <a:buNone/>
            </a:pPr>
            <a:r>
              <a:rPr lang="tr-TR" dirty="0" smtClean="0"/>
              <a:t>kalıtımsal </a:t>
            </a:r>
            <a:r>
              <a:rPr lang="tr-TR" dirty="0"/>
              <a:t>olarak getirdiği ve tüm gelişim boyunca </a:t>
            </a:r>
            <a:endParaRPr lang="tr-TR" dirty="0" smtClean="0"/>
          </a:p>
          <a:p>
            <a:pPr marL="0" indent="0">
              <a:buNone/>
            </a:pPr>
            <a:r>
              <a:rPr lang="tr-TR" dirty="0" smtClean="0"/>
              <a:t>değişmez </a:t>
            </a:r>
            <a:r>
              <a:rPr lang="tr-TR" dirty="0"/>
              <a:t>kalan bazı biyolojik işlevlere </a:t>
            </a:r>
            <a:endParaRPr lang="tr-TR" dirty="0" smtClean="0"/>
          </a:p>
          <a:p>
            <a:pPr marL="0" indent="0">
              <a:buNone/>
            </a:pPr>
            <a:r>
              <a:rPr lang="tr-TR" dirty="0" err="1" smtClean="0"/>
              <a:t>dayanmaktadır</a:t>
            </a:r>
            <a:r>
              <a:rPr lang="tr-TR" dirty="0" err="1"/>
              <a:t>.”Değişmez</a:t>
            </a:r>
            <a:r>
              <a:rPr lang="tr-TR" dirty="0"/>
              <a:t> İşlevler” adı verilen bu </a:t>
            </a:r>
            <a:endParaRPr lang="tr-TR" dirty="0" smtClean="0"/>
          </a:p>
          <a:p>
            <a:pPr marL="0" indent="0">
              <a:buNone/>
            </a:pPr>
            <a:r>
              <a:rPr lang="tr-TR" dirty="0" smtClean="0"/>
              <a:t>işlevler </a:t>
            </a:r>
            <a:r>
              <a:rPr lang="tr-TR" dirty="0"/>
              <a:t>“örgütlenme” ve “uyum sağlama” olmak üzere </a:t>
            </a:r>
            <a:endParaRPr lang="tr-TR" dirty="0" smtClean="0"/>
          </a:p>
          <a:p>
            <a:pPr marL="0" indent="0">
              <a:buNone/>
            </a:pPr>
            <a:r>
              <a:rPr lang="tr-TR" dirty="0" smtClean="0"/>
              <a:t>ikiye </a:t>
            </a:r>
            <a:r>
              <a:rPr lang="tr-TR" dirty="0"/>
              <a:t>ayrılmaktadır.</a:t>
            </a:r>
            <a:endParaRPr lang="tr-TR" dirty="0" smtClean="0"/>
          </a:p>
        </p:txBody>
      </p:sp>
      <p:sp>
        <p:nvSpPr>
          <p:cNvPr id="3" name="Başlık 2"/>
          <p:cNvSpPr>
            <a:spLocks noGrp="1"/>
          </p:cNvSpPr>
          <p:nvPr>
            <p:ph type="title"/>
          </p:nvPr>
        </p:nvSpPr>
        <p:spPr/>
        <p:txBody>
          <a:bodyPr/>
          <a:lstStyle/>
          <a:p>
            <a:r>
              <a:rPr lang="tr-TR" dirty="0" smtClean="0"/>
              <a:t>ZİHİN GELİŞİMİ</a:t>
            </a:r>
            <a:endParaRPr lang="tr-TR" dirty="0"/>
          </a:p>
        </p:txBody>
      </p:sp>
    </p:spTree>
    <p:extLst>
      <p:ext uri="{BB962C8B-B14F-4D97-AF65-F5344CB8AC3E}">
        <p14:creationId xmlns="" xmlns:p14="http://schemas.microsoft.com/office/powerpoint/2010/main" val="41938715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0" indent="0">
              <a:buNone/>
            </a:pPr>
            <a:endParaRPr lang="tr-TR" dirty="0" smtClean="0"/>
          </a:p>
          <a:p>
            <a:r>
              <a:rPr lang="tr-TR" dirty="0" smtClean="0"/>
              <a:t>Olgunlaşma</a:t>
            </a:r>
          </a:p>
          <a:p>
            <a:endParaRPr lang="tr-TR" dirty="0" smtClean="0"/>
          </a:p>
          <a:p>
            <a:r>
              <a:rPr lang="tr-TR" dirty="0" smtClean="0"/>
              <a:t>Deneyim</a:t>
            </a:r>
          </a:p>
          <a:p>
            <a:endParaRPr lang="tr-TR" dirty="0" smtClean="0"/>
          </a:p>
          <a:p>
            <a:r>
              <a:rPr lang="tr-TR" dirty="0" smtClean="0"/>
              <a:t>Toplumsal aktarma</a:t>
            </a:r>
          </a:p>
          <a:p>
            <a:endParaRPr lang="tr-TR" dirty="0" smtClean="0"/>
          </a:p>
          <a:p>
            <a:r>
              <a:rPr lang="tr-TR" dirty="0" smtClean="0"/>
              <a:t>Dengelenme</a:t>
            </a:r>
            <a:endParaRPr lang="tr-TR" dirty="0"/>
          </a:p>
        </p:txBody>
      </p:sp>
      <p:sp>
        <p:nvSpPr>
          <p:cNvPr id="3" name="Başlık 2"/>
          <p:cNvSpPr>
            <a:spLocks noGrp="1"/>
          </p:cNvSpPr>
          <p:nvPr>
            <p:ph type="title"/>
          </p:nvPr>
        </p:nvSpPr>
        <p:spPr/>
        <p:txBody>
          <a:bodyPr>
            <a:normAutofit fontScale="90000"/>
          </a:bodyPr>
          <a:lstStyle/>
          <a:p>
            <a:r>
              <a:rPr lang="tr-TR" dirty="0"/>
              <a:t>ZİHİN GELİŞİMİNİ ETKİLEYEN FAKTÖRLER</a:t>
            </a:r>
          </a:p>
        </p:txBody>
      </p:sp>
    </p:spTree>
    <p:extLst>
      <p:ext uri="{BB962C8B-B14F-4D97-AF65-F5344CB8AC3E}">
        <p14:creationId xmlns="" xmlns:p14="http://schemas.microsoft.com/office/powerpoint/2010/main" val="39577533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r>
              <a:rPr lang="tr-TR" dirty="0" smtClean="0"/>
              <a:t>Bireyin</a:t>
            </a:r>
            <a:r>
              <a:rPr lang="tr-TR" dirty="0"/>
              <a:t>, belli bilişsel düzeylere gelebilmesi ve bilişsel </a:t>
            </a:r>
            <a:endParaRPr lang="tr-TR" dirty="0" smtClean="0"/>
          </a:p>
          <a:p>
            <a:pPr marL="0" indent="0">
              <a:buNone/>
            </a:pPr>
            <a:endParaRPr lang="tr-TR" dirty="0"/>
          </a:p>
          <a:p>
            <a:pPr marL="0" indent="0">
              <a:buNone/>
            </a:pPr>
            <a:r>
              <a:rPr lang="tr-TR" dirty="0" smtClean="0"/>
              <a:t>etkinliklerde </a:t>
            </a:r>
            <a:r>
              <a:rPr lang="tr-TR" dirty="0"/>
              <a:t>bulunabilmesi için biyolojik, psikolojik ve </a:t>
            </a:r>
            <a:endParaRPr lang="tr-TR" dirty="0" smtClean="0"/>
          </a:p>
          <a:p>
            <a:pPr marL="0" indent="0">
              <a:buNone/>
            </a:pPr>
            <a:endParaRPr lang="tr-TR" dirty="0"/>
          </a:p>
          <a:p>
            <a:pPr marL="0" indent="0">
              <a:buNone/>
            </a:pPr>
            <a:r>
              <a:rPr lang="tr-TR" dirty="0" smtClean="0"/>
              <a:t>toplumsal </a:t>
            </a:r>
            <a:r>
              <a:rPr lang="tr-TR" dirty="0"/>
              <a:t>olarak hazır olma halidir</a:t>
            </a:r>
          </a:p>
        </p:txBody>
      </p:sp>
      <p:sp>
        <p:nvSpPr>
          <p:cNvPr id="3" name="Başlık 2"/>
          <p:cNvSpPr>
            <a:spLocks noGrp="1"/>
          </p:cNvSpPr>
          <p:nvPr>
            <p:ph type="title"/>
          </p:nvPr>
        </p:nvSpPr>
        <p:spPr/>
        <p:txBody>
          <a:bodyPr/>
          <a:lstStyle/>
          <a:p>
            <a:r>
              <a:rPr lang="tr-TR" i="1" dirty="0" smtClean="0"/>
              <a:t>Olgunlaşma</a:t>
            </a:r>
            <a:endParaRPr lang="tr-TR" i="1" dirty="0"/>
          </a:p>
        </p:txBody>
      </p:sp>
    </p:spTree>
    <p:extLst>
      <p:ext uri="{BB962C8B-B14F-4D97-AF65-F5344CB8AC3E}">
        <p14:creationId xmlns="" xmlns:p14="http://schemas.microsoft.com/office/powerpoint/2010/main" val="30151404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0" indent="0">
              <a:buNone/>
            </a:pPr>
            <a:endParaRPr lang="tr-TR" dirty="0" smtClean="0"/>
          </a:p>
          <a:p>
            <a:pPr marL="0" indent="0">
              <a:buNone/>
            </a:pPr>
            <a:r>
              <a:rPr lang="tr-TR" dirty="0" err="1" smtClean="0"/>
              <a:t>Piaget’e</a:t>
            </a:r>
            <a:r>
              <a:rPr lang="tr-TR" dirty="0" smtClean="0"/>
              <a:t> </a:t>
            </a:r>
            <a:r>
              <a:rPr lang="tr-TR" dirty="0"/>
              <a:t>göre deneyim, değişik türler içeren heterojen </a:t>
            </a:r>
            <a:endParaRPr lang="tr-TR" dirty="0" smtClean="0"/>
          </a:p>
          <a:p>
            <a:pPr marL="0" indent="0">
              <a:buNone/>
            </a:pPr>
            <a:endParaRPr lang="tr-TR" dirty="0"/>
          </a:p>
          <a:p>
            <a:pPr marL="0" indent="0">
              <a:buNone/>
            </a:pPr>
            <a:r>
              <a:rPr lang="tr-TR" dirty="0" smtClean="0"/>
              <a:t>bir </a:t>
            </a:r>
            <a:r>
              <a:rPr lang="tr-TR" dirty="0"/>
              <a:t>faktördür.” Fiziksel deneyim” ve bunun karşıtı olan </a:t>
            </a:r>
            <a:endParaRPr lang="tr-TR" dirty="0" smtClean="0"/>
          </a:p>
          <a:p>
            <a:pPr marL="0" indent="0">
              <a:buNone/>
            </a:pPr>
            <a:endParaRPr lang="tr-TR" dirty="0"/>
          </a:p>
          <a:p>
            <a:pPr marL="0" indent="0">
              <a:buNone/>
            </a:pPr>
            <a:r>
              <a:rPr lang="tr-TR" dirty="0" smtClean="0"/>
              <a:t>“</a:t>
            </a:r>
            <a:r>
              <a:rPr lang="tr-TR" dirty="0"/>
              <a:t>mantıksal-matematiksel deneyim” üzerinde durmuş ve </a:t>
            </a:r>
            <a:endParaRPr lang="tr-TR" dirty="0" smtClean="0"/>
          </a:p>
          <a:p>
            <a:pPr marL="0" indent="0">
              <a:buNone/>
            </a:pPr>
            <a:endParaRPr lang="tr-TR" dirty="0"/>
          </a:p>
          <a:p>
            <a:pPr marL="0" indent="0">
              <a:buNone/>
            </a:pPr>
            <a:r>
              <a:rPr lang="tr-TR" dirty="0" smtClean="0"/>
              <a:t>bu </a:t>
            </a:r>
            <a:r>
              <a:rPr lang="tr-TR" dirty="0"/>
              <a:t>iki deneyim arasındaki ayırımı vurgulamıştır. </a:t>
            </a:r>
          </a:p>
        </p:txBody>
      </p:sp>
      <p:sp>
        <p:nvSpPr>
          <p:cNvPr id="3" name="Başlık 2"/>
          <p:cNvSpPr>
            <a:spLocks noGrp="1"/>
          </p:cNvSpPr>
          <p:nvPr>
            <p:ph type="title"/>
          </p:nvPr>
        </p:nvSpPr>
        <p:spPr/>
        <p:txBody>
          <a:bodyPr/>
          <a:lstStyle/>
          <a:p>
            <a:r>
              <a:rPr lang="tr-TR" i="1" dirty="0" smtClean="0"/>
              <a:t>Deneyim</a:t>
            </a:r>
            <a:endParaRPr lang="tr-TR" i="1" dirty="0"/>
          </a:p>
        </p:txBody>
      </p:sp>
    </p:spTree>
    <p:extLst>
      <p:ext uri="{BB962C8B-B14F-4D97-AF65-F5344CB8AC3E}">
        <p14:creationId xmlns="" xmlns:p14="http://schemas.microsoft.com/office/powerpoint/2010/main" val="31734755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Fiziksel Deneyim: </a:t>
            </a:r>
            <a:r>
              <a:rPr lang="tr-TR" dirty="0"/>
              <a:t>Organizmanın çevresinde bulunan nesnelerin özellikleri hakkında </a:t>
            </a:r>
            <a:r>
              <a:rPr lang="tr-TR" dirty="0" err="1"/>
              <a:t>biligi</a:t>
            </a:r>
            <a:r>
              <a:rPr lang="tr-TR" dirty="0"/>
              <a:t> edinmesini sağlar. Bu deneyimde, nesneler ve onların gerçek özelliklerinin önemli rol oynadığını, organizmanın ise bu özellikleri “basit soyutlama” süreci ile birbirinden </a:t>
            </a:r>
            <a:r>
              <a:rPr lang="tr-TR" dirty="0" err="1"/>
              <a:t>ayırdederek</a:t>
            </a:r>
            <a:r>
              <a:rPr lang="tr-TR" dirty="0"/>
              <a:t>, nesnelerin renk, doku, ağırlık ve hacim gibi özelliklerini öğrendiğini ileri sürer.</a:t>
            </a:r>
          </a:p>
        </p:txBody>
      </p:sp>
      <p:sp>
        <p:nvSpPr>
          <p:cNvPr id="3" name="Başlık 2"/>
          <p:cNvSpPr>
            <a:spLocks noGrp="1"/>
          </p:cNvSpPr>
          <p:nvPr>
            <p:ph type="title"/>
          </p:nvPr>
        </p:nvSpPr>
        <p:spPr/>
        <p:txBody>
          <a:bodyPr/>
          <a:lstStyle/>
          <a:p>
            <a:endParaRPr lang="tr-TR" dirty="0"/>
          </a:p>
        </p:txBody>
      </p:sp>
    </p:spTree>
    <p:extLst>
      <p:ext uri="{BB962C8B-B14F-4D97-AF65-F5344CB8AC3E}">
        <p14:creationId xmlns="" xmlns:p14="http://schemas.microsoft.com/office/powerpoint/2010/main" val="15808255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Mantıksal-matematiksel Deneyim: </a:t>
            </a:r>
            <a:r>
              <a:rPr lang="tr-TR" dirty="0"/>
              <a:t>organizma tarafından nesnelerden değil de onlar üzerinde giriştiği eylemlerden elde edilir. .  Örnek: Çakıl taşları ile oynarken değişik şekillerde dizer ve sayar. Her seferinde aynı sayıya ulaşır. </a:t>
            </a:r>
            <a:r>
              <a:rPr lang="tr-TR" dirty="0" err="1"/>
              <a:t>Piaget’e</a:t>
            </a:r>
            <a:r>
              <a:rPr lang="tr-TR" dirty="0"/>
              <a:t> göre çocukta sayı kavramının kazanılmasını etkileyen bu deneyim, fiziksel türde bir deneyim değildir. Farklı şekillerde dizerek saymak , </a:t>
            </a:r>
            <a:r>
              <a:rPr lang="tr-TR" dirty="0" err="1"/>
              <a:t>çakıltaşlarının</a:t>
            </a:r>
            <a:r>
              <a:rPr lang="tr-TR" dirty="0"/>
              <a:t> fiziksel özellikleri değil, çocuğun taşlar üzerinde gerçekleştirdiği eylemdir.</a:t>
            </a:r>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3254960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smtClean="0"/>
          </a:p>
          <a:p>
            <a:pPr marL="0" indent="0">
              <a:buNone/>
            </a:pPr>
            <a:endParaRPr lang="tr-TR" dirty="0"/>
          </a:p>
          <a:p>
            <a:pPr marL="0" indent="0">
              <a:buNone/>
            </a:pPr>
            <a:r>
              <a:rPr lang="tr-TR" dirty="0" smtClean="0"/>
              <a:t>       Bireylerdeki akıl yürütme, düşünme, bellek ve</a:t>
            </a:r>
          </a:p>
          <a:p>
            <a:pPr marL="0" indent="0">
              <a:buNone/>
            </a:pPr>
            <a:r>
              <a:rPr lang="tr-TR" dirty="0"/>
              <a:t> </a:t>
            </a:r>
            <a:endParaRPr lang="tr-TR" dirty="0" smtClean="0"/>
          </a:p>
          <a:p>
            <a:pPr marL="0" indent="0">
              <a:buNone/>
            </a:pPr>
            <a:r>
              <a:rPr lang="tr-TR" dirty="0"/>
              <a:t> </a:t>
            </a:r>
            <a:r>
              <a:rPr lang="tr-TR" dirty="0" smtClean="0"/>
              <a:t>                       dildeki  gelişimleri kapsar. </a:t>
            </a:r>
          </a:p>
          <a:p>
            <a:pPr marL="0" indent="0">
              <a:buNone/>
            </a:pPr>
            <a:endParaRPr lang="tr-TR" dirty="0"/>
          </a:p>
          <a:p>
            <a:pPr marL="0" indent="0">
              <a:buNone/>
            </a:pPr>
            <a:endParaRPr lang="tr-TR" dirty="0"/>
          </a:p>
        </p:txBody>
      </p:sp>
      <p:sp>
        <p:nvSpPr>
          <p:cNvPr id="2" name="Başlık 1"/>
          <p:cNvSpPr>
            <a:spLocks noGrp="1"/>
          </p:cNvSpPr>
          <p:nvPr>
            <p:ph type="title"/>
          </p:nvPr>
        </p:nvSpPr>
        <p:spPr/>
        <p:txBody>
          <a:bodyPr>
            <a:normAutofit/>
          </a:bodyPr>
          <a:lstStyle/>
          <a:p>
            <a:r>
              <a:rPr lang="tr-TR" sz="3600" dirty="0" smtClean="0"/>
              <a:t>Bilişsel </a:t>
            </a:r>
            <a:r>
              <a:rPr lang="tr-TR" sz="3600" dirty="0"/>
              <a:t>G</a:t>
            </a:r>
            <a:r>
              <a:rPr lang="tr-TR" sz="3600" dirty="0" smtClean="0"/>
              <a:t>elişim Neleri Kapsar? </a:t>
            </a:r>
            <a:endParaRPr lang="tr-TR" sz="3600" dirty="0"/>
          </a:p>
        </p:txBody>
      </p:sp>
    </p:spTree>
    <p:extLst>
      <p:ext uri="{BB962C8B-B14F-4D97-AF65-F5344CB8AC3E}">
        <p14:creationId xmlns="" xmlns:p14="http://schemas.microsoft.com/office/powerpoint/2010/main" val="423863395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r>
              <a:rPr lang="tr-TR" dirty="0" smtClean="0"/>
              <a:t>Organizmaya </a:t>
            </a:r>
            <a:r>
              <a:rPr lang="tr-TR" dirty="0"/>
              <a:t>çevresindeki çeşitli kaynaklardan  </a:t>
            </a:r>
            <a:endParaRPr lang="tr-TR" dirty="0" smtClean="0"/>
          </a:p>
          <a:p>
            <a:pPr marL="0" indent="0">
              <a:buNone/>
            </a:pPr>
            <a:endParaRPr lang="tr-TR" dirty="0"/>
          </a:p>
          <a:p>
            <a:pPr marL="0" indent="0">
              <a:buNone/>
            </a:pPr>
            <a:r>
              <a:rPr lang="tr-TR" dirty="0" smtClean="0"/>
              <a:t>(</a:t>
            </a:r>
            <a:r>
              <a:rPr lang="tr-TR" dirty="0" err="1"/>
              <a:t>anababa</a:t>
            </a:r>
            <a:r>
              <a:rPr lang="tr-TR" dirty="0"/>
              <a:t>, akran, öğretmen, kitle iletişim araçları vb.) </a:t>
            </a:r>
            <a:endParaRPr lang="tr-TR" dirty="0" smtClean="0"/>
          </a:p>
          <a:p>
            <a:pPr marL="0" indent="0">
              <a:buNone/>
            </a:pPr>
            <a:endParaRPr lang="tr-TR" dirty="0"/>
          </a:p>
          <a:p>
            <a:pPr marL="0" indent="0">
              <a:buNone/>
            </a:pPr>
            <a:r>
              <a:rPr lang="tr-TR" dirty="0" smtClean="0"/>
              <a:t>iletilen </a:t>
            </a:r>
            <a:r>
              <a:rPr lang="tr-TR" dirty="0"/>
              <a:t>bilgileri kapsamaktadır.</a:t>
            </a:r>
          </a:p>
        </p:txBody>
      </p:sp>
      <p:sp>
        <p:nvSpPr>
          <p:cNvPr id="3" name="Başlık 2"/>
          <p:cNvSpPr>
            <a:spLocks noGrp="1"/>
          </p:cNvSpPr>
          <p:nvPr>
            <p:ph type="title"/>
          </p:nvPr>
        </p:nvSpPr>
        <p:spPr/>
        <p:txBody>
          <a:bodyPr/>
          <a:lstStyle/>
          <a:p>
            <a:r>
              <a:rPr lang="tr-TR" i="1" dirty="0" smtClean="0"/>
              <a:t>Toplumsal Aktarma</a:t>
            </a:r>
            <a:endParaRPr lang="tr-TR" i="1" dirty="0"/>
          </a:p>
        </p:txBody>
      </p:sp>
    </p:spTree>
    <p:extLst>
      <p:ext uri="{BB962C8B-B14F-4D97-AF65-F5344CB8AC3E}">
        <p14:creationId xmlns="" xmlns:p14="http://schemas.microsoft.com/office/powerpoint/2010/main" val="41315380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err="1" smtClean="0"/>
              <a:t>Piaget</a:t>
            </a:r>
            <a:r>
              <a:rPr lang="tr-TR" dirty="0" smtClean="0"/>
              <a:t>  </a:t>
            </a:r>
            <a:r>
              <a:rPr lang="tr-TR" dirty="0"/>
              <a:t>olgunlaşma, deneyim ve toplumsal aktarma gibi </a:t>
            </a:r>
            <a:endParaRPr lang="tr-TR" dirty="0" smtClean="0"/>
          </a:p>
          <a:p>
            <a:pPr marL="0" indent="0">
              <a:buNone/>
            </a:pPr>
            <a:endParaRPr lang="tr-TR" dirty="0"/>
          </a:p>
          <a:p>
            <a:pPr marL="0" indent="0">
              <a:buNone/>
            </a:pPr>
            <a:r>
              <a:rPr lang="tr-TR" dirty="0" smtClean="0"/>
              <a:t>üç </a:t>
            </a:r>
            <a:r>
              <a:rPr lang="tr-TR" dirty="0"/>
              <a:t>heterojen faktörün, aralarında karşılıklı bir denge </a:t>
            </a:r>
            <a:endParaRPr lang="tr-TR" dirty="0" smtClean="0"/>
          </a:p>
          <a:p>
            <a:pPr marL="0" indent="0">
              <a:buNone/>
            </a:pPr>
            <a:endParaRPr lang="tr-TR" dirty="0"/>
          </a:p>
          <a:p>
            <a:pPr marL="0" indent="0">
              <a:buNone/>
            </a:pPr>
            <a:r>
              <a:rPr lang="tr-TR" dirty="0" smtClean="0"/>
              <a:t>kurulmaksızın</a:t>
            </a:r>
            <a:r>
              <a:rPr lang="tr-TR" dirty="0"/>
              <a:t>, düzenli bir gelişim sürecini </a:t>
            </a:r>
            <a:endParaRPr lang="tr-TR" dirty="0" smtClean="0"/>
          </a:p>
          <a:p>
            <a:pPr marL="0" indent="0">
              <a:buNone/>
            </a:pPr>
            <a:endParaRPr lang="tr-TR" dirty="0"/>
          </a:p>
          <a:p>
            <a:pPr marL="0" indent="0">
              <a:buNone/>
            </a:pPr>
            <a:r>
              <a:rPr lang="tr-TR" dirty="0" smtClean="0"/>
              <a:t>açıklayamayacaklarına </a:t>
            </a:r>
            <a:r>
              <a:rPr lang="tr-TR" dirty="0"/>
              <a:t>inanmaktadır.</a:t>
            </a:r>
          </a:p>
        </p:txBody>
      </p:sp>
      <p:sp>
        <p:nvSpPr>
          <p:cNvPr id="3" name="Başlık 2"/>
          <p:cNvSpPr>
            <a:spLocks noGrp="1"/>
          </p:cNvSpPr>
          <p:nvPr>
            <p:ph type="title"/>
          </p:nvPr>
        </p:nvSpPr>
        <p:spPr/>
        <p:txBody>
          <a:bodyPr/>
          <a:lstStyle/>
          <a:p>
            <a:r>
              <a:rPr lang="tr-TR" i="1" dirty="0" smtClean="0"/>
              <a:t>Dengelenme</a:t>
            </a:r>
            <a:endParaRPr lang="tr-TR" i="1" dirty="0"/>
          </a:p>
        </p:txBody>
      </p:sp>
    </p:spTree>
    <p:extLst>
      <p:ext uri="{BB962C8B-B14F-4D97-AF65-F5344CB8AC3E}">
        <p14:creationId xmlns="" xmlns:p14="http://schemas.microsoft.com/office/powerpoint/2010/main" val="17473591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Duyusal-</a:t>
            </a:r>
            <a:r>
              <a:rPr lang="tr-TR" dirty="0" err="1" smtClean="0"/>
              <a:t>Devinimsel</a:t>
            </a:r>
            <a:r>
              <a:rPr lang="tr-TR" dirty="0" smtClean="0"/>
              <a:t> Dönem (0-2 yaş)</a:t>
            </a:r>
          </a:p>
          <a:p>
            <a:endParaRPr lang="tr-TR" dirty="0"/>
          </a:p>
          <a:p>
            <a:r>
              <a:rPr lang="tr-TR" dirty="0" smtClean="0"/>
              <a:t>İşlem Öncesi Dönem (2-7 yaş)</a:t>
            </a:r>
          </a:p>
          <a:p>
            <a:endParaRPr lang="tr-TR" dirty="0"/>
          </a:p>
          <a:p>
            <a:r>
              <a:rPr lang="tr-TR" dirty="0" smtClean="0"/>
              <a:t>Somut İşlemler Dönemi (7-11 yaş)</a:t>
            </a:r>
          </a:p>
          <a:p>
            <a:endParaRPr lang="tr-TR" dirty="0"/>
          </a:p>
          <a:p>
            <a:r>
              <a:rPr lang="tr-TR" dirty="0" smtClean="0"/>
              <a:t>Soyut İşlemler Dönemi (11-15 yaş)</a:t>
            </a:r>
            <a:endParaRPr lang="tr-TR" dirty="0"/>
          </a:p>
        </p:txBody>
      </p:sp>
      <p:sp>
        <p:nvSpPr>
          <p:cNvPr id="3" name="Başlık 2"/>
          <p:cNvSpPr>
            <a:spLocks noGrp="1"/>
          </p:cNvSpPr>
          <p:nvPr>
            <p:ph type="title"/>
          </p:nvPr>
        </p:nvSpPr>
        <p:spPr/>
        <p:txBody>
          <a:bodyPr/>
          <a:lstStyle/>
          <a:p>
            <a:r>
              <a:rPr lang="tr-TR" dirty="0" smtClean="0"/>
              <a:t>ZİHİNSEL GELİŞİM EVRELERİ</a:t>
            </a:r>
            <a:endParaRPr lang="tr-TR" dirty="0"/>
          </a:p>
        </p:txBody>
      </p:sp>
    </p:spTree>
    <p:extLst>
      <p:ext uri="{BB962C8B-B14F-4D97-AF65-F5344CB8AC3E}">
        <p14:creationId xmlns="" xmlns:p14="http://schemas.microsoft.com/office/powerpoint/2010/main" val="10856015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r>
              <a:rPr lang="tr-TR" dirty="0"/>
              <a:t>Somut işlemlerin sonuçlarını alarak mantıksal ilişkileri hakkında hipotezler üretebilirler (önermeler, ifadeler</a:t>
            </a:r>
            <a:r>
              <a:rPr lang="tr-TR" dirty="0" smtClean="0"/>
              <a:t>)</a:t>
            </a:r>
          </a:p>
          <a:p>
            <a:r>
              <a:rPr lang="tr-TR" dirty="0"/>
              <a:t>Düşünce gerçekten mantıksal, soyut ve </a:t>
            </a:r>
            <a:r>
              <a:rPr lang="tr-TR" dirty="0" err="1"/>
              <a:t>varsayımsal</a:t>
            </a:r>
            <a:r>
              <a:rPr lang="tr-TR" dirty="0"/>
              <a:t> hale gelmiştir</a:t>
            </a:r>
            <a:r>
              <a:rPr lang="tr-TR" dirty="0" smtClean="0"/>
              <a:t>.</a:t>
            </a:r>
          </a:p>
          <a:p>
            <a:r>
              <a:rPr lang="tr-TR" dirty="0"/>
              <a:t>Soyut işlem düşüncesi çoğu zaman </a:t>
            </a:r>
            <a:r>
              <a:rPr lang="tr-TR" i="1" dirty="0"/>
              <a:t>bilimsel yöntem </a:t>
            </a:r>
            <a:r>
              <a:rPr lang="tr-TR" dirty="0"/>
              <a:t>olarak adlandırılan düşünce tipini temsil eder. Çocuklar halihazırda ya da olası bir olay hakkında hipotez oluştururlar ve bu hipotezin gerçekliğini test ederler. Gerekirse baştan bütün olası sonuçları ya da olası birleşimleri üretirler.</a:t>
            </a:r>
          </a:p>
        </p:txBody>
      </p:sp>
      <p:sp>
        <p:nvSpPr>
          <p:cNvPr id="3" name="Başlık 2"/>
          <p:cNvSpPr>
            <a:spLocks noGrp="1"/>
          </p:cNvSpPr>
          <p:nvPr>
            <p:ph type="title"/>
          </p:nvPr>
        </p:nvSpPr>
        <p:spPr/>
        <p:txBody>
          <a:bodyPr>
            <a:normAutofit fontScale="90000"/>
          </a:bodyPr>
          <a:lstStyle/>
          <a:p>
            <a:r>
              <a:rPr lang="tr-TR" dirty="0" smtClean="0"/>
              <a:t>SOYUT İŞLEMSEL DÜŞÜNCENİN GELİŞİMİ</a:t>
            </a:r>
            <a:endParaRPr lang="tr-TR" dirty="0"/>
          </a:p>
        </p:txBody>
      </p:sp>
    </p:spTree>
    <p:extLst>
      <p:ext uri="{BB962C8B-B14F-4D97-AF65-F5344CB8AC3E}">
        <p14:creationId xmlns="" xmlns:p14="http://schemas.microsoft.com/office/powerpoint/2010/main" val="18475304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99592" y="2564904"/>
            <a:ext cx="7408333" cy="3450696"/>
          </a:xfrm>
        </p:spPr>
        <p:txBody>
          <a:bodyPr>
            <a:normAutofit/>
          </a:bodyPr>
          <a:lstStyle/>
          <a:p>
            <a:pPr marL="0" indent="0">
              <a:buNone/>
            </a:pPr>
            <a:endParaRPr lang="tr-TR" dirty="0" smtClean="0"/>
          </a:p>
          <a:p>
            <a:pPr marL="0" indent="0">
              <a:buNone/>
            </a:pPr>
            <a:r>
              <a:rPr lang="tr-TR" dirty="0" smtClean="0"/>
              <a:t> </a:t>
            </a:r>
            <a:r>
              <a:rPr lang="tr-TR" dirty="0"/>
              <a:t>1976’da çocuklara ve ergenlere verdiği (4 yaş ile 12 yaş arasındaki denekler) kolay bir problem incelemesi.</a:t>
            </a:r>
          </a:p>
          <a:p>
            <a:pPr marL="0" indent="0">
              <a:buNone/>
            </a:pPr>
            <a:r>
              <a:rPr lang="tr-TR" dirty="0"/>
              <a:t>Denekler oyuncak bir arabanın bulunduğu bir odaya alınmış ve kendilerine çok basit bir soru sorulmuştur. Bu araba odanın içinde kaç olası güzergahtan ya da yoldan geçebilir?</a:t>
            </a:r>
            <a:endParaRPr lang="tr-TR" dirty="0" smtClean="0"/>
          </a:p>
        </p:txBody>
      </p:sp>
      <p:sp>
        <p:nvSpPr>
          <p:cNvPr id="3" name="Başlık 2"/>
          <p:cNvSpPr>
            <a:spLocks noGrp="1"/>
          </p:cNvSpPr>
          <p:nvPr>
            <p:ph type="title"/>
          </p:nvPr>
        </p:nvSpPr>
        <p:spPr/>
        <p:txBody>
          <a:bodyPr/>
          <a:lstStyle/>
          <a:p>
            <a:r>
              <a:rPr lang="tr-TR" dirty="0" smtClean="0"/>
              <a:t>ÖRNEK</a:t>
            </a:r>
            <a:endParaRPr lang="tr-TR" dirty="0"/>
          </a:p>
        </p:txBody>
      </p:sp>
    </p:spTree>
    <p:extLst>
      <p:ext uri="{BB962C8B-B14F-4D97-AF65-F5344CB8AC3E}">
        <p14:creationId xmlns="" xmlns:p14="http://schemas.microsoft.com/office/powerpoint/2010/main" val="36443919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0" indent="0">
              <a:buNone/>
            </a:pPr>
            <a:endParaRPr lang="tr-TR" dirty="0" smtClean="0"/>
          </a:p>
          <a:p>
            <a:pPr marL="0" indent="0">
              <a:buNone/>
            </a:pPr>
            <a:r>
              <a:rPr lang="tr-TR" dirty="0" smtClean="0"/>
              <a:t>En </a:t>
            </a:r>
            <a:r>
              <a:rPr lang="tr-TR" dirty="0"/>
              <a:t>küçük çocuklar, engellerin çevresinden dolaşmak için birkaç kere sapılan sadece düz yollar göstermişlerdir. Daha büyük çocuklar, kıvrılan ya da </a:t>
            </a:r>
            <a:r>
              <a:rPr lang="tr-TR" dirty="0" err="1"/>
              <a:t>zigzaglar</a:t>
            </a:r>
            <a:r>
              <a:rPr lang="tr-TR" dirty="0"/>
              <a:t> oluşturan güzergahları kullanmaya başlamışlardır. Sadece ergenlik çağının başlangıcındaki denekler, sonsuz sayıda olasılık anlayışını ortaya koyan yanıtlar </a:t>
            </a:r>
            <a:r>
              <a:rPr lang="tr-TR" dirty="0" smtClean="0"/>
              <a:t>vermişlerdir.</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18244331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r>
              <a:rPr lang="tr-TR" dirty="0" err="1" smtClean="0"/>
              <a:t>Peel</a:t>
            </a:r>
            <a:r>
              <a:rPr lang="tr-TR" dirty="0" smtClean="0"/>
              <a:t>(1971</a:t>
            </a:r>
            <a:r>
              <a:rPr lang="tr-TR" dirty="0"/>
              <a:t>) tarafından İngiltere’de geliştirilen bir deney, ergenin olasılık anlayışının başka bir yönünü ortaya çıkarmıştır. Yaşları 11 ile 15 arasında olan deneklerin aşağıdaki gibi paragrafları ve soruları okumaları istenmiştir.</a:t>
            </a:r>
          </a:p>
        </p:txBody>
      </p:sp>
      <p:sp>
        <p:nvSpPr>
          <p:cNvPr id="3" name="Başlık 2"/>
          <p:cNvSpPr>
            <a:spLocks noGrp="1"/>
          </p:cNvSpPr>
          <p:nvPr>
            <p:ph type="title"/>
          </p:nvPr>
        </p:nvSpPr>
        <p:spPr/>
        <p:txBody>
          <a:bodyPr/>
          <a:lstStyle/>
          <a:p>
            <a:r>
              <a:rPr lang="tr-TR" dirty="0" smtClean="0"/>
              <a:t>ÖRNEK</a:t>
            </a:r>
            <a:endParaRPr lang="tr-TR" dirty="0"/>
          </a:p>
        </p:txBody>
      </p:sp>
    </p:spTree>
    <p:extLst>
      <p:ext uri="{BB962C8B-B14F-4D97-AF65-F5344CB8AC3E}">
        <p14:creationId xmlns="" xmlns:p14="http://schemas.microsoft.com/office/powerpoint/2010/main" val="36861966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a:t>Bütün büyük kentlerin sanat gösterileri vardır ve İtalya sanat eserleri açısından son derece zengindir. Birçok insan İtalya’ya özellikle bu eski tabloları, kitapları ve heykelleri görmek için gelir. Floransa bölgesinde, son zamanlardaki seller bu büyük eserlerin birçoğuna zarar vermiştir. Eski tablolar nadir bulunur, değerlidir, güzeldir ve zarar görmeyecek şekilde saklanmalıdır.</a:t>
            </a:r>
          </a:p>
          <a:p>
            <a:r>
              <a:rPr lang="tr-TR" dirty="0"/>
              <a:t>Soru: </a:t>
            </a:r>
            <a:r>
              <a:rPr lang="tr-TR" dirty="0" err="1"/>
              <a:t>italyanlar</a:t>
            </a:r>
            <a:r>
              <a:rPr lang="tr-TR" dirty="0"/>
              <a:t>, tabloların ve sanat eserlerinin kaybolması için suçlanabilir mi?</a:t>
            </a:r>
          </a:p>
          <a:p>
            <a:r>
              <a:rPr lang="tr-TR" dirty="0"/>
              <a:t>Soru: niçin bu görüştesiniz?</a:t>
            </a:r>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36078102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268760"/>
            <a:ext cx="7408333" cy="4857403"/>
          </a:xfrm>
        </p:spPr>
        <p:txBody>
          <a:bodyPr>
            <a:normAutofit lnSpcReduction="10000"/>
          </a:bodyPr>
          <a:lstStyle/>
          <a:p>
            <a:r>
              <a:rPr lang="tr-TR" dirty="0"/>
              <a:t>Burada test edilen, verilen bilgiyi temel alarak yargıda bulunma yeteneğidir. </a:t>
            </a:r>
            <a:r>
              <a:rPr lang="tr-TR" dirty="0" err="1"/>
              <a:t>Peel</a:t>
            </a:r>
            <a:r>
              <a:rPr lang="tr-TR" dirty="0"/>
              <a:t> yargıları analiz ettiğinde üç </a:t>
            </a:r>
            <a:r>
              <a:rPr lang="tr-TR" dirty="0" smtClean="0"/>
              <a:t>düşünme </a:t>
            </a:r>
            <a:r>
              <a:rPr lang="tr-TR" dirty="0"/>
              <a:t>düzeyi bulmuştur</a:t>
            </a:r>
            <a:r>
              <a:rPr lang="tr-TR" dirty="0" smtClean="0"/>
              <a:t>.</a:t>
            </a:r>
          </a:p>
          <a:p>
            <a:r>
              <a:rPr lang="tr-TR" dirty="0"/>
              <a:t>Birinci düzeyde çok az sayıda denek “Hayır, çünkü İtalyanların çok fazla sanat eseri vardır” gibi sınırlı </a:t>
            </a:r>
            <a:r>
              <a:rPr lang="tr-TR" dirty="0" smtClean="0"/>
              <a:t>yanıtlar </a:t>
            </a:r>
            <a:r>
              <a:rPr lang="tr-TR" dirty="0"/>
              <a:t>vermişlerdir</a:t>
            </a:r>
            <a:r>
              <a:rPr lang="tr-TR" dirty="0" smtClean="0"/>
              <a:t>.</a:t>
            </a:r>
          </a:p>
          <a:p>
            <a:r>
              <a:rPr lang="tr-TR" dirty="0"/>
              <a:t>ikinci düzeyde denekler “şimdi ve </a:t>
            </a:r>
            <a:r>
              <a:rPr lang="tr-TR" dirty="0" err="1"/>
              <a:t>burada’ya</a:t>
            </a:r>
            <a:r>
              <a:rPr lang="tr-TR" dirty="0"/>
              <a:t> odaklanmışlardır. Diğer bir anlatımla içeriğin ötesine geçememişlerdir</a:t>
            </a:r>
            <a:r>
              <a:rPr lang="tr-TR" dirty="0" smtClean="0"/>
              <a:t>.</a:t>
            </a:r>
          </a:p>
          <a:p>
            <a:r>
              <a:rPr lang="tr-TR" dirty="0"/>
              <a:t>En son olarak da, deneklerin parçanın içeriğinin ötesine geçip kendi deneyimlerine dayanarak olası varsayımlar geliştirdikleri olgun yanıtlar </a:t>
            </a:r>
            <a:r>
              <a:rPr lang="tr-TR" dirty="0" err="1"/>
              <a:t>düşlemsel</a:t>
            </a:r>
            <a:r>
              <a:rPr lang="tr-TR" dirty="0"/>
              <a:t> olarak adlandırılmıştır.</a:t>
            </a:r>
          </a:p>
        </p:txBody>
      </p:sp>
      <p:sp>
        <p:nvSpPr>
          <p:cNvPr id="3" name="Başlık 2"/>
          <p:cNvSpPr>
            <a:spLocks noGrp="1"/>
          </p:cNvSpPr>
          <p:nvPr>
            <p:ph type="title"/>
          </p:nvPr>
        </p:nvSpPr>
        <p:spPr/>
        <p:txBody>
          <a:bodyPr>
            <a:normAutofit/>
          </a:bodyPr>
          <a:lstStyle/>
          <a:p>
            <a:endParaRPr lang="tr-TR" dirty="0"/>
          </a:p>
        </p:txBody>
      </p:sp>
    </p:spTree>
    <p:extLst>
      <p:ext uri="{BB962C8B-B14F-4D97-AF65-F5344CB8AC3E}">
        <p14:creationId xmlns="" xmlns:p14="http://schemas.microsoft.com/office/powerpoint/2010/main" val="19510553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a:t>Soyut düşünen kişi sadece şimdi ve burada hakkında düşünmekle kalmayıp aynı zamanda şimdi ve </a:t>
            </a:r>
            <a:r>
              <a:rPr lang="tr-TR" dirty="0" err="1"/>
              <a:t>buradanın</a:t>
            </a:r>
            <a:r>
              <a:rPr lang="tr-TR" dirty="0"/>
              <a:t> olası çeşitlemelerini de düşünebilir</a:t>
            </a:r>
            <a:r>
              <a:rPr lang="tr-TR" dirty="0" smtClean="0"/>
              <a:t>.</a:t>
            </a:r>
          </a:p>
          <a:p>
            <a:r>
              <a:rPr lang="tr-TR" dirty="0" smtClean="0"/>
              <a:t> </a:t>
            </a:r>
            <a:r>
              <a:rPr lang="tr-TR" dirty="0"/>
              <a:t>Soyut düşünür, birçok olası çözümü </a:t>
            </a:r>
            <a:r>
              <a:rPr lang="tr-TR" dirty="0" err="1"/>
              <a:t>gözönüne</a:t>
            </a:r>
            <a:r>
              <a:rPr lang="tr-TR" dirty="0"/>
              <a:t> alabilir ve bunu sistematik bir plana göre yapar</a:t>
            </a:r>
            <a:r>
              <a:rPr lang="tr-TR" dirty="0" smtClean="0"/>
              <a:t>.</a:t>
            </a:r>
          </a:p>
          <a:p>
            <a:r>
              <a:rPr lang="tr-TR" dirty="0" smtClean="0"/>
              <a:t> </a:t>
            </a:r>
            <a:r>
              <a:rPr lang="tr-TR" dirty="0"/>
              <a:t>Bu kişi ayrıca esneklik gösterir. Problemin bazı yönleri değiştiğinde gerekli olabilecek çözümün farklılıklarına açık olma özelliği vardır</a:t>
            </a:r>
            <a:r>
              <a:rPr lang="tr-TR" dirty="0" smtClean="0"/>
              <a:t>.</a:t>
            </a:r>
          </a:p>
          <a:p>
            <a:r>
              <a:rPr lang="tr-TR" dirty="0"/>
              <a:t>başlamadan önce verilen bir problemde bütün olası belirleyicileri düşünürler.</a:t>
            </a:r>
          </a:p>
        </p:txBody>
      </p:sp>
      <p:sp>
        <p:nvSpPr>
          <p:cNvPr id="3" name="Başlık 2"/>
          <p:cNvSpPr>
            <a:spLocks noGrp="1"/>
          </p:cNvSpPr>
          <p:nvPr>
            <p:ph type="title"/>
          </p:nvPr>
        </p:nvSpPr>
        <p:spPr/>
        <p:txBody>
          <a:bodyPr>
            <a:normAutofit/>
          </a:bodyPr>
          <a:lstStyle/>
          <a:p>
            <a:endParaRPr lang="tr-TR" dirty="0"/>
          </a:p>
        </p:txBody>
      </p:sp>
    </p:spTree>
    <p:extLst>
      <p:ext uri="{BB962C8B-B14F-4D97-AF65-F5344CB8AC3E}">
        <p14:creationId xmlns="" xmlns:p14="http://schemas.microsoft.com/office/powerpoint/2010/main" val="1933843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2636912"/>
            <a:ext cx="7408333" cy="3744416"/>
          </a:xfrm>
        </p:spPr>
        <p:txBody>
          <a:bodyPr/>
          <a:lstStyle/>
          <a:p>
            <a:pPr marL="0" indent="0">
              <a:buNone/>
            </a:pPr>
            <a:endParaRPr lang="tr-TR" b="1" dirty="0" smtClean="0"/>
          </a:p>
          <a:p>
            <a:pPr marL="0" indent="0">
              <a:buNone/>
            </a:pPr>
            <a:r>
              <a:rPr lang="tr-TR" dirty="0" smtClean="0"/>
              <a:t>                                         </a:t>
            </a:r>
          </a:p>
        </p:txBody>
      </p:sp>
      <p:sp>
        <p:nvSpPr>
          <p:cNvPr id="2" name="Başlık 1"/>
          <p:cNvSpPr>
            <a:spLocks noGrp="1"/>
          </p:cNvSpPr>
          <p:nvPr>
            <p:ph type="title"/>
          </p:nvPr>
        </p:nvSpPr>
        <p:spPr>
          <a:xfrm>
            <a:off x="395536" y="0"/>
            <a:ext cx="8157592" cy="2232248"/>
          </a:xfrm>
        </p:spPr>
        <p:txBody>
          <a:bodyPr>
            <a:normAutofit/>
          </a:bodyPr>
          <a:lstStyle/>
          <a:p>
            <a:r>
              <a:rPr lang="tr-TR" sz="4800" dirty="0" smtClean="0"/>
              <a:t>Bilişsel </a:t>
            </a:r>
            <a:r>
              <a:rPr lang="tr-TR" sz="4800" dirty="0"/>
              <a:t>G</a:t>
            </a:r>
            <a:r>
              <a:rPr lang="tr-TR" sz="4800" dirty="0" smtClean="0"/>
              <a:t>elişim  İle İlgili Temel Kavramlar </a:t>
            </a:r>
            <a:endParaRPr lang="tr-TR" sz="4800" dirty="0"/>
          </a:p>
        </p:txBody>
      </p:sp>
      <p:pic>
        <p:nvPicPr>
          <p:cNvPr id="1028" name="Picture 4"/>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979712" y="2514600"/>
            <a:ext cx="5328592" cy="3506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66516052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smtClean="0"/>
              <a:t>               Renksiz Kimyasal Sıvıların Birleşimi Görevi</a:t>
            </a:r>
            <a:endParaRPr lang="tr-TR" dirty="0"/>
          </a:p>
        </p:txBody>
      </p:sp>
      <p:sp>
        <p:nvSpPr>
          <p:cNvPr id="3" name="Başlık 2"/>
          <p:cNvSpPr>
            <a:spLocks noGrp="1"/>
          </p:cNvSpPr>
          <p:nvPr>
            <p:ph type="title"/>
          </p:nvPr>
        </p:nvSpPr>
        <p:spPr/>
        <p:txBody>
          <a:bodyPr/>
          <a:lstStyle/>
          <a:p>
            <a:r>
              <a:rPr lang="tr-TR" dirty="0" smtClean="0"/>
              <a:t>ÖRNEK</a:t>
            </a:r>
            <a:endParaRPr lang="tr-TR" dirty="0"/>
          </a:p>
        </p:txBody>
      </p:sp>
      <p:pic>
        <p:nvPicPr>
          <p:cNvPr id="2050"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907704" y="3212976"/>
            <a:ext cx="5544615" cy="2808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6905220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27584" y="1844824"/>
            <a:ext cx="7408333" cy="4752528"/>
          </a:xfrm>
        </p:spPr>
        <p:txBody>
          <a:bodyPr>
            <a:normAutofit/>
          </a:bodyPr>
          <a:lstStyle/>
          <a:p>
            <a:r>
              <a:rPr lang="tr-TR" dirty="0" err="1"/>
              <a:t>Bilişimsel</a:t>
            </a:r>
            <a:r>
              <a:rPr lang="tr-TR" dirty="0"/>
              <a:t> yapıyı açıklamak  için kullandığımız bu problemde deneğe her biri renksiz kokusuz bir sıvı içeren numaralanmış dört şişe verilir (</a:t>
            </a:r>
            <a:r>
              <a:rPr lang="tr-TR" dirty="0" err="1"/>
              <a:t>Inhelder</a:t>
            </a:r>
            <a:r>
              <a:rPr lang="tr-TR" dirty="0"/>
              <a:t> ve </a:t>
            </a:r>
            <a:r>
              <a:rPr lang="tr-TR" dirty="0" err="1"/>
              <a:t>Piaget</a:t>
            </a:r>
            <a:r>
              <a:rPr lang="tr-TR" dirty="0"/>
              <a:t>, 1958). Aynı şekilde renksiz bir sıvı ile doldurulmuş daha küçük bir şişe “g” olarak etiketlenir. Deneğe, numaralanmış dört kimyasal maddenin bilinmeyen bir bileşimine “g” eklendiği zaman sarı renk elde etmesi istenir. Sadece bileşim (1+3+g) sarı rengi verecektir. İki </a:t>
            </a:r>
            <a:r>
              <a:rPr lang="tr-TR" dirty="0" err="1"/>
              <a:t>no’lu</a:t>
            </a:r>
            <a:r>
              <a:rPr lang="tr-TR" dirty="0"/>
              <a:t> kimyasal madde hedeflenen karışımdan  sarı rengi alan bir beyazlatıcı madde, dört numaralı kimyasal madde ise karışım üzerinde etki göstermeyen sudur.</a:t>
            </a:r>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34694264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r>
              <a:rPr lang="tr-TR" dirty="0" smtClean="0"/>
              <a:t>Sekiz </a:t>
            </a:r>
            <a:r>
              <a:rPr lang="tr-TR" dirty="0"/>
              <a:t>yaşındaki bu çocuğun probleme yaklaşımının iki önemli özelliği var. Birincisi, bu çocuğun ayrıntılı planı yoktu; bütün olası bileşimleri sistematik olarak sınamaya başlamadı. İkincisi, “</a:t>
            </a:r>
            <a:r>
              <a:rPr lang="tr-TR" dirty="0" err="1"/>
              <a:t>g”nin</a:t>
            </a:r>
            <a:r>
              <a:rPr lang="tr-TR" dirty="0"/>
              <a:t> önemine o kadar çok odaklandı ki başka bir şeye dikkatini </a:t>
            </a:r>
            <a:r>
              <a:rPr lang="tr-TR" dirty="0" smtClean="0"/>
              <a:t>yöneltemedi</a:t>
            </a:r>
            <a:r>
              <a:rPr lang="tr-TR" dirty="0"/>
              <a:t>.</a:t>
            </a:r>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19897060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Şimdi aynı problemde 18 yaşındaki kızın stratejilerini ele </a:t>
            </a:r>
            <a:r>
              <a:rPr lang="tr-TR" dirty="0" smtClean="0"/>
              <a:t>alalım</a:t>
            </a:r>
          </a:p>
          <a:p>
            <a:r>
              <a:rPr lang="tr-TR" dirty="0"/>
              <a:t>Bunları sistematik olarak denedi ve bir süre sonra doğru bileşimi buldu. İki ve dört </a:t>
            </a:r>
            <a:r>
              <a:rPr lang="tr-TR" dirty="0" err="1"/>
              <a:t>nolu</a:t>
            </a:r>
            <a:r>
              <a:rPr lang="tr-TR" dirty="0"/>
              <a:t> kimyasal sıvıların etkilerine ilişkin soru yöneltildiğinde, bunların etkilerinin testlerini kolayca geliştirdi.</a:t>
            </a:r>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6245322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a:t>Bazı araştırmacılar, çocukken aileleriyle daha güvenli ilişkileri olan ergenlerin, güvensiz yaşıtlarına oranla daha fazla soyut düşünce </a:t>
            </a:r>
            <a:r>
              <a:rPr lang="tr-TR" dirty="0" smtClean="0"/>
              <a:t>gösterdiklerini ileri </a:t>
            </a:r>
            <a:r>
              <a:rPr lang="tr-TR" dirty="0"/>
              <a:t>sürmektedir. Bazı okul türlerinin soyut akıl yürütmeyi kolaylaştırdığı saptanmıştır. Fransız öğrencilerin 1990’lardaki ergenlerin 20-30 yıl önce test edilen benzer yaş gruplarından </a:t>
            </a:r>
            <a:r>
              <a:rPr lang="tr-TR" dirty="0" smtClean="0"/>
              <a:t>anlamlı biçimde </a:t>
            </a:r>
            <a:r>
              <a:rPr lang="tr-TR" dirty="0"/>
              <a:t>daha iyi başarı gösterdiklerini bulmuştur.</a:t>
            </a:r>
          </a:p>
          <a:p>
            <a:r>
              <a:rPr lang="tr-TR" dirty="0"/>
              <a:t>Ergenlerde olduğu kadar yetişkinlerle de yapılan birçok araştırma mantıksal hatalarla dolu günlük karar vermelerin bilişsel yetersizlikle açıklanamayacağını ileri sürmüştür.</a:t>
            </a:r>
          </a:p>
          <a:p>
            <a:endParaRPr lang="tr-TR" dirty="0"/>
          </a:p>
        </p:txBody>
      </p:sp>
      <p:sp>
        <p:nvSpPr>
          <p:cNvPr id="3" name="Başlık 2"/>
          <p:cNvSpPr>
            <a:spLocks noGrp="1"/>
          </p:cNvSpPr>
          <p:nvPr>
            <p:ph type="title"/>
          </p:nvPr>
        </p:nvSpPr>
        <p:spPr/>
        <p:txBody>
          <a:bodyPr>
            <a:normAutofit fontScale="90000"/>
          </a:bodyPr>
          <a:lstStyle/>
          <a:p>
            <a:r>
              <a:rPr lang="tr-TR" dirty="0" smtClean="0"/>
              <a:t>Soyut </a:t>
            </a:r>
            <a:r>
              <a:rPr lang="tr-TR" dirty="0" err="1" smtClean="0"/>
              <a:t>İşlemsel</a:t>
            </a:r>
            <a:r>
              <a:rPr lang="tr-TR" dirty="0" smtClean="0"/>
              <a:t> Düşünce İle İlgili Son Çalışmalar</a:t>
            </a:r>
            <a:endParaRPr lang="tr-TR" dirty="0"/>
          </a:p>
        </p:txBody>
      </p:sp>
    </p:spTree>
    <p:extLst>
      <p:ext uri="{BB962C8B-B14F-4D97-AF65-F5344CB8AC3E}">
        <p14:creationId xmlns="" xmlns:p14="http://schemas.microsoft.com/office/powerpoint/2010/main" val="18448881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err="1"/>
              <a:t>Piaget’in</a:t>
            </a:r>
            <a:r>
              <a:rPr lang="tr-TR" dirty="0"/>
              <a:t> gelişim için önerdiği mekanizma bir tür zihinsel </a:t>
            </a:r>
            <a:r>
              <a:rPr lang="tr-TR" dirty="0" smtClean="0"/>
              <a:t>soyutlamadır</a:t>
            </a:r>
          </a:p>
          <a:p>
            <a:r>
              <a:rPr lang="tr-TR" dirty="0"/>
              <a:t>Düşünmenin zenginleşmesi için gözlemlenebilenin ötesine geçmek, düşünmeyi yeniden örgütlemek ve bu düşünmeyi daha üst bir düzeye yansıtmak gerekir.  Bu tür bir yeniden örgütleme ve yansıtma düşünsel soyutlama olarak adlandırılır</a:t>
            </a:r>
            <a:endParaRPr lang="tr-TR" dirty="0" smtClean="0"/>
          </a:p>
        </p:txBody>
      </p:sp>
      <p:sp>
        <p:nvSpPr>
          <p:cNvPr id="3" name="Başlık 2"/>
          <p:cNvSpPr>
            <a:spLocks noGrp="1"/>
          </p:cNvSpPr>
          <p:nvPr>
            <p:ph type="title"/>
          </p:nvPr>
        </p:nvSpPr>
        <p:spPr/>
        <p:txBody>
          <a:bodyPr/>
          <a:lstStyle/>
          <a:p>
            <a:r>
              <a:rPr lang="tr-TR" dirty="0" smtClean="0"/>
              <a:t>DÜŞÜNSEL SOYUTLAMA</a:t>
            </a:r>
            <a:endParaRPr lang="tr-TR" dirty="0"/>
          </a:p>
        </p:txBody>
      </p:sp>
    </p:spTree>
    <p:extLst>
      <p:ext uri="{BB962C8B-B14F-4D97-AF65-F5344CB8AC3E}">
        <p14:creationId xmlns="" xmlns:p14="http://schemas.microsoft.com/office/powerpoint/2010/main" val="13555313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r>
              <a:rPr lang="tr-TR" smtClean="0"/>
              <a:t>Soyut </a:t>
            </a:r>
            <a:r>
              <a:rPr lang="tr-TR" dirty="0"/>
              <a:t>işlemlerin gelişimi için bilimsel düşüncede doğrudan eğitimin gerekli olmadığı gözden kaçırılmamalıdır. Sıradan, dikkati çekmeyen deneyimlerle dolu yıllar bu kazanıma katkıda bulunur. </a:t>
            </a:r>
            <a:r>
              <a:rPr lang="tr-TR" dirty="0" err="1"/>
              <a:t>Einstein’in</a:t>
            </a:r>
            <a:r>
              <a:rPr lang="tr-TR" dirty="0"/>
              <a:t> dediği gibi: “Bilimin bütünü günlük düşünüşün inceltilmiş şeklinden başka bir şey değildir.</a:t>
            </a:r>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125046974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smtClean="0"/>
              <a:t>Ergenleri </a:t>
            </a:r>
            <a:r>
              <a:rPr lang="tr-TR" dirty="0"/>
              <a:t>çocuklardan daha iyi problem çözen bireyler </a:t>
            </a:r>
            <a:endParaRPr lang="tr-TR" dirty="0" smtClean="0"/>
          </a:p>
          <a:p>
            <a:pPr marL="0" indent="0">
              <a:buNone/>
            </a:pPr>
            <a:endParaRPr lang="tr-TR" dirty="0"/>
          </a:p>
          <a:p>
            <a:pPr marL="0" indent="0">
              <a:buNone/>
            </a:pPr>
            <a:r>
              <a:rPr lang="tr-TR" dirty="0" smtClean="0"/>
              <a:t>haline </a:t>
            </a:r>
            <a:r>
              <a:rPr lang="tr-TR" dirty="0"/>
              <a:t>getiren nedir? Bu soru ikinci bir bakış açısında </a:t>
            </a:r>
            <a:endParaRPr lang="tr-TR" dirty="0" smtClean="0"/>
          </a:p>
          <a:p>
            <a:pPr marL="0" indent="0">
              <a:buNone/>
            </a:pPr>
            <a:endParaRPr lang="tr-TR" dirty="0"/>
          </a:p>
          <a:p>
            <a:pPr marL="0" indent="0">
              <a:buNone/>
            </a:pPr>
            <a:r>
              <a:rPr lang="tr-TR" dirty="0" smtClean="0"/>
              <a:t>çalışan </a:t>
            </a:r>
            <a:r>
              <a:rPr lang="tr-TR" dirty="0"/>
              <a:t>araştırmacıların odağını oluşturmuştur. </a:t>
            </a:r>
            <a:r>
              <a:rPr lang="tr-TR" dirty="0" smtClean="0"/>
              <a:t>Bilgi-</a:t>
            </a:r>
          </a:p>
          <a:p>
            <a:pPr marL="0" indent="0">
              <a:buNone/>
            </a:pPr>
            <a:endParaRPr lang="tr-TR" dirty="0"/>
          </a:p>
          <a:p>
            <a:pPr marL="0" indent="0">
              <a:buNone/>
            </a:pPr>
            <a:r>
              <a:rPr lang="tr-TR" dirty="0" err="1" smtClean="0"/>
              <a:t>işlemleme</a:t>
            </a:r>
            <a:r>
              <a:rPr lang="tr-TR" dirty="0" smtClean="0"/>
              <a:t> </a:t>
            </a:r>
            <a:r>
              <a:rPr lang="tr-TR" dirty="0"/>
              <a:t>yaklaşımı.</a:t>
            </a:r>
          </a:p>
        </p:txBody>
      </p:sp>
      <p:sp>
        <p:nvSpPr>
          <p:cNvPr id="3" name="Başlık 2"/>
          <p:cNvSpPr>
            <a:spLocks noGrp="1"/>
          </p:cNvSpPr>
          <p:nvPr>
            <p:ph type="title"/>
          </p:nvPr>
        </p:nvSpPr>
        <p:spPr/>
        <p:txBody>
          <a:bodyPr>
            <a:normAutofit fontScale="90000"/>
          </a:bodyPr>
          <a:lstStyle/>
          <a:p>
            <a:r>
              <a:rPr lang="tr-TR" dirty="0"/>
              <a:t>ERGEN DÜŞÜNCESİNE BİLGİ-İŞLEMLEME BAKIŞ AÇISI</a:t>
            </a:r>
          </a:p>
        </p:txBody>
      </p:sp>
    </p:spTree>
    <p:extLst>
      <p:ext uri="{BB962C8B-B14F-4D97-AF65-F5344CB8AC3E}">
        <p14:creationId xmlns="" xmlns:p14="http://schemas.microsoft.com/office/powerpoint/2010/main" val="225797515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pPr marL="0" indent="0">
              <a:buNone/>
            </a:pPr>
            <a:r>
              <a:rPr lang="tr-TR" dirty="0" smtClean="0"/>
              <a:t>Bilgi-</a:t>
            </a:r>
            <a:r>
              <a:rPr lang="tr-TR" dirty="0" err="1" smtClean="0"/>
              <a:t>işlemleme</a:t>
            </a:r>
            <a:r>
              <a:rPr lang="tr-TR" dirty="0" smtClean="0"/>
              <a:t> </a:t>
            </a:r>
            <a:r>
              <a:rPr lang="tr-TR" dirty="0"/>
              <a:t>kuramcıları bileşen süreçlerini bölerek insan düşüncesinin</a:t>
            </a:r>
            <a:r>
              <a:rPr lang="tr-TR" dirty="0" smtClean="0"/>
              <a:t>;</a:t>
            </a:r>
          </a:p>
          <a:p>
            <a:r>
              <a:rPr lang="tr-TR" dirty="0" smtClean="0"/>
              <a:t>-</a:t>
            </a:r>
            <a:r>
              <a:rPr lang="tr-TR" dirty="0"/>
              <a:t>	Bir uyarana dikkat etmek</a:t>
            </a:r>
          </a:p>
          <a:p>
            <a:r>
              <a:rPr lang="tr-TR" dirty="0"/>
              <a:t>-	Bilgiyi kaydetmek</a:t>
            </a:r>
          </a:p>
          <a:p>
            <a:r>
              <a:rPr lang="tr-TR" dirty="0"/>
              <a:t>-	Bilgiyi geri çağırmak</a:t>
            </a:r>
          </a:p>
          <a:p>
            <a:r>
              <a:rPr lang="tr-TR" dirty="0"/>
              <a:t>-	Farklı bilgi parçalarını karşılaştırmak</a:t>
            </a:r>
          </a:p>
          <a:p>
            <a:r>
              <a:rPr lang="tr-TR" dirty="0"/>
              <a:t>-	Bu karşılaştırmalara bağlı olarak karar vermek</a:t>
            </a:r>
          </a:p>
          <a:p>
            <a:pPr marL="0" indent="0">
              <a:buNone/>
            </a:pPr>
            <a:endParaRPr lang="tr-TR" dirty="0" smtClean="0"/>
          </a:p>
          <a:p>
            <a:pPr marL="0" indent="0">
              <a:buNone/>
            </a:pPr>
            <a:r>
              <a:rPr lang="tr-TR" dirty="0" smtClean="0"/>
              <a:t>Bu </a:t>
            </a:r>
            <a:r>
              <a:rPr lang="tr-TR" dirty="0"/>
              <a:t>bileşen işlevlerdeki herhangi bir bozulma, doğru problem çözmeyi engeller.</a:t>
            </a:r>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75221977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dirty="0" smtClean="0"/>
          </a:p>
          <a:p>
            <a:endParaRPr lang="tr-TR" dirty="0"/>
          </a:p>
          <a:p>
            <a:r>
              <a:rPr lang="tr-TR" dirty="0" smtClean="0"/>
              <a:t>ROBBİE CASE</a:t>
            </a:r>
          </a:p>
          <a:p>
            <a:endParaRPr lang="tr-TR" dirty="0" smtClean="0"/>
          </a:p>
          <a:p>
            <a:endParaRPr lang="tr-TR" dirty="0"/>
          </a:p>
          <a:p>
            <a:r>
              <a:rPr lang="tr-TR" smtClean="0"/>
              <a:t>PAUL KLACZYNSKİ</a:t>
            </a:r>
            <a:endParaRPr lang="tr-TR" dirty="0"/>
          </a:p>
        </p:txBody>
      </p:sp>
      <p:sp>
        <p:nvSpPr>
          <p:cNvPr id="3" name="Başlık 2"/>
          <p:cNvSpPr>
            <a:spLocks noGrp="1"/>
          </p:cNvSpPr>
          <p:nvPr>
            <p:ph type="title"/>
          </p:nvPr>
        </p:nvSpPr>
        <p:spPr/>
        <p:txBody>
          <a:bodyPr>
            <a:normAutofit fontScale="90000"/>
          </a:bodyPr>
          <a:lstStyle/>
          <a:p>
            <a:r>
              <a:rPr lang="tr-TR" dirty="0"/>
              <a:t>ERGEN DÜŞÜNCESİ KURAMLARINA YENİ YAKLAŞIMLAR</a:t>
            </a:r>
          </a:p>
        </p:txBody>
      </p:sp>
    </p:spTree>
    <p:extLst>
      <p:ext uri="{BB962C8B-B14F-4D97-AF65-F5344CB8AC3E}">
        <p14:creationId xmlns="" xmlns:p14="http://schemas.microsoft.com/office/powerpoint/2010/main" val="2223706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dirty="0"/>
          </a:p>
          <a:p>
            <a:pPr marL="0" indent="0">
              <a:buNone/>
            </a:pPr>
            <a:r>
              <a:rPr lang="tr-TR" dirty="0" smtClean="0"/>
              <a:t>Bireyin</a:t>
            </a:r>
            <a:r>
              <a:rPr lang="tr-TR" dirty="0"/>
              <a:t>, belli bilişsel düzeylere gelebilmesi ve bilişsel </a:t>
            </a:r>
          </a:p>
          <a:p>
            <a:pPr marL="0" indent="0">
              <a:buNone/>
            </a:pPr>
            <a:endParaRPr lang="tr-TR" dirty="0" smtClean="0"/>
          </a:p>
          <a:p>
            <a:pPr marL="0" indent="0">
              <a:buNone/>
            </a:pPr>
            <a:r>
              <a:rPr lang="tr-TR" dirty="0" smtClean="0"/>
              <a:t>etkinliklerde </a:t>
            </a:r>
            <a:r>
              <a:rPr lang="tr-TR" dirty="0"/>
              <a:t>bulunabilmesi için biyolojik, psikolojik ve</a:t>
            </a:r>
          </a:p>
          <a:p>
            <a:pPr marL="0" indent="0">
              <a:buNone/>
            </a:pPr>
            <a:endParaRPr lang="tr-TR" dirty="0" smtClean="0"/>
          </a:p>
          <a:p>
            <a:pPr marL="0" indent="0">
              <a:buNone/>
            </a:pPr>
            <a:r>
              <a:rPr lang="tr-TR" dirty="0"/>
              <a:t> </a:t>
            </a:r>
            <a:r>
              <a:rPr lang="tr-TR" dirty="0" smtClean="0"/>
              <a:t>             </a:t>
            </a:r>
            <a:r>
              <a:rPr lang="tr-TR" dirty="0"/>
              <a:t>toplumsal olarak hazır olma </a:t>
            </a:r>
            <a:r>
              <a:rPr lang="tr-TR" dirty="0" smtClean="0"/>
              <a:t>halidir.</a:t>
            </a:r>
            <a:endParaRPr lang="tr-TR" dirty="0"/>
          </a:p>
        </p:txBody>
      </p:sp>
      <p:sp>
        <p:nvSpPr>
          <p:cNvPr id="3" name="Başlık 2"/>
          <p:cNvSpPr>
            <a:spLocks noGrp="1"/>
          </p:cNvSpPr>
          <p:nvPr>
            <p:ph type="title"/>
          </p:nvPr>
        </p:nvSpPr>
        <p:spPr/>
        <p:txBody>
          <a:bodyPr/>
          <a:lstStyle/>
          <a:p>
            <a:r>
              <a:rPr lang="tr-TR" dirty="0" smtClean="0"/>
              <a:t>OLGUNLAŞMA</a:t>
            </a:r>
            <a:endParaRPr lang="tr-TR" dirty="0"/>
          </a:p>
        </p:txBody>
      </p:sp>
    </p:spTree>
    <p:extLst>
      <p:ext uri="{BB962C8B-B14F-4D97-AF65-F5344CB8AC3E}">
        <p14:creationId xmlns="" xmlns:p14="http://schemas.microsoft.com/office/powerpoint/2010/main" val="308882603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0" indent="0">
              <a:buNone/>
            </a:pPr>
            <a:endParaRPr lang="tr-TR" dirty="0" smtClean="0"/>
          </a:p>
          <a:p>
            <a:pPr marL="0" indent="0">
              <a:buNone/>
            </a:pPr>
            <a:r>
              <a:rPr lang="tr-TR" dirty="0" err="1" smtClean="0"/>
              <a:t>Piaget</a:t>
            </a:r>
            <a:r>
              <a:rPr lang="tr-TR" dirty="0" smtClean="0"/>
              <a:t> </a:t>
            </a:r>
            <a:r>
              <a:rPr lang="tr-TR" dirty="0"/>
              <a:t>gibi bilişsel gelişimin birbirinden ayrı evrelerde ilerlediğini savunmuştur. Bununla birlikte, </a:t>
            </a:r>
            <a:r>
              <a:rPr lang="tr-TR" dirty="0" err="1"/>
              <a:t>Piaget’nin</a:t>
            </a:r>
            <a:r>
              <a:rPr lang="tr-TR" dirty="0"/>
              <a:t> tersine Case evreler arasındaki farklılıkların mantıksal becerilerle değil, bilgi </a:t>
            </a:r>
            <a:r>
              <a:rPr lang="tr-TR" dirty="0" err="1"/>
              <a:t>işlemleme</a:t>
            </a:r>
            <a:r>
              <a:rPr lang="tr-TR" dirty="0"/>
              <a:t> kuramcıları tarafından çalışılan bilişsel bileşenlerle açıklanabileceğine inanmaktadır. Case, bir evreden diğerine geçişin beyindeki fiziksel gelişmelerle yakından ilişkili olduğunu kuramsallaştırmıştır.</a:t>
            </a:r>
          </a:p>
        </p:txBody>
      </p:sp>
      <p:sp>
        <p:nvSpPr>
          <p:cNvPr id="3" name="Başlık 2"/>
          <p:cNvSpPr>
            <a:spLocks noGrp="1"/>
          </p:cNvSpPr>
          <p:nvPr>
            <p:ph type="title"/>
          </p:nvPr>
        </p:nvSpPr>
        <p:spPr/>
        <p:txBody>
          <a:bodyPr/>
          <a:lstStyle/>
          <a:p>
            <a:r>
              <a:rPr lang="tr-TR" dirty="0"/>
              <a:t>ROBBİE CASE</a:t>
            </a:r>
          </a:p>
        </p:txBody>
      </p:sp>
    </p:spTree>
    <p:extLst>
      <p:ext uri="{BB962C8B-B14F-4D97-AF65-F5344CB8AC3E}">
        <p14:creationId xmlns="" xmlns:p14="http://schemas.microsoft.com/office/powerpoint/2010/main" val="772532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a:t>Case, ergenlik yıllarında hoşa giden, zevk alınan dikkat, bellek, hız, örgütleme ve </a:t>
            </a:r>
            <a:r>
              <a:rPr lang="tr-TR" dirty="0" err="1"/>
              <a:t>üstbilişdeki</a:t>
            </a:r>
            <a:r>
              <a:rPr lang="tr-TR" dirty="0"/>
              <a:t> kazanımların bireyin daha “otomatik” bir biçimde düşünmesini sağladığını ileri sürmüştür. Örneğin: araba kullanmayı öğrendiğimiz ilk güne oranla şimdi arabayı nasıl otomatik bir biçimde kullanmamız. Bilgi </a:t>
            </a:r>
            <a:r>
              <a:rPr lang="tr-TR" dirty="0" err="1"/>
              <a:t>işlemlemenin</a:t>
            </a:r>
            <a:r>
              <a:rPr lang="tr-TR" dirty="0"/>
              <a:t> temel öğeleri otomatikleştikçe, ergen bilinçli bilişsel süreçlerini daha karmaşık görevlere daha iyi ayarlayabilecek duruma gelir.</a:t>
            </a:r>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133491412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r>
              <a:rPr lang="tr-TR" dirty="0" smtClean="0"/>
              <a:t> </a:t>
            </a:r>
            <a:r>
              <a:rPr lang="tr-TR" dirty="0"/>
              <a:t>Bireylerin akıl yürütme becerilerini neden ya da nasıl mantıksal geliştirdiği değil, daha çok bireylerin geliştirdikleri bilişsel becerilere karşın, nasıl bu kadar sıklıkla mantıksız davrandıklarını sorgulamıştır. Neden ergenler(ve yetişkinler), karmaşık mantıksal düşünme için gerekli becerilere sahip olduklarını bilmemize karşın, mantıksız davranırlar?</a:t>
            </a:r>
          </a:p>
        </p:txBody>
      </p:sp>
      <p:sp>
        <p:nvSpPr>
          <p:cNvPr id="3" name="Başlık 2"/>
          <p:cNvSpPr>
            <a:spLocks noGrp="1"/>
          </p:cNvSpPr>
          <p:nvPr>
            <p:ph type="title"/>
          </p:nvPr>
        </p:nvSpPr>
        <p:spPr/>
        <p:txBody>
          <a:bodyPr/>
          <a:lstStyle/>
          <a:p>
            <a:r>
              <a:rPr lang="tr-TR" dirty="0"/>
              <a:t>PAUL KLACZYNSKİ</a:t>
            </a:r>
          </a:p>
        </p:txBody>
      </p:sp>
    </p:spTree>
    <p:extLst>
      <p:ext uri="{BB962C8B-B14F-4D97-AF65-F5344CB8AC3E}">
        <p14:creationId xmlns="" xmlns:p14="http://schemas.microsoft.com/office/powerpoint/2010/main" val="544186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0" indent="0">
              <a:buNone/>
            </a:pPr>
            <a:endParaRPr lang="tr-TR" dirty="0" smtClean="0"/>
          </a:p>
          <a:p>
            <a:pPr marL="0" indent="0">
              <a:buNone/>
            </a:pPr>
            <a:r>
              <a:rPr lang="tr-TR" dirty="0" err="1" smtClean="0"/>
              <a:t>Klaczynski</a:t>
            </a:r>
            <a:r>
              <a:rPr lang="tr-TR" dirty="0" smtClean="0"/>
              <a:t> </a:t>
            </a:r>
            <a:r>
              <a:rPr lang="tr-TR" dirty="0"/>
              <a:t>iki farklı bilişsel sistemin çalıştığını düşünmektedir; analitik olan birincisi soyut işlemler dönemi boyunca geliştirileceğini varsaydığımız </a:t>
            </a:r>
            <a:r>
              <a:rPr lang="tr-TR" dirty="0" err="1"/>
              <a:t>tümdengelimsel</a:t>
            </a:r>
            <a:r>
              <a:rPr lang="tr-TR" dirty="0"/>
              <a:t> akıl yürütme gibi süreçlerle çalışmaktadır, diğeri daha sezgiseldir, kısa yollar, geçmiş deneyimlerden kaynaklanan “keşfetmeye yarayanlar” , içten duygular ve bilinçdışı süreçler olarak tanımlanır. </a:t>
            </a:r>
          </a:p>
        </p:txBody>
      </p:sp>
      <p:sp>
        <p:nvSpPr>
          <p:cNvPr id="3" name="Başlık 2"/>
          <p:cNvSpPr>
            <a:spLocks noGrp="1"/>
          </p:cNvSpPr>
          <p:nvPr>
            <p:ph type="title"/>
          </p:nvPr>
        </p:nvSpPr>
        <p:spPr/>
        <p:txBody>
          <a:bodyPr/>
          <a:lstStyle/>
          <a:p>
            <a:endParaRPr lang="tr-TR"/>
          </a:p>
        </p:txBody>
      </p:sp>
    </p:spTree>
    <p:extLst>
      <p:ext uri="{BB962C8B-B14F-4D97-AF65-F5344CB8AC3E}">
        <p14:creationId xmlns="" xmlns:p14="http://schemas.microsoft.com/office/powerpoint/2010/main" val="22301098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Soyut düşüncede cinsiyet farklılıklarının doğası açık değildir. Bazı araştırmacılar cinsiyet farklılıkları bulmazken, diğerleri sık sık erkeklerden yana olan cinsiyet farklılıklarını bildirmektedirler(</a:t>
            </a:r>
            <a:r>
              <a:rPr lang="tr-TR" dirty="0" err="1"/>
              <a:t>Neimark</a:t>
            </a:r>
            <a:r>
              <a:rPr lang="tr-TR" dirty="0"/>
              <a:t>, 1975, </a:t>
            </a:r>
            <a:r>
              <a:rPr lang="tr-TR" dirty="0" err="1"/>
              <a:t>Modgil</a:t>
            </a:r>
            <a:r>
              <a:rPr lang="tr-TR" dirty="0"/>
              <a:t>, 1976). </a:t>
            </a:r>
          </a:p>
          <a:p>
            <a:r>
              <a:rPr lang="tr-TR" dirty="0"/>
              <a:t>Soyut işlem yeteneğindeki cinsiyet farklılıklarının açıklanması için olan kanıtlar sınırlıdır.</a:t>
            </a:r>
          </a:p>
        </p:txBody>
      </p:sp>
      <p:sp>
        <p:nvSpPr>
          <p:cNvPr id="3" name="Başlık 2"/>
          <p:cNvSpPr>
            <a:spLocks noGrp="1"/>
          </p:cNvSpPr>
          <p:nvPr>
            <p:ph type="title"/>
          </p:nvPr>
        </p:nvSpPr>
        <p:spPr/>
        <p:txBody>
          <a:bodyPr>
            <a:normAutofit fontScale="90000"/>
          </a:bodyPr>
          <a:lstStyle/>
          <a:p>
            <a:r>
              <a:rPr lang="tr-TR" dirty="0" smtClean="0"/>
              <a:t>SOYUT DÜŞÜNCEDE CİNSİYET FARKLILIKLARI</a:t>
            </a:r>
            <a:endParaRPr lang="tr-TR" dirty="0"/>
          </a:p>
        </p:txBody>
      </p:sp>
    </p:spTree>
    <p:extLst>
      <p:ext uri="{BB962C8B-B14F-4D97-AF65-F5344CB8AC3E}">
        <p14:creationId xmlns="" xmlns:p14="http://schemas.microsoft.com/office/powerpoint/2010/main" val="73294048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dirty="0"/>
              <a:t>Benzetmelerin gelişimsel olarak incelenmesi, yani edimin zamanla nasıl değiştiği, birçok araştırmacı tarafından araştırılmıştır. Önemli buluşlardan biri, erken ergenlikteki edimdeki değişiklik, somut test maddelerinden çok soyut test maddelerinde daha büyüktü. </a:t>
            </a:r>
          </a:p>
          <a:p>
            <a:r>
              <a:rPr lang="tr-TR" dirty="0"/>
              <a:t>Benzetmeler üzerindeki araştırmalar ergen düşüncesinin, şimdi ve burada olanın ötesine geçerek olası olana doğru genişlediği fikrini güçlendirmektedir.</a:t>
            </a:r>
          </a:p>
          <a:p>
            <a:endParaRPr lang="tr-TR" dirty="0"/>
          </a:p>
        </p:txBody>
      </p:sp>
      <p:sp>
        <p:nvSpPr>
          <p:cNvPr id="3" name="Başlık 2"/>
          <p:cNvSpPr>
            <a:spLocks noGrp="1"/>
          </p:cNvSpPr>
          <p:nvPr>
            <p:ph type="title"/>
          </p:nvPr>
        </p:nvSpPr>
        <p:spPr/>
        <p:txBody>
          <a:bodyPr/>
          <a:lstStyle/>
          <a:p>
            <a:r>
              <a:rPr lang="tr-TR" dirty="0" smtClean="0"/>
              <a:t>BENZETMELERİN KAVRANMASI</a:t>
            </a:r>
            <a:endParaRPr lang="tr-TR" dirty="0"/>
          </a:p>
        </p:txBody>
      </p:sp>
    </p:spTree>
    <p:extLst>
      <p:ext uri="{BB962C8B-B14F-4D97-AF65-F5344CB8AC3E}">
        <p14:creationId xmlns="" xmlns:p14="http://schemas.microsoft.com/office/powerpoint/2010/main" val="134472063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a:t> Ergenler soyut işlemleri kazanarak bilişsel yapılarını tamamlarlar. Çeşitli somut işlem mantık sistemleri, sıkıca örgütlenmiş- birleştirilmiş bir bütün- tek bir düşünce sistemi yaratmak üzere birleştirilmiştir. Düşünce giderek daha çok içerik alanına ve duruma uygulandıkça soyut işlemler yetişkinlikte gelişmeye devam eder. Ancak </a:t>
            </a:r>
            <a:r>
              <a:rPr lang="tr-TR" dirty="0" err="1"/>
              <a:t>onbeş</a:t>
            </a:r>
            <a:r>
              <a:rPr lang="tr-TR" dirty="0"/>
              <a:t> yaşından sonraki bu değişimler düşünce yapısında değil yalnızca içerikte ve istikrarlı oluşta bir değişim gerektirir.</a:t>
            </a:r>
          </a:p>
        </p:txBody>
      </p:sp>
      <p:sp>
        <p:nvSpPr>
          <p:cNvPr id="3" name="Başlık 2"/>
          <p:cNvSpPr>
            <a:spLocks noGrp="1"/>
          </p:cNvSpPr>
          <p:nvPr>
            <p:ph type="title"/>
          </p:nvPr>
        </p:nvSpPr>
        <p:spPr/>
        <p:txBody>
          <a:bodyPr/>
          <a:lstStyle/>
          <a:p>
            <a:r>
              <a:rPr lang="tr-TR" dirty="0" smtClean="0"/>
              <a:t>SONUÇ</a:t>
            </a:r>
            <a:endParaRPr lang="tr-TR" dirty="0"/>
          </a:p>
        </p:txBody>
      </p:sp>
    </p:spTree>
    <p:extLst>
      <p:ext uri="{BB962C8B-B14F-4D97-AF65-F5344CB8AC3E}">
        <p14:creationId xmlns="" xmlns:p14="http://schemas.microsoft.com/office/powerpoint/2010/main" val="7811947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20000"/>
          </a:bodyPr>
          <a:lstStyle/>
          <a:p>
            <a:r>
              <a:rPr lang="tr-TR" dirty="0" err="1"/>
              <a:t>Gallagırer,J.M</a:t>
            </a:r>
            <a:r>
              <a:rPr lang="tr-TR" dirty="0"/>
              <a:t> ve </a:t>
            </a:r>
            <a:r>
              <a:rPr lang="tr-TR" dirty="0" err="1"/>
              <a:t>Mansfield,R.S</a:t>
            </a:r>
            <a:r>
              <a:rPr lang="tr-TR" dirty="0"/>
              <a:t>(1995),Ergenlikte Bilişsel </a:t>
            </a:r>
            <a:r>
              <a:rPr lang="tr-TR" dirty="0" err="1"/>
              <a:t>Gelişim,Adams,J.F</a:t>
            </a:r>
            <a:r>
              <a:rPr lang="tr-TR" dirty="0"/>
              <a:t>., Ergenliği Anlamak içinde(185-223),</a:t>
            </a:r>
            <a:r>
              <a:rPr lang="tr-TR" dirty="0" err="1"/>
              <a:t>Ankara:İmge</a:t>
            </a:r>
            <a:r>
              <a:rPr lang="tr-TR" dirty="0"/>
              <a:t> Kitabevi yayınları</a:t>
            </a:r>
          </a:p>
          <a:p>
            <a:r>
              <a:rPr lang="tr-TR" dirty="0" err="1"/>
              <a:t>Zeytinoğlu,S</a:t>
            </a:r>
            <a:r>
              <a:rPr lang="tr-TR" dirty="0"/>
              <a:t>.(1985),</a:t>
            </a:r>
            <a:r>
              <a:rPr lang="tr-TR" dirty="0" err="1"/>
              <a:t>Piaget</a:t>
            </a:r>
            <a:r>
              <a:rPr lang="tr-TR" dirty="0"/>
              <a:t>: Zihin Gelişimi </a:t>
            </a:r>
            <a:r>
              <a:rPr lang="tr-TR" dirty="0" err="1"/>
              <a:t>Kuramı,Onur,B</a:t>
            </a:r>
            <a:r>
              <a:rPr lang="tr-TR" dirty="0"/>
              <a:t>.(yay.)Ergenlik Psikolojisi içinde </a:t>
            </a:r>
          </a:p>
          <a:p>
            <a:r>
              <a:rPr lang="tr-TR" dirty="0"/>
              <a:t>(51-66),Ankara: Hacettepe Taş Kitapçılık </a:t>
            </a:r>
          </a:p>
          <a:p>
            <a:r>
              <a:rPr lang="tr-TR" dirty="0" err="1"/>
              <a:t>Santrock,J.W</a:t>
            </a:r>
            <a:r>
              <a:rPr lang="tr-TR" dirty="0"/>
              <a:t>.(2012),Ergenlik(</a:t>
            </a:r>
            <a:r>
              <a:rPr lang="tr-TR" dirty="0" err="1"/>
              <a:t>Çev</a:t>
            </a:r>
            <a:r>
              <a:rPr lang="tr-TR" dirty="0"/>
              <a:t>: </a:t>
            </a:r>
            <a:r>
              <a:rPr lang="tr-TR" dirty="0" err="1"/>
              <a:t>Aras,Ş</a:t>
            </a:r>
            <a:r>
              <a:rPr lang="tr-TR" dirty="0"/>
              <a:t>),Ankara: Nobel Yayıncılık</a:t>
            </a:r>
          </a:p>
          <a:p>
            <a:r>
              <a:rPr lang="tr-TR" dirty="0" err="1"/>
              <a:t>Mıller,P.H</a:t>
            </a:r>
            <a:r>
              <a:rPr lang="tr-TR" dirty="0"/>
              <a:t>. (2008),Gelişim Psikolojisi </a:t>
            </a:r>
            <a:r>
              <a:rPr lang="tr-TR" dirty="0" err="1"/>
              <a:t>Kuramları,Onur,B</a:t>
            </a:r>
            <a:r>
              <a:rPr lang="tr-TR" dirty="0"/>
              <a:t>.(yay.),Ankara: İmge Kitabevi</a:t>
            </a:r>
          </a:p>
          <a:p>
            <a:r>
              <a:rPr lang="tr-TR" dirty="0" err="1"/>
              <a:t>Berk,L.E</a:t>
            </a:r>
            <a:r>
              <a:rPr lang="tr-TR" dirty="0"/>
              <a:t>. (2013),Bebekler ve </a:t>
            </a:r>
            <a:r>
              <a:rPr lang="tr-TR" dirty="0" err="1"/>
              <a:t>Çocuklar,Işıkoğlu</a:t>
            </a:r>
            <a:r>
              <a:rPr lang="tr-TR" dirty="0"/>
              <a:t> </a:t>
            </a:r>
            <a:r>
              <a:rPr lang="tr-TR" dirty="0" err="1"/>
              <a:t>Erdoğan,N</a:t>
            </a:r>
            <a:r>
              <a:rPr lang="tr-TR" dirty="0"/>
              <a:t>.(yay.),Ankara: Nobel Yayıncılık</a:t>
            </a:r>
          </a:p>
          <a:p>
            <a:endParaRPr lang="tr-TR" dirty="0"/>
          </a:p>
        </p:txBody>
      </p:sp>
      <p:sp>
        <p:nvSpPr>
          <p:cNvPr id="3" name="Başlık 2"/>
          <p:cNvSpPr>
            <a:spLocks noGrp="1"/>
          </p:cNvSpPr>
          <p:nvPr>
            <p:ph type="title"/>
          </p:nvPr>
        </p:nvSpPr>
        <p:spPr/>
        <p:txBody>
          <a:bodyPr/>
          <a:lstStyle/>
          <a:p>
            <a:r>
              <a:rPr lang="tr-TR" dirty="0"/>
              <a:t>KAYNAKÇA</a:t>
            </a:r>
          </a:p>
        </p:txBody>
      </p:sp>
    </p:spTree>
    <p:extLst>
      <p:ext uri="{BB962C8B-B14F-4D97-AF65-F5344CB8AC3E}">
        <p14:creationId xmlns="" xmlns:p14="http://schemas.microsoft.com/office/powerpoint/2010/main" val="2910971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r>
              <a:rPr lang="tr-TR" dirty="0" smtClean="0"/>
              <a:t>Bireyin</a:t>
            </a:r>
            <a:r>
              <a:rPr lang="tr-TR" dirty="0"/>
              <a:t>, bilgi dağarcığına yeni malzemeleri katma işlemi </a:t>
            </a:r>
            <a:endParaRPr lang="tr-TR" dirty="0" smtClean="0"/>
          </a:p>
          <a:p>
            <a:pPr marL="0" indent="0">
              <a:buNone/>
            </a:pPr>
            <a:r>
              <a:rPr lang="tr-TR" dirty="0" smtClean="0"/>
              <a:t>sırasında </a:t>
            </a:r>
            <a:r>
              <a:rPr lang="tr-TR" dirty="0"/>
              <a:t>kullandığı temel öğelerdir. Yaşamın </a:t>
            </a:r>
            <a:r>
              <a:rPr lang="tr-TR" dirty="0" smtClean="0"/>
              <a:t>ilk</a:t>
            </a:r>
          </a:p>
          <a:p>
            <a:pPr marL="0" indent="0">
              <a:buNone/>
            </a:pPr>
            <a:r>
              <a:rPr lang="tr-TR" dirty="0" smtClean="0"/>
              <a:t> </a:t>
            </a:r>
            <a:r>
              <a:rPr lang="tr-TR" dirty="0"/>
              <a:t>yıllarında bu yapılar daha az ve daha ilkel düzeyde </a:t>
            </a:r>
            <a:endParaRPr lang="tr-TR" dirty="0" smtClean="0"/>
          </a:p>
          <a:p>
            <a:pPr marL="0" indent="0">
              <a:buNone/>
            </a:pPr>
            <a:r>
              <a:rPr lang="tr-TR" dirty="0" smtClean="0"/>
              <a:t>olurken</a:t>
            </a:r>
            <a:r>
              <a:rPr lang="tr-TR" dirty="0"/>
              <a:t>, yıllar geçtikçe olgunlaşma ve deneyimin desteği </a:t>
            </a:r>
            <a:endParaRPr lang="tr-TR" dirty="0" smtClean="0"/>
          </a:p>
          <a:p>
            <a:pPr marL="0" indent="0">
              <a:buNone/>
            </a:pPr>
            <a:r>
              <a:rPr lang="tr-TR" dirty="0" smtClean="0"/>
              <a:t>ile </a:t>
            </a:r>
            <a:r>
              <a:rPr lang="tr-TR" dirty="0"/>
              <a:t>gideren nitelik ve nicelik açısından zenginleşir.</a:t>
            </a:r>
          </a:p>
        </p:txBody>
      </p:sp>
      <p:sp>
        <p:nvSpPr>
          <p:cNvPr id="3" name="Başlık 2"/>
          <p:cNvSpPr>
            <a:spLocks noGrp="1"/>
          </p:cNvSpPr>
          <p:nvPr>
            <p:ph type="title"/>
          </p:nvPr>
        </p:nvSpPr>
        <p:spPr/>
        <p:txBody>
          <a:bodyPr/>
          <a:lstStyle/>
          <a:p>
            <a:r>
              <a:rPr lang="tr-TR" dirty="0" smtClean="0"/>
              <a:t>BİLİŞSEL YAPILAR</a:t>
            </a:r>
            <a:endParaRPr lang="tr-TR" dirty="0"/>
          </a:p>
        </p:txBody>
      </p:sp>
    </p:spTree>
    <p:extLst>
      <p:ext uri="{BB962C8B-B14F-4D97-AF65-F5344CB8AC3E}">
        <p14:creationId xmlns="" xmlns:p14="http://schemas.microsoft.com/office/powerpoint/2010/main" val="2739817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pPr marL="0" indent="0">
              <a:buNone/>
            </a:pPr>
            <a:r>
              <a:rPr lang="tr-TR" dirty="0"/>
              <a:t>Yaşamın başlangıcında bebekler basit reflekslere sahipken, çocukluk döneminde çevreden gelen uyarıcıların yarattığı ihtiyaçları karşılamak için davranış repertuarını aşamalı olarak geliştirirler. Çocuklar dünya ile başa çıkmak için, oyun ve diğer etkinlikler sırasında çevre ile karşılıklı etkileşim yoluyla, kavram geliştirir ve modeller oluştururlar. Bu öğelerin tümü şema kavramını </a:t>
            </a:r>
            <a:r>
              <a:rPr lang="tr-TR" dirty="0" smtClean="0"/>
              <a:t>oluşturur. İnsanoğlunun </a:t>
            </a:r>
            <a:r>
              <a:rPr lang="tr-TR" dirty="0"/>
              <a:t>dünyaya gelirken birlikte getirdiği ilk şema emme şemasıdır. Uzun süre devam ettiği gözlenebilen bu şema, daha sonra biçim ve nitelik değiştirir.</a:t>
            </a:r>
          </a:p>
        </p:txBody>
      </p:sp>
      <p:sp>
        <p:nvSpPr>
          <p:cNvPr id="3" name="Başlık 2"/>
          <p:cNvSpPr>
            <a:spLocks noGrp="1"/>
          </p:cNvSpPr>
          <p:nvPr>
            <p:ph type="title"/>
          </p:nvPr>
        </p:nvSpPr>
        <p:spPr/>
        <p:txBody>
          <a:bodyPr/>
          <a:lstStyle/>
          <a:p>
            <a:r>
              <a:rPr lang="tr-TR" dirty="0" smtClean="0"/>
              <a:t>ŞEMA</a:t>
            </a:r>
            <a:endParaRPr lang="tr-TR" dirty="0"/>
          </a:p>
        </p:txBody>
      </p:sp>
    </p:spTree>
    <p:extLst>
      <p:ext uri="{BB962C8B-B14F-4D97-AF65-F5344CB8AC3E}">
        <p14:creationId xmlns="" xmlns:p14="http://schemas.microsoft.com/office/powerpoint/2010/main" val="572137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endParaRPr lang="tr-TR" dirty="0" smtClean="0"/>
          </a:p>
          <a:p>
            <a:pPr marL="0" indent="0">
              <a:buNone/>
            </a:pPr>
            <a:r>
              <a:rPr lang="tr-TR" dirty="0" smtClean="0"/>
              <a:t>Uyum </a:t>
            </a:r>
            <a:r>
              <a:rPr lang="tr-TR" dirty="0"/>
              <a:t>sağlama geçici olarak çevre ile birey arasında </a:t>
            </a:r>
            <a:endParaRPr lang="tr-TR" dirty="0" smtClean="0"/>
          </a:p>
          <a:p>
            <a:pPr marL="0" indent="0">
              <a:buNone/>
            </a:pPr>
            <a:r>
              <a:rPr lang="tr-TR" dirty="0" smtClean="0"/>
              <a:t>dengenin </a:t>
            </a:r>
            <a:r>
              <a:rPr lang="tr-TR" dirty="0"/>
              <a:t>sağlandığı durumlardır. Böylece birey yeni </a:t>
            </a:r>
            <a:endParaRPr lang="tr-TR" dirty="0" smtClean="0"/>
          </a:p>
          <a:p>
            <a:pPr marL="0" indent="0">
              <a:buNone/>
            </a:pPr>
            <a:r>
              <a:rPr lang="tr-TR" dirty="0" smtClean="0"/>
              <a:t>durumuna </a:t>
            </a:r>
            <a:r>
              <a:rPr lang="tr-TR" dirty="0"/>
              <a:t>uyum sağlar. </a:t>
            </a:r>
            <a:r>
              <a:rPr lang="tr-TR" dirty="0" err="1"/>
              <a:t>Piaget</a:t>
            </a:r>
            <a:r>
              <a:rPr lang="tr-TR" dirty="0"/>
              <a:t>, uyum sağlamanın, </a:t>
            </a:r>
            <a:endParaRPr lang="tr-TR" dirty="0" smtClean="0"/>
          </a:p>
          <a:p>
            <a:pPr marL="0" indent="0">
              <a:buNone/>
            </a:pPr>
            <a:r>
              <a:rPr lang="tr-TR" dirty="0" smtClean="0"/>
              <a:t>özümleme </a:t>
            </a:r>
            <a:r>
              <a:rPr lang="tr-TR" dirty="0"/>
              <a:t>ve </a:t>
            </a:r>
            <a:r>
              <a:rPr lang="tr-TR" dirty="0" err="1"/>
              <a:t>uyumsama</a:t>
            </a:r>
            <a:r>
              <a:rPr lang="tr-TR" dirty="0"/>
              <a:t> olmak üzere, iki süreci </a:t>
            </a:r>
            <a:endParaRPr lang="tr-TR" dirty="0" smtClean="0"/>
          </a:p>
          <a:p>
            <a:pPr marL="0" indent="0">
              <a:buNone/>
            </a:pPr>
            <a:r>
              <a:rPr lang="tr-TR" dirty="0" smtClean="0"/>
              <a:t>içerdiğini </a:t>
            </a:r>
            <a:r>
              <a:rPr lang="tr-TR" dirty="0"/>
              <a:t>belirtmiştir. </a:t>
            </a:r>
          </a:p>
        </p:txBody>
      </p:sp>
      <p:sp>
        <p:nvSpPr>
          <p:cNvPr id="3" name="Başlık 2"/>
          <p:cNvSpPr>
            <a:spLocks noGrp="1"/>
          </p:cNvSpPr>
          <p:nvPr>
            <p:ph type="title"/>
          </p:nvPr>
        </p:nvSpPr>
        <p:spPr/>
        <p:txBody>
          <a:bodyPr/>
          <a:lstStyle/>
          <a:p>
            <a:r>
              <a:rPr lang="tr-TR" dirty="0" smtClean="0"/>
              <a:t>UYUM SAĞLAMA</a:t>
            </a:r>
            <a:endParaRPr lang="tr-TR" dirty="0"/>
          </a:p>
        </p:txBody>
      </p:sp>
    </p:spTree>
    <p:extLst>
      <p:ext uri="{BB962C8B-B14F-4D97-AF65-F5344CB8AC3E}">
        <p14:creationId xmlns="" xmlns:p14="http://schemas.microsoft.com/office/powerpoint/2010/main" val="22790789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885</TotalTime>
  <Words>2715</Words>
  <Application>Microsoft Office PowerPoint</Application>
  <PresentationFormat>Ekran Gösterisi (4:3)</PresentationFormat>
  <Paragraphs>321</Paragraphs>
  <Slides>67</Slides>
  <Notes>0</Notes>
  <HiddenSlides>0</HiddenSlides>
  <MMClips>0</MMClips>
  <ScaleCrop>false</ScaleCrop>
  <HeadingPairs>
    <vt:vector size="4" baseType="variant">
      <vt:variant>
        <vt:lpstr>Tema</vt:lpstr>
      </vt:variant>
      <vt:variant>
        <vt:i4>1</vt:i4>
      </vt:variant>
      <vt:variant>
        <vt:lpstr>Slayt Başlıkları</vt:lpstr>
      </vt:variant>
      <vt:variant>
        <vt:i4>67</vt:i4>
      </vt:variant>
    </vt:vector>
  </HeadingPairs>
  <TitlesOfParts>
    <vt:vector size="68" baseType="lpstr">
      <vt:lpstr>Dalga Biçimi</vt:lpstr>
      <vt:lpstr>                  ERGENLİKTE BİLİŞSEL GELİŞİM </vt:lpstr>
      <vt:lpstr>Biliş Ne Demektir?</vt:lpstr>
      <vt:lpstr>BİLİŞ</vt:lpstr>
      <vt:lpstr>Bilişsel Gelişim Neleri Kapsar? </vt:lpstr>
      <vt:lpstr>Bilişsel Gelişim  İle İlgili Temel Kavramlar </vt:lpstr>
      <vt:lpstr>OLGUNLAŞMA</vt:lpstr>
      <vt:lpstr>BİLİŞSEL YAPILAR</vt:lpstr>
      <vt:lpstr>ŞEMA</vt:lpstr>
      <vt:lpstr>UYUM SAĞLAMA</vt:lpstr>
      <vt:lpstr>ÖZÜMLEME</vt:lpstr>
      <vt:lpstr>UYUMSAMA</vt:lpstr>
      <vt:lpstr>ÖRGÜTLENME</vt:lpstr>
      <vt:lpstr>DENGELENME</vt:lpstr>
      <vt:lpstr>ERGENLİKTE BEYİN VE BİLİŞSEL GELİŞİM</vt:lpstr>
      <vt:lpstr>NÖRONLAR</vt:lpstr>
      <vt:lpstr>NÖRONLAR</vt:lpstr>
      <vt:lpstr>BEYİN YAPISI, BİLİŞ VE DUYGU</vt:lpstr>
      <vt:lpstr>ERGENDE BEYİNDEKİ  DEĞİŞİKLİKLER</vt:lpstr>
      <vt:lpstr>Slayt 19</vt:lpstr>
      <vt:lpstr>Korpus Kollasum</vt:lpstr>
      <vt:lpstr>Profrontal Korteks</vt:lpstr>
      <vt:lpstr>Limbik Sistem</vt:lpstr>
      <vt:lpstr>BEYİNLE İLGİLİ SON ÇALIŞMALAR</vt:lpstr>
      <vt:lpstr>DENEYİM VE PLASTİSİTE</vt:lpstr>
      <vt:lpstr>Slayt 25</vt:lpstr>
      <vt:lpstr>BİLİŞTEKİ DEĞİŞİMLER</vt:lpstr>
      <vt:lpstr>Olasılıklar Hakkında Düşünmek</vt:lpstr>
      <vt:lpstr>Soyut Kavramlar Hakkında Düşünmek</vt:lpstr>
      <vt:lpstr>Düşünme Üzerine Düşünmek</vt:lpstr>
      <vt:lpstr>Slayt 30</vt:lpstr>
      <vt:lpstr>Çok Boyutlu Düşünmek</vt:lpstr>
      <vt:lpstr>Ergen Göreliliği</vt:lpstr>
      <vt:lpstr>KURAMSAL YAKLAŞIMLAR</vt:lpstr>
      <vt:lpstr>ZİHİN GELİŞİMİ</vt:lpstr>
      <vt:lpstr>ZİHİN GELİŞİMİNİ ETKİLEYEN FAKTÖRLER</vt:lpstr>
      <vt:lpstr>Olgunlaşma</vt:lpstr>
      <vt:lpstr>Deneyim</vt:lpstr>
      <vt:lpstr>Slayt 38</vt:lpstr>
      <vt:lpstr>Slayt 39</vt:lpstr>
      <vt:lpstr>Toplumsal Aktarma</vt:lpstr>
      <vt:lpstr>Dengelenme</vt:lpstr>
      <vt:lpstr>ZİHİNSEL GELİŞİM EVRELERİ</vt:lpstr>
      <vt:lpstr>SOYUT İŞLEMSEL DÜŞÜNCENİN GELİŞİMİ</vt:lpstr>
      <vt:lpstr>ÖRNEK</vt:lpstr>
      <vt:lpstr>Slayt 45</vt:lpstr>
      <vt:lpstr>ÖRNEK</vt:lpstr>
      <vt:lpstr>Slayt 47</vt:lpstr>
      <vt:lpstr>Slayt 48</vt:lpstr>
      <vt:lpstr>Slayt 49</vt:lpstr>
      <vt:lpstr>ÖRNEK</vt:lpstr>
      <vt:lpstr>Slayt 51</vt:lpstr>
      <vt:lpstr>Slayt 52</vt:lpstr>
      <vt:lpstr>Slayt 53</vt:lpstr>
      <vt:lpstr>Soyut İşlemsel Düşünce İle İlgili Son Çalışmalar</vt:lpstr>
      <vt:lpstr>DÜŞÜNSEL SOYUTLAMA</vt:lpstr>
      <vt:lpstr>Slayt 56</vt:lpstr>
      <vt:lpstr>ERGEN DÜŞÜNCESİNE BİLGİ-İŞLEMLEME BAKIŞ AÇISI</vt:lpstr>
      <vt:lpstr>Slayt 58</vt:lpstr>
      <vt:lpstr>ERGEN DÜŞÜNCESİ KURAMLARINA YENİ YAKLAŞIMLAR</vt:lpstr>
      <vt:lpstr>ROBBİE CASE</vt:lpstr>
      <vt:lpstr>Slayt 61</vt:lpstr>
      <vt:lpstr>PAUL KLACZYNSKİ</vt:lpstr>
      <vt:lpstr>Slayt 63</vt:lpstr>
      <vt:lpstr>SOYUT DÜŞÜNCEDE CİNSİYET FARKLILIKLARI</vt:lpstr>
      <vt:lpstr>BENZETMELERİN KAVRANMASI</vt:lpstr>
      <vt:lpstr>SONUÇ</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Biliş ne demektir?  Biliş; düşünme, öğrenme ve hatırlama  süreçlerine denir.  </dc:title>
  <dc:creator>admin</dc:creator>
  <cp:lastModifiedBy>SAMSUNG</cp:lastModifiedBy>
  <cp:revision>75</cp:revision>
  <dcterms:created xsi:type="dcterms:W3CDTF">2013-11-22T13:23:47Z</dcterms:created>
  <dcterms:modified xsi:type="dcterms:W3CDTF">2017-12-13T20:58:15Z</dcterms:modified>
</cp:coreProperties>
</file>