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6" r:id="rId2"/>
    <p:sldId id="277" r:id="rId3"/>
    <p:sldId id="278" r:id="rId4"/>
    <p:sldId id="279" r:id="rId5"/>
    <p:sldId id="280" r:id="rId6"/>
    <p:sldId id="281" r:id="rId7"/>
    <p:sldId id="283" r:id="rId8"/>
    <p:sldId id="286" r:id="rId9"/>
    <p:sldId id="282" r:id="rId10"/>
    <p:sldId id="284" r:id="rId11"/>
    <p:sldId id="28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20"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816865"/>
            <a:ext cx="9486520" cy="1402080"/>
          </a:xfrm>
        </p:spPr>
        <p:txBody>
          <a:bodyPr>
            <a:normAutofit fontScale="90000"/>
          </a:bodyPr>
          <a:lstStyle/>
          <a:p>
            <a:r>
              <a:rPr lang="tr-TR" dirty="0">
                <a:latin typeface="Arial Narrow" panose="020B0606020202030204" pitchFamily="34" charset="0"/>
              </a:rPr>
              <a:t>İŞLETME KAVRAMI VE TARIM İLETMELERİ HAKKINDA GENEL BİLGİLER</a:t>
            </a:r>
          </a:p>
        </p:txBody>
      </p:sp>
      <p:sp>
        <p:nvSpPr>
          <p:cNvPr id="3" name="Alt Başlık 2"/>
          <p:cNvSpPr>
            <a:spLocks noGrp="1"/>
          </p:cNvSpPr>
          <p:nvPr>
            <p:ph type="subTitle" idx="1"/>
          </p:nvPr>
        </p:nvSpPr>
        <p:spPr>
          <a:xfrm>
            <a:off x="1876424" y="2304288"/>
            <a:ext cx="8791575" cy="4267200"/>
          </a:xfrm>
        </p:spPr>
        <p:txBody>
          <a:bodyPr>
            <a:normAutofit/>
          </a:bodyPr>
          <a:lstStyle/>
          <a:p>
            <a:r>
              <a:rPr lang="tr-TR" b="1" dirty="0">
                <a:latin typeface="Arial" panose="020B0604020202020204" pitchFamily="34" charset="0"/>
                <a:cs typeface="Arial" panose="020B0604020202020204" pitchFamily="34" charset="0"/>
              </a:rPr>
              <a:t>İşletme Kavramı</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İşletme, belirli bir ölçüde kar elde etmek için mal ve hizmet yaratmak amacıyla üretim faktörlerini bilinçli, uyumlu ve sistemli olarak bir araya getiren ve toplumun gereksinim duyduğu mal ve hizmetleri üreten, pazarlayan, ekonomik ve sosyal kuruluşlarıdır.</a:t>
            </a: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7538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816865"/>
            <a:ext cx="9486520" cy="1402080"/>
          </a:xfrm>
        </p:spPr>
        <p:txBody>
          <a:bodyPr>
            <a:normAutofit/>
          </a:bodyPr>
          <a:lstStyle/>
          <a:p>
            <a:r>
              <a:rPr lang="tr-TR" dirty="0">
                <a:latin typeface="Arial Narrow" panose="020B0606020202030204" pitchFamily="34" charset="0"/>
              </a:rPr>
              <a:t>Tarım İşletmeleri </a:t>
            </a:r>
          </a:p>
        </p:txBody>
      </p:sp>
      <p:sp>
        <p:nvSpPr>
          <p:cNvPr id="3" name="Alt Başlık 2"/>
          <p:cNvSpPr>
            <a:spLocks noGrp="1"/>
          </p:cNvSpPr>
          <p:nvPr>
            <p:ph type="subTitle" idx="1"/>
          </p:nvPr>
        </p:nvSpPr>
        <p:spPr>
          <a:xfrm>
            <a:off x="1876424" y="2304288"/>
            <a:ext cx="8791575" cy="4267200"/>
          </a:xfrm>
        </p:spPr>
        <p:txBody>
          <a:bodyPr>
            <a:normAutofit lnSpcReduction="10000"/>
          </a:bodyPr>
          <a:lstStyle/>
          <a:p>
            <a:pPr algn="just"/>
            <a:r>
              <a:rPr lang="tr-TR" dirty="0">
                <a:latin typeface="Arial Narrow" panose="020B0606020202030204" pitchFamily="34" charset="0"/>
              </a:rPr>
              <a:t>Tarım işletmelerinin sınıflandırılması </a:t>
            </a:r>
          </a:p>
          <a:p>
            <a:pPr algn="just"/>
            <a:r>
              <a:rPr lang="tr-TR" dirty="0">
                <a:latin typeface="Arial Narrow" panose="020B0606020202030204" pitchFamily="34" charset="0"/>
              </a:rPr>
              <a:t>a) işletme Büyüklüğü,</a:t>
            </a:r>
          </a:p>
          <a:p>
            <a:pPr algn="just"/>
            <a:r>
              <a:rPr lang="tr-TR" dirty="0">
                <a:latin typeface="Arial Narrow" panose="020B0606020202030204" pitchFamily="34" charset="0"/>
              </a:rPr>
              <a:t>b) Hukuki Yapı (Üretim Araçlarının Mülkiyet Durumu),</a:t>
            </a:r>
          </a:p>
          <a:p>
            <a:pPr algn="just"/>
            <a:r>
              <a:rPr lang="tr-TR" dirty="0">
                <a:latin typeface="Arial Narrow" panose="020B0606020202030204" pitchFamily="34" charset="0"/>
              </a:rPr>
              <a:t>c) işletme Üretiminde Hakim Olan Üretim Kolu.</a:t>
            </a:r>
          </a:p>
          <a:p>
            <a:pPr algn="just"/>
            <a:r>
              <a:rPr lang="tr-TR" dirty="0">
                <a:latin typeface="Arial Narrow" panose="020B0606020202030204" pitchFamily="34" charset="0"/>
              </a:rPr>
              <a:t>İşletme büyüklüklerine göre tarım işletmelerinin                sınıflandırılması </a:t>
            </a:r>
          </a:p>
          <a:p>
            <a:pPr algn="just"/>
            <a:r>
              <a:rPr lang="tr-TR" dirty="0">
                <a:latin typeface="Arial Narrow" panose="020B0606020202030204" pitchFamily="34" charset="0"/>
              </a:rPr>
              <a:t>a) Küçük Tarım işletmesi</a:t>
            </a:r>
          </a:p>
          <a:p>
            <a:pPr algn="just"/>
            <a:r>
              <a:rPr lang="tr-TR" dirty="0">
                <a:latin typeface="Arial Narrow" panose="020B0606020202030204" pitchFamily="34" charset="0"/>
              </a:rPr>
              <a:t>b) Orta Büyüklükteki Tarım işletmesi</a:t>
            </a:r>
          </a:p>
          <a:p>
            <a:pPr algn="just"/>
            <a:r>
              <a:rPr lang="tr-TR" dirty="0">
                <a:latin typeface="Arial Narrow" panose="020B0606020202030204" pitchFamily="34" charset="0"/>
              </a:rPr>
              <a:t>c) Büyük Tarım </a:t>
            </a:r>
            <a:r>
              <a:rPr lang="tr-TR" dirty="0" smtClean="0">
                <a:latin typeface="Arial Narrow" panose="020B0606020202030204" pitchFamily="34" charset="0"/>
              </a:rPr>
              <a:t>işletmesi:</a:t>
            </a:r>
            <a:endParaRPr lang="tr-TR" dirty="0">
              <a:latin typeface="Arial Narrow" panose="020B0606020202030204" pitchFamily="34" charset="0"/>
            </a:endParaRPr>
          </a:p>
        </p:txBody>
      </p:sp>
    </p:spTree>
    <p:extLst>
      <p:ext uri="{BB962C8B-B14F-4D97-AF65-F5344CB8AC3E}">
        <p14:creationId xmlns:p14="http://schemas.microsoft.com/office/powerpoint/2010/main" val="1603969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86152" y="121921"/>
            <a:ext cx="9486520" cy="1402080"/>
          </a:xfrm>
        </p:spPr>
        <p:txBody>
          <a:bodyPr>
            <a:normAutofit/>
          </a:bodyPr>
          <a:lstStyle/>
          <a:p>
            <a:r>
              <a:rPr lang="tr-TR" dirty="0">
                <a:latin typeface="Arial Narrow" panose="020B0606020202030204" pitchFamily="34" charset="0"/>
              </a:rPr>
              <a:t>Tarım İşletmeleri </a:t>
            </a:r>
          </a:p>
        </p:txBody>
      </p:sp>
      <p:sp>
        <p:nvSpPr>
          <p:cNvPr id="3" name="Alt Başlık 2"/>
          <p:cNvSpPr>
            <a:spLocks noGrp="1"/>
          </p:cNvSpPr>
          <p:nvPr>
            <p:ph type="subTitle" idx="1"/>
          </p:nvPr>
        </p:nvSpPr>
        <p:spPr>
          <a:xfrm>
            <a:off x="1876424" y="1524001"/>
            <a:ext cx="8791575" cy="5047487"/>
          </a:xfrm>
        </p:spPr>
        <p:txBody>
          <a:bodyPr>
            <a:normAutofit fontScale="70000" lnSpcReduction="20000"/>
          </a:bodyPr>
          <a:lstStyle/>
          <a:p>
            <a:pPr algn="just"/>
            <a:r>
              <a:rPr lang="tr-TR" dirty="0">
                <a:latin typeface="Arial Narrow" panose="020B0606020202030204" pitchFamily="34" charset="0"/>
              </a:rPr>
              <a:t>1) İşletme Büyüklüğüne Göre</a:t>
            </a:r>
          </a:p>
          <a:p>
            <a:pPr algn="just"/>
            <a:r>
              <a:rPr lang="tr-TR" dirty="0">
                <a:latin typeface="Arial Narrow" panose="020B0606020202030204" pitchFamily="34" charset="0"/>
              </a:rPr>
              <a:t>A) Girdiye Dayalı Özellik</a:t>
            </a:r>
          </a:p>
          <a:p>
            <a:pPr algn="just"/>
            <a:r>
              <a:rPr lang="tr-TR" dirty="0">
                <a:latin typeface="Arial Narrow" panose="020B0606020202030204" pitchFamily="34" charset="0"/>
              </a:rPr>
              <a:t>- Arazi büyüklüğü            – Hayvan varlığı            – İşgücü miktarı            – Sermaye miktarı   – Üretim masrafları toplamı</a:t>
            </a:r>
          </a:p>
          <a:p>
            <a:pPr algn="just"/>
            <a:r>
              <a:rPr lang="tr-TR" dirty="0">
                <a:latin typeface="Arial Narrow" panose="020B0606020202030204" pitchFamily="34" charset="0"/>
              </a:rPr>
              <a:t>B)Üretim Değeri</a:t>
            </a:r>
          </a:p>
          <a:p>
            <a:pPr algn="just"/>
            <a:r>
              <a:rPr lang="tr-TR" dirty="0">
                <a:latin typeface="Arial Narrow" panose="020B0606020202030204" pitchFamily="34" charset="0"/>
              </a:rPr>
              <a:t>Yeter Gelirli İşletme Büyüklüğü</a:t>
            </a:r>
          </a:p>
          <a:p>
            <a:pPr algn="just"/>
            <a:r>
              <a:rPr lang="tr-TR" dirty="0">
                <a:latin typeface="Arial Narrow" panose="020B0606020202030204" pitchFamily="34" charset="0"/>
              </a:rPr>
              <a:t>Yaşayabilir İşletme </a:t>
            </a:r>
            <a:r>
              <a:rPr lang="tr-TR" dirty="0" smtClean="0">
                <a:latin typeface="Arial Narrow" panose="020B0606020202030204" pitchFamily="34" charset="0"/>
              </a:rPr>
              <a:t>Büyüklüğü</a:t>
            </a:r>
          </a:p>
          <a:p>
            <a:pPr algn="just"/>
            <a:r>
              <a:rPr lang="tr-TR" dirty="0" smtClean="0">
                <a:latin typeface="Arial Narrow" panose="020B0606020202030204" pitchFamily="34" charset="0"/>
              </a:rPr>
              <a:t>Üretim </a:t>
            </a:r>
            <a:r>
              <a:rPr lang="tr-TR" dirty="0">
                <a:latin typeface="Arial Narrow" panose="020B0606020202030204" pitchFamily="34" charset="0"/>
              </a:rPr>
              <a:t>araçlarının mülkiyet durumuna göre </a:t>
            </a:r>
            <a:r>
              <a:rPr lang="tr-TR" dirty="0" smtClean="0">
                <a:latin typeface="Arial Narrow" panose="020B0606020202030204" pitchFamily="34" charset="0"/>
              </a:rPr>
              <a:t>tarım </a:t>
            </a:r>
            <a:r>
              <a:rPr lang="tr-TR" dirty="0">
                <a:latin typeface="Arial Narrow" panose="020B0606020202030204" pitchFamily="34" charset="0"/>
              </a:rPr>
              <a:t>İşletmelerinin sınıflandırılması </a:t>
            </a:r>
          </a:p>
          <a:p>
            <a:pPr algn="just"/>
            <a:r>
              <a:rPr lang="tr-TR" dirty="0" smtClean="0">
                <a:latin typeface="Arial Narrow" panose="020B0606020202030204" pitchFamily="34" charset="0"/>
              </a:rPr>
              <a:t>A)Özel işletmeler</a:t>
            </a:r>
          </a:p>
          <a:p>
            <a:pPr algn="just"/>
            <a:r>
              <a:rPr lang="tr-TR" dirty="0" smtClean="0">
                <a:latin typeface="Arial Narrow" panose="020B0606020202030204" pitchFamily="34" charset="0"/>
              </a:rPr>
              <a:t>b</a:t>
            </a:r>
            <a:r>
              <a:rPr lang="tr-TR" dirty="0">
                <a:latin typeface="Arial Narrow" panose="020B0606020202030204" pitchFamily="34" charset="0"/>
              </a:rPr>
              <a:t>) Kamuya Ait </a:t>
            </a:r>
            <a:r>
              <a:rPr lang="tr-TR" dirty="0" smtClean="0">
                <a:latin typeface="Arial Narrow" panose="020B0606020202030204" pitchFamily="34" charset="0"/>
              </a:rPr>
              <a:t>işletmeler</a:t>
            </a:r>
          </a:p>
          <a:p>
            <a:pPr marL="457200" indent="-457200" algn="just">
              <a:buAutoNum type="alphaLcParenR"/>
            </a:pPr>
            <a:r>
              <a:rPr lang="tr-TR" dirty="0" smtClean="0">
                <a:latin typeface="Arial Narrow" panose="020B0606020202030204" pitchFamily="34" charset="0"/>
              </a:rPr>
              <a:t>Bitkisel </a:t>
            </a:r>
            <a:r>
              <a:rPr lang="tr-TR" dirty="0">
                <a:latin typeface="Arial Narrow" panose="020B0606020202030204" pitchFamily="34" charset="0"/>
              </a:rPr>
              <a:t>Üretim Yapan </a:t>
            </a:r>
            <a:r>
              <a:rPr lang="tr-TR" dirty="0" smtClean="0">
                <a:latin typeface="Arial Narrow" panose="020B0606020202030204" pitchFamily="34" charset="0"/>
              </a:rPr>
              <a:t>işletmeler</a:t>
            </a:r>
          </a:p>
          <a:p>
            <a:pPr marL="457200" indent="-457200" algn="just">
              <a:buAutoNum type="alphaLcParenR"/>
            </a:pPr>
            <a:r>
              <a:rPr lang="tr-TR" dirty="0" smtClean="0">
                <a:latin typeface="Arial Narrow" panose="020B0606020202030204" pitchFamily="34" charset="0"/>
              </a:rPr>
              <a:t> </a:t>
            </a:r>
            <a:r>
              <a:rPr lang="tr-TR" dirty="0">
                <a:latin typeface="Arial Narrow" panose="020B0606020202030204" pitchFamily="34" charset="0"/>
              </a:rPr>
              <a:t>Hayvansal Üretim Yapan işletmeler: </a:t>
            </a:r>
            <a:endParaRPr lang="tr-TR" dirty="0" smtClean="0">
              <a:latin typeface="Arial Narrow" panose="020B0606020202030204" pitchFamily="34" charset="0"/>
            </a:endParaRPr>
          </a:p>
          <a:p>
            <a:pPr marL="457200" indent="-457200" algn="just">
              <a:buAutoNum type="alphaLcParenR"/>
            </a:pPr>
            <a:r>
              <a:rPr lang="tr-TR" dirty="0" smtClean="0">
                <a:latin typeface="Arial Narrow" panose="020B0606020202030204" pitchFamily="34" charset="0"/>
              </a:rPr>
              <a:t> </a:t>
            </a:r>
            <a:r>
              <a:rPr lang="tr-TR" dirty="0">
                <a:latin typeface="Arial Narrow" panose="020B0606020202030204" pitchFamily="34" charset="0"/>
              </a:rPr>
              <a:t>Su Ürünleri Üretimi Yapan </a:t>
            </a:r>
            <a:r>
              <a:rPr lang="tr-TR" dirty="0" smtClean="0">
                <a:latin typeface="Arial Narrow" panose="020B0606020202030204" pitchFamily="34" charset="0"/>
              </a:rPr>
              <a:t>işletmeler</a:t>
            </a:r>
          </a:p>
          <a:p>
            <a:pPr marL="457200" indent="-457200" algn="just">
              <a:buAutoNum type="alphaLcParenR"/>
            </a:pPr>
            <a:r>
              <a:rPr lang="tr-TR" dirty="0" smtClean="0">
                <a:latin typeface="Arial Narrow" panose="020B0606020202030204" pitchFamily="34" charset="0"/>
              </a:rPr>
              <a:t> </a:t>
            </a:r>
            <a:r>
              <a:rPr lang="tr-TR" dirty="0">
                <a:latin typeface="Arial Narrow" panose="020B0606020202030204" pitchFamily="34" charset="0"/>
              </a:rPr>
              <a:t>Orman Ürünleri Üretimi Yapan </a:t>
            </a:r>
            <a:r>
              <a:rPr lang="tr-TR" dirty="0" smtClean="0">
                <a:latin typeface="Arial Narrow" panose="020B0606020202030204" pitchFamily="34" charset="0"/>
              </a:rPr>
              <a:t>işletmeler</a:t>
            </a:r>
          </a:p>
          <a:p>
            <a:pPr marL="457200" indent="-457200" algn="just">
              <a:buAutoNum type="alphaLcParenR"/>
            </a:pPr>
            <a:r>
              <a:rPr lang="tr-TR" dirty="0" smtClean="0">
                <a:latin typeface="Arial Narrow" panose="020B0606020202030204" pitchFamily="34" charset="0"/>
              </a:rPr>
              <a:t> </a:t>
            </a:r>
            <a:r>
              <a:rPr lang="tr-TR" dirty="0">
                <a:latin typeface="Arial Narrow" panose="020B0606020202030204" pitchFamily="34" charset="0"/>
              </a:rPr>
              <a:t>Karma Üretim Yapan işletmeler</a:t>
            </a:r>
          </a:p>
          <a:p>
            <a:pPr algn="just"/>
            <a:endParaRPr lang="tr-TR" dirty="0">
              <a:latin typeface="Arial Narrow" panose="020B0606020202030204" pitchFamily="34" charset="0"/>
            </a:endParaRPr>
          </a:p>
        </p:txBody>
      </p:sp>
    </p:spTree>
    <p:extLst>
      <p:ext uri="{BB962C8B-B14F-4D97-AF65-F5344CB8AC3E}">
        <p14:creationId xmlns:p14="http://schemas.microsoft.com/office/powerpoint/2010/main" val="3671541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816865"/>
            <a:ext cx="9486520" cy="1402080"/>
          </a:xfrm>
        </p:spPr>
        <p:txBody>
          <a:bodyPr>
            <a:normAutofit fontScale="90000"/>
          </a:bodyPr>
          <a:lstStyle/>
          <a:p>
            <a:r>
              <a:rPr lang="tr-TR" dirty="0">
                <a:latin typeface="Arial Narrow" panose="020B0606020202030204" pitchFamily="34" charset="0"/>
              </a:rPr>
              <a:t>İŞLETME KAVRAMI VE TARIM İLETMELERİ HAKKINDA GENEL BİLGİLER</a:t>
            </a:r>
          </a:p>
        </p:txBody>
      </p:sp>
      <p:sp>
        <p:nvSpPr>
          <p:cNvPr id="3" name="Alt Başlık 2"/>
          <p:cNvSpPr>
            <a:spLocks noGrp="1"/>
          </p:cNvSpPr>
          <p:nvPr>
            <p:ph type="subTitle" idx="1"/>
          </p:nvPr>
        </p:nvSpPr>
        <p:spPr>
          <a:xfrm>
            <a:off x="1876424" y="2304288"/>
            <a:ext cx="8791575" cy="4267200"/>
          </a:xfrm>
        </p:spPr>
        <p:txBody>
          <a:bodyPr>
            <a:normAutofit/>
          </a:bodyPr>
          <a:lstStyle/>
          <a:p>
            <a:pPr algn="just"/>
            <a:r>
              <a:rPr lang="tr-TR" dirty="0">
                <a:latin typeface="Arial Narrow" panose="020B0606020202030204" pitchFamily="34" charset="0"/>
              </a:rPr>
              <a:t>İşletmenin Amaçları</a:t>
            </a:r>
          </a:p>
          <a:p>
            <a:pPr algn="just"/>
            <a:r>
              <a:rPr lang="tr-TR" dirty="0">
                <a:latin typeface="Arial Narrow" panose="020B0606020202030204" pitchFamily="34" charset="0"/>
              </a:rPr>
              <a:t>1) Kar elde etmek, işletmenin varlıklarını sürdürebilmek için gerekli önlemleri almak.</a:t>
            </a:r>
          </a:p>
          <a:p>
            <a:pPr algn="just"/>
            <a:r>
              <a:rPr lang="tr-TR" dirty="0">
                <a:latin typeface="Arial Narrow" panose="020B0606020202030204" pitchFamily="34" charset="0"/>
              </a:rPr>
              <a:t>2) Topluma hizmet genel amacı</a:t>
            </a:r>
          </a:p>
          <a:p>
            <a:pPr algn="just"/>
            <a:r>
              <a:rPr lang="tr-TR" dirty="0">
                <a:latin typeface="Arial Narrow" panose="020B0606020202030204" pitchFamily="34" charset="0"/>
              </a:rPr>
              <a:t>3) Mal ve hizmet üretmenin ve işletme yaşamının sürekliliği amacı</a:t>
            </a:r>
          </a:p>
          <a:p>
            <a:pPr algn="just"/>
            <a:r>
              <a:rPr lang="tr-TR" dirty="0">
                <a:latin typeface="Arial Narrow" panose="020B0606020202030204" pitchFamily="34" charset="0"/>
              </a:rPr>
              <a:t>4) Büyümek amacı</a:t>
            </a:r>
          </a:p>
          <a:p>
            <a:pPr algn="just"/>
            <a:r>
              <a:rPr lang="tr-TR" dirty="0">
                <a:latin typeface="Arial Narrow" panose="020B0606020202030204" pitchFamily="34" charset="0"/>
              </a:rPr>
              <a:t>5) Toplumsal sorumluluk amacı</a:t>
            </a:r>
          </a:p>
          <a:p>
            <a:pPr algn="just"/>
            <a:endParaRPr lang="tr-TR" dirty="0">
              <a:latin typeface="Arial Narrow" panose="020B0606020202030204" pitchFamily="34" charset="0"/>
            </a:endParaRPr>
          </a:p>
        </p:txBody>
      </p:sp>
    </p:spTree>
    <p:extLst>
      <p:ext uri="{BB962C8B-B14F-4D97-AF65-F5344CB8AC3E}">
        <p14:creationId xmlns:p14="http://schemas.microsoft.com/office/powerpoint/2010/main" val="2267338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816865"/>
            <a:ext cx="9486520" cy="1402080"/>
          </a:xfrm>
        </p:spPr>
        <p:txBody>
          <a:bodyPr>
            <a:normAutofit fontScale="90000"/>
          </a:bodyPr>
          <a:lstStyle/>
          <a:p>
            <a:r>
              <a:rPr lang="tr-TR" dirty="0">
                <a:latin typeface="Arial Narrow" panose="020B0606020202030204" pitchFamily="34" charset="0"/>
              </a:rPr>
              <a:t>İŞLETME KAVRAMI VE TARIM İLETMELERİ HAKKINDA GENEL BİLGİLER</a:t>
            </a:r>
          </a:p>
        </p:txBody>
      </p:sp>
      <p:sp>
        <p:nvSpPr>
          <p:cNvPr id="3" name="Alt Başlık 2"/>
          <p:cNvSpPr>
            <a:spLocks noGrp="1"/>
          </p:cNvSpPr>
          <p:nvPr>
            <p:ph type="subTitle" idx="1"/>
          </p:nvPr>
        </p:nvSpPr>
        <p:spPr>
          <a:xfrm>
            <a:off x="1876424" y="2304288"/>
            <a:ext cx="8791575" cy="4267200"/>
          </a:xfrm>
        </p:spPr>
        <p:txBody>
          <a:bodyPr>
            <a:normAutofit/>
          </a:bodyPr>
          <a:lstStyle/>
          <a:p>
            <a:pPr algn="just"/>
            <a:r>
              <a:rPr lang="tr-TR" dirty="0">
                <a:latin typeface="Arial Narrow" panose="020B0606020202030204" pitchFamily="34" charset="0"/>
              </a:rPr>
              <a:t>İşletmenin Fonksiyonları</a:t>
            </a:r>
          </a:p>
          <a:p>
            <a:pPr algn="just"/>
            <a:r>
              <a:rPr lang="tr-TR" dirty="0">
                <a:latin typeface="Arial Narrow" panose="020B0606020202030204" pitchFamily="34" charset="0"/>
              </a:rPr>
              <a:t>1) Teknik çalışmalar; üretim fonksiyonları</a:t>
            </a:r>
          </a:p>
          <a:p>
            <a:pPr algn="just"/>
            <a:r>
              <a:rPr lang="tr-TR" dirty="0">
                <a:latin typeface="Arial Narrow" panose="020B0606020202030204" pitchFamily="34" charset="0"/>
              </a:rPr>
              <a:t>2) Ticari çalışmalar; satın alma, pazarlama, değişim fonksiyonu</a:t>
            </a:r>
          </a:p>
          <a:p>
            <a:pPr algn="just"/>
            <a:r>
              <a:rPr lang="tr-TR" dirty="0">
                <a:latin typeface="Arial Narrow" panose="020B0606020202030204" pitchFamily="34" charset="0"/>
              </a:rPr>
              <a:t>3) Finansal çalışmalar; fonların temini ve yönetim fonksiyonu</a:t>
            </a:r>
          </a:p>
          <a:p>
            <a:pPr algn="just"/>
            <a:r>
              <a:rPr lang="tr-TR" dirty="0">
                <a:latin typeface="Arial Narrow" panose="020B0606020202030204" pitchFamily="34" charset="0"/>
              </a:rPr>
              <a:t>4) Muhasebe çalışmaları; envanter hesapları, gelir-gider tablosu, maliyet fonksiyonu</a:t>
            </a:r>
          </a:p>
          <a:p>
            <a:pPr algn="just"/>
            <a:r>
              <a:rPr lang="tr-TR" dirty="0">
                <a:latin typeface="Arial Narrow" panose="020B0606020202030204" pitchFamily="34" charset="0"/>
              </a:rPr>
              <a:t>5) Yönetim çalışmaları; planlama, örgütleme, yürütme, koordinasyon, kontrol fonksiyonu</a:t>
            </a:r>
          </a:p>
          <a:p>
            <a:pPr algn="just"/>
            <a:r>
              <a:rPr lang="tr-TR" dirty="0">
                <a:latin typeface="Arial Narrow" panose="020B0606020202030204" pitchFamily="34" charset="0"/>
              </a:rPr>
              <a:t>6) Güvenlik çalışmaları; mal ve hizmetlerin güvenliği fonksiyonu</a:t>
            </a:r>
          </a:p>
          <a:p>
            <a:pPr algn="just"/>
            <a:endParaRPr lang="tr-TR" dirty="0">
              <a:latin typeface="Arial Narrow" panose="020B0606020202030204" pitchFamily="34" charset="0"/>
            </a:endParaRPr>
          </a:p>
        </p:txBody>
      </p:sp>
    </p:spTree>
    <p:extLst>
      <p:ext uri="{BB962C8B-B14F-4D97-AF65-F5344CB8AC3E}">
        <p14:creationId xmlns:p14="http://schemas.microsoft.com/office/powerpoint/2010/main" val="942009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816865"/>
            <a:ext cx="9486520" cy="1402080"/>
          </a:xfrm>
        </p:spPr>
        <p:txBody>
          <a:bodyPr>
            <a:normAutofit fontScale="90000"/>
          </a:bodyPr>
          <a:lstStyle/>
          <a:p>
            <a:r>
              <a:rPr lang="tr-TR" dirty="0">
                <a:latin typeface="Arial Narrow" panose="020B0606020202030204" pitchFamily="34" charset="0"/>
              </a:rPr>
              <a:t>İŞLETME KAVRAMI VE TARIM İLETMELERİ HAKKINDA GENEL BİLGİLER</a:t>
            </a:r>
          </a:p>
        </p:txBody>
      </p:sp>
      <p:sp>
        <p:nvSpPr>
          <p:cNvPr id="3" name="Alt Başlık 2"/>
          <p:cNvSpPr>
            <a:spLocks noGrp="1"/>
          </p:cNvSpPr>
          <p:nvPr>
            <p:ph type="subTitle" idx="1"/>
          </p:nvPr>
        </p:nvSpPr>
        <p:spPr>
          <a:xfrm>
            <a:off x="1876424" y="2304288"/>
            <a:ext cx="8791575" cy="4267200"/>
          </a:xfrm>
        </p:spPr>
        <p:txBody>
          <a:bodyPr>
            <a:normAutofit/>
          </a:bodyPr>
          <a:lstStyle/>
          <a:p>
            <a:r>
              <a:rPr lang="tr-TR" b="1" dirty="0">
                <a:latin typeface="Arial" panose="020B0604020202020204" pitchFamily="34" charset="0"/>
                <a:cs typeface="Arial" panose="020B0604020202020204" pitchFamily="34" charset="0"/>
              </a:rPr>
              <a:t>İşletme türleri ve sınıflandırılması</a:t>
            </a:r>
            <a:endParaRPr lang="tr-TR" dirty="0">
              <a:latin typeface="Arial" panose="020B0604020202020204" pitchFamily="34" charset="0"/>
              <a:cs typeface="Arial" panose="020B0604020202020204" pitchFamily="34" charset="0"/>
            </a:endParaRPr>
          </a:p>
          <a:p>
            <a:r>
              <a:rPr lang="tr-TR" b="1" dirty="0">
                <a:latin typeface="Arial" panose="020B0604020202020204" pitchFamily="34" charset="0"/>
                <a:cs typeface="Arial" panose="020B0604020202020204" pitchFamily="34" charset="0"/>
              </a:rPr>
              <a:t>Üretim araçlarının mülkiyeti yönünden işletmeler </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a) Özel işletmeler</a:t>
            </a:r>
          </a:p>
          <a:p>
            <a:r>
              <a:rPr lang="tr-TR" dirty="0">
                <a:latin typeface="Arial" panose="020B0604020202020204" pitchFamily="34" charset="0"/>
                <a:cs typeface="Arial" panose="020B0604020202020204" pitchFamily="34" charset="0"/>
              </a:rPr>
              <a:t>b) Kamu işletmeleri</a:t>
            </a:r>
          </a:p>
          <a:p>
            <a:r>
              <a:rPr lang="tr-TR" dirty="0">
                <a:latin typeface="Arial" panose="020B0604020202020204" pitchFamily="34" charset="0"/>
                <a:cs typeface="Arial" panose="020B0604020202020204" pitchFamily="34" charset="0"/>
              </a:rPr>
              <a:t>c) Karma işletmeler</a:t>
            </a:r>
          </a:p>
          <a:p>
            <a:r>
              <a:rPr lang="tr-TR" dirty="0">
                <a:latin typeface="Arial" panose="020B0604020202020204" pitchFamily="34" charset="0"/>
                <a:cs typeface="Arial" panose="020B0604020202020204" pitchFamily="34" charset="0"/>
              </a:rPr>
              <a:t>d) Yabancı Sermaye işletmeleri</a:t>
            </a:r>
          </a:p>
          <a:p>
            <a:pPr algn="just"/>
            <a:endParaRPr lang="tr-TR" dirty="0">
              <a:latin typeface="Arial Narrow" panose="020B0606020202030204" pitchFamily="34" charset="0"/>
            </a:endParaRPr>
          </a:p>
        </p:txBody>
      </p:sp>
    </p:spTree>
    <p:extLst>
      <p:ext uri="{BB962C8B-B14F-4D97-AF65-F5344CB8AC3E}">
        <p14:creationId xmlns:p14="http://schemas.microsoft.com/office/powerpoint/2010/main" val="2730587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816865"/>
            <a:ext cx="9486520" cy="1402080"/>
          </a:xfrm>
        </p:spPr>
        <p:txBody>
          <a:bodyPr>
            <a:normAutofit fontScale="90000"/>
          </a:bodyPr>
          <a:lstStyle/>
          <a:p>
            <a:r>
              <a:rPr lang="tr-TR" dirty="0">
                <a:latin typeface="Arial Narrow" panose="020B0606020202030204" pitchFamily="34" charset="0"/>
              </a:rPr>
              <a:t>İŞLETME KAVRAMI VE TARIM İLETMELERİ HAKKINDA GENEL BİLGİLER</a:t>
            </a:r>
          </a:p>
        </p:txBody>
      </p:sp>
      <p:sp>
        <p:nvSpPr>
          <p:cNvPr id="3" name="Alt Başlık 2"/>
          <p:cNvSpPr>
            <a:spLocks noGrp="1"/>
          </p:cNvSpPr>
          <p:nvPr>
            <p:ph type="subTitle" idx="1"/>
          </p:nvPr>
        </p:nvSpPr>
        <p:spPr>
          <a:xfrm>
            <a:off x="1876424" y="2304288"/>
            <a:ext cx="8791575" cy="4267200"/>
          </a:xfrm>
        </p:spPr>
        <p:txBody>
          <a:bodyPr>
            <a:normAutofit/>
          </a:bodyPr>
          <a:lstStyle/>
          <a:p>
            <a:pPr algn="just"/>
            <a:r>
              <a:rPr lang="tr-TR" dirty="0">
                <a:latin typeface="Arial Narrow" panose="020B0606020202030204" pitchFamily="34" charset="0"/>
              </a:rPr>
              <a:t>Hukuki yapılarına göre işletmeler </a:t>
            </a:r>
          </a:p>
          <a:p>
            <a:pPr algn="just"/>
            <a:r>
              <a:rPr lang="tr-TR" dirty="0">
                <a:latin typeface="Arial Narrow" panose="020B0606020202030204" pitchFamily="34" charset="0"/>
              </a:rPr>
              <a:t>a) Borçlar Kanunu Hükümlerine Göre Şirketler: Adi Şirket,</a:t>
            </a:r>
          </a:p>
          <a:p>
            <a:pPr algn="just"/>
            <a:r>
              <a:rPr lang="tr-TR" dirty="0">
                <a:latin typeface="Arial Narrow" panose="020B0606020202030204" pitchFamily="34" charset="0"/>
              </a:rPr>
              <a:t>b) Türk Ticaret Kanunu (TTK) Hükümlerine Göre Şirketler: </a:t>
            </a:r>
            <a:r>
              <a:rPr lang="tr-TR" dirty="0" err="1">
                <a:latin typeface="Arial Narrow" panose="020B0606020202030204" pitchFamily="34" charset="0"/>
              </a:rPr>
              <a:t>TTK’ya</a:t>
            </a:r>
            <a:r>
              <a:rPr lang="tr-TR" dirty="0">
                <a:latin typeface="Arial Narrow" panose="020B0606020202030204" pitchFamily="34" charset="0"/>
              </a:rPr>
              <a:t> göre şirketler şahıs şirketleri ve sermaye şirketleri olarak sınıflandırılır.</a:t>
            </a:r>
          </a:p>
          <a:p>
            <a:pPr algn="just"/>
            <a:r>
              <a:rPr lang="tr-TR" dirty="0">
                <a:latin typeface="Arial Narrow" panose="020B0606020202030204" pitchFamily="34" charset="0"/>
              </a:rPr>
              <a:t>(i) Şahıs Şirketleri: Şahıs şirketleri kolektif ve komandit şirket olarak ikiye ayrılır.</a:t>
            </a:r>
          </a:p>
          <a:p>
            <a:pPr algn="just"/>
            <a:r>
              <a:rPr lang="tr-TR" dirty="0">
                <a:latin typeface="Arial Narrow" panose="020B0606020202030204" pitchFamily="34" charset="0"/>
              </a:rPr>
              <a:t>(ii) Sermaye Şirketleri: Sermaye şirketleri ise anonim, limited ve sermayesi paylara bölünmüş komandit şirket olmak üzere üçe ayrılır.</a:t>
            </a:r>
          </a:p>
          <a:p>
            <a:pPr algn="just"/>
            <a:r>
              <a:rPr lang="tr-TR" dirty="0">
                <a:latin typeface="Arial Narrow" panose="020B0606020202030204" pitchFamily="34" charset="0"/>
              </a:rPr>
              <a:t>c) Kooperatifler</a:t>
            </a:r>
          </a:p>
          <a:p>
            <a:pPr algn="just"/>
            <a:endParaRPr lang="tr-TR" dirty="0">
              <a:latin typeface="Arial Narrow" panose="020B0606020202030204" pitchFamily="34" charset="0"/>
            </a:endParaRPr>
          </a:p>
        </p:txBody>
      </p:sp>
    </p:spTree>
    <p:extLst>
      <p:ext uri="{BB962C8B-B14F-4D97-AF65-F5344CB8AC3E}">
        <p14:creationId xmlns:p14="http://schemas.microsoft.com/office/powerpoint/2010/main" val="2623796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816865"/>
            <a:ext cx="9486520" cy="1402080"/>
          </a:xfrm>
        </p:spPr>
        <p:txBody>
          <a:bodyPr>
            <a:normAutofit fontScale="90000"/>
          </a:bodyPr>
          <a:lstStyle/>
          <a:p>
            <a:r>
              <a:rPr lang="tr-TR" dirty="0">
                <a:latin typeface="Arial Narrow" panose="020B0606020202030204" pitchFamily="34" charset="0"/>
              </a:rPr>
              <a:t>İŞLETME KAVRAMI VE TARIM İLETMELERİ HAKKINDA GENEL BİLGİLER</a:t>
            </a:r>
          </a:p>
        </p:txBody>
      </p:sp>
      <p:sp>
        <p:nvSpPr>
          <p:cNvPr id="3" name="Alt Başlık 2"/>
          <p:cNvSpPr>
            <a:spLocks noGrp="1"/>
          </p:cNvSpPr>
          <p:nvPr>
            <p:ph type="subTitle" idx="1"/>
          </p:nvPr>
        </p:nvSpPr>
        <p:spPr>
          <a:xfrm>
            <a:off x="1876424" y="2304288"/>
            <a:ext cx="8791575" cy="4267200"/>
          </a:xfrm>
        </p:spPr>
        <p:txBody>
          <a:bodyPr>
            <a:normAutofit/>
          </a:bodyPr>
          <a:lstStyle/>
          <a:p>
            <a:r>
              <a:rPr lang="tr-TR" b="1" dirty="0">
                <a:latin typeface="Arial" panose="020B0604020202020204" pitchFamily="34" charset="0"/>
                <a:cs typeface="Arial" panose="020B0604020202020204" pitchFamily="34" charset="0"/>
              </a:rPr>
              <a:t>Büyüklüğüne göre işletmeler </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a) Küçük işletmeler</a:t>
            </a:r>
          </a:p>
          <a:p>
            <a:r>
              <a:rPr lang="tr-TR" dirty="0">
                <a:latin typeface="Arial" panose="020B0604020202020204" pitchFamily="34" charset="0"/>
                <a:cs typeface="Arial" panose="020B0604020202020204" pitchFamily="34" charset="0"/>
              </a:rPr>
              <a:t>b) Orta işletmeler</a:t>
            </a:r>
          </a:p>
          <a:p>
            <a:r>
              <a:rPr lang="tr-TR" dirty="0">
                <a:latin typeface="Arial" panose="020B0604020202020204" pitchFamily="34" charset="0"/>
                <a:cs typeface="Arial" panose="020B0604020202020204" pitchFamily="34" charset="0"/>
              </a:rPr>
              <a:t>c) Büyük işletmeler şeklinde sınıflandırılabilir.</a:t>
            </a: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6589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816865"/>
            <a:ext cx="9486520" cy="1402080"/>
          </a:xfrm>
        </p:spPr>
        <p:txBody>
          <a:bodyPr>
            <a:normAutofit fontScale="90000"/>
          </a:bodyPr>
          <a:lstStyle/>
          <a:p>
            <a:r>
              <a:rPr lang="tr-TR" dirty="0">
                <a:latin typeface="Arial Narrow" panose="020B0606020202030204" pitchFamily="34" charset="0"/>
              </a:rPr>
              <a:t>İŞLETME KAVRAMI VE TARIM İLETMELERİ HAKKINDA GENEL BİLGİLER</a:t>
            </a:r>
          </a:p>
        </p:txBody>
      </p:sp>
      <p:sp>
        <p:nvSpPr>
          <p:cNvPr id="3" name="Alt Başlık 2"/>
          <p:cNvSpPr>
            <a:spLocks noGrp="1"/>
          </p:cNvSpPr>
          <p:nvPr>
            <p:ph type="subTitle" idx="1"/>
          </p:nvPr>
        </p:nvSpPr>
        <p:spPr>
          <a:xfrm>
            <a:off x="1876424" y="2304288"/>
            <a:ext cx="8791575" cy="4267200"/>
          </a:xfrm>
        </p:spPr>
        <p:txBody>
          <a:bodyPr>
            <a:normAutofit fontScale="92500" lnSpcReduction="20000"/>
          </a:bodyPr>
          <a:lstStyle/>
          <a:p>
            <a:r>
              <a:rPr lang="tr-TR" b="1" dirty="0">
                <a:latin typeface="Arial" panose="020B0604020202020204" pitchFamily="34" charset="0"/>
                <a:cs typeface="Arial" panose="020B0604020202020204" pitchFamily="34" charset="0"/>
              </a:rPr>
              <a:t>Teknik özelliklerine göre işletmeler </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a) Emek Yoğun işletmeler</a:t>
            </a:r>
          </a:p>
          <a:p>
            <a:r>
              <a:rPr lang="tr-TR" dirty="0">
                <a:latin typeface="Arial" panose="020B0604020202020204" pitchFamily="34" charset="0"/>
                <a:cs typeface="Arial" panose="020B0604020202020204" pitchFamily="34" charset="0"/>
              </a:rPr>
              <a:t>b) Sermaye Yoğun işletmeler</a:t>
            </a:r>
          </a:p>
          <a:p>
            <a:r>
              <a:rPr lang="tr-TR" dirty="0">
                <a:latin typeface="Arial" panose="020B0604020202020204" pitchFamily="34" charset="0"/>
                <a:cs typeface="Arial" panose="020B0604020202020204" pitchFamily="34" charset="0"/>
              </a:rPr>
              <a:t>c) Materyal Yoğun işletmeler olmak üzere gruplandırılabilir.</a:t>
            </a:r>
          </a:p>
          <a:p>
            <a:r>
              <a:rPr lang="tr-TR" b="1" dirty="0">
                <a:latin typeface="Arial" panose="020B0604020202020204" pitchFamily="34" charset="0"/>
                <a:cs typeface="Arial" panose="020B0604020202020204" pitchFamily="34" charset="0"/>
              </a:rPr>
              <a:t>Üretim yapılarına göre işletmeler </a:t>
            </a:r>
            <a:endParaRPr lang="tr-TR" dirty="0">
              <a:latin typeface="Arial" panose="020B0604020202020204" pitchFamily="34" charset="0"/>
              <a:cs typeface="Arial" panose="020B0604020202020204" pitchFamily="34" charset="0"/>
            </a:endParaRPr>
          </a:p>
          <a:p>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Mal Üreten işletmeler</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(i) Tarım işletmeleri</a:t>
            </a:r>
          </a:p>
          <a:p>
            <a:r>
              <a:rPr lang="tr-TR" dirty="0">
                <a:latin typeface="Arial" panose="020B0604020202020204" pitchFamily="34" charset="0"/>
                <a:cs typeface="Arial" panose="020B0604020202020204" pitchFamily="34" charset="0"/>
              </a:rPr>
              <a:t>(ii) Maden işletmeleri</a:t>
            </a:r>
          </a:p>
          <a:p>
            <a:r>
              <a:rPr lang="tr-TR" dirty="0">
                <a:latin typeface="Arial" panose="020B0604020202020204" pitchFamily="34" charset="0"/>
                <a:cs typeface="Arial" panose="020B0604020202020204" pitchFamily="34" charset="0"/>
              </a:rPr>
              <a:t>(iii) Sanayi işletmeleri</a:t>
            </a:r>
          </a:p>
          <a:p>
            <a:r>
              <a:rPr lang="tr-TR" b="1" dirty="0">
                <a:latin typeface="Arial" panose="020B0604020202020204" pitchFamily="34" charset="0"/>
                <a:cs typeface="Arial" panose="020B0604020202020204" pitchFamily="34" charset="0"/>
              </a:rPr>
              <a:t>Hizmet Üreten işletmeler</a:t>
            </a:r>
            <a:endParaRPr lang="tr-TR" dirty="0">
              <a:latin typeface="Arial" panose="020B0604020202020204" pitchFamily="34" charset="0"/>
              <a:cs typeface="Arial" panose="020B0604020202020204" pitchFamily="34" charset="0"/>
            </a:endParaRPr>
          </a:p>
          <a:p>
            <a:pPr algn="just"/>
            <a:endParaRPr lang="tr-TR" dirty="0">
              <a:latin typeface="Arial Narrow" panose="020B0606020202030204" pitchFamily="34" charset="0"/>
            </a:endParaRPr>
          </a:p>
        </p:txBody>
      </p:sp>
    </p:spTree>
    <p:extLst>
      <p:ext uri="{BB962C8B-B14F-4D97-AF65-F5344CB8AC3E}">
        <p14:creationId xmlns:p14="http://schemas.microsoft.com/office/powerpoint/2010/main" val="11234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816865"/>
            <a:ext cx="9486520" cy="1402080"/>
          </a:xfrm>
        </p:spPr>
        <p:txBody>
          <a:bodyPr>
            <a:normAutofit/>
          </a:bodyPr>
          <a:lstStyle/>
          <a:p>
            <a:r>
              <a:rPr lang="tr-TR" dirty="0">
                <a:latin typeface="Arial Narrow" panose="020B0606020202030204" pitchFamily="34" charset="0"/>
              </a:rPr>
              <a:t>Tarım İşletmeleri </a:t>
            </a:r>
          </a:p>
        </p:txBody>
      </p:sp>
      <p:sp>
        <p:nvSpPr>
          <p:cNvPr id="3" name="Alt Başlık 2"/>
          <p:cNvSpPr>
            <a:spLocks noGrp="1"/>
          </p:cNvSpPr>
          <p:nvPr>
            <p:ph type="subTitle" idx="1"/>
          </p:nvPr>
        </p:nvSpPr>
        <p:spPr>
          <a:xfrm>
            <a:off x="1876424" y="2304288"/>
            <a:ext cx="8791575" cy="4267200"/>
          </a:xfrm>
        </p:spPr>
        <p:txBody>
          <a:bodyPr>
            <a:normAutofit fontScale="92500" lnSpcReduction="10000"/>
          </a:bodyPr>
          <a:lstStyle/>
          <a:p>
            <a:pPr algn="just"/>
            <a:r>
              <a:rPr lang="tr-TR" dirty="0">
                <a:latin typeface="Arial" panose="020B0604020202020204" pitchFamily="34" charset="0"/>
                <a:cs typeface="Arial" panose="020B0604020202020204" pitchFamily="34" charset="0"/>
              </a:rPr>
              <a:t>Tarım işletmesi denildiği zaman, genel anlamda tarımsal üretim faaliyetinde bulunan ekonomik birimler anlaşılmaktadır. Bu tanımı iyi anlayabilmek için tarımsal faaliyetin ne olduğunu bilmek gerekmektedir. Tarımsal faaliyet, toprağı ve tohumu kullanarak bitkisel ve hayvansal üretimde bulunmak, elde edilen ürünleri tam ve yarı mamul şeklinde işlemek olarak tanımlanabilir. Bu tanıma göre, tarımsal faaliyet;</a:t>
            </a:r>
          </a:p>
          <a:p>
            <a:pPr algn="just"/>
            <a:r>
              <a:rPr lang="tr-TR" dirty="0">
                <a:latin typeface="Arial" panose="020B0604020202020204" pitchFamily="34" charset="0"/>
                <a:cs typeface="Arial" panose="020B0604020202020204" pitchFamily="34" charset="0"/>
              </a:rPr>
              <a:t>a) Bitkisel üretim</a:t>
            </a:r>
          </a:p>
          <a:p>
            <a:pPr algn="just"/>
            <a:r>
              <a:rPr lang="tr-TR" dirty="0">
                <a:latin typeface="Arial" panose="020B0604020202020204" pitchFamily="34" charset="0"/>
                <a:cs typeface="Arial" panose="020B0604020202020204" pitchFamily="34" charset="0"/>
              </a:rPr>
              <a:t>b) Hayvansal üretim</a:t>
            </a:r>
          </a:p>
          <a:p>
            <a:pPr algn="just"/>
            <a:r>
              <a:rPr lang="tr-TR" dirty="0">
                <a:latin typeface="Arial" panose="020B0604020202020204" pitchFamily="34" charset="0"/>
                <a:cs typeface="Arial" panose="020B0604020202020204" pitchFamily="34" charset="0"/>
              </a:rPr>
              <a:t>c) Tarım ürünleri teknolojisi olarak üç ana dala ayrılabilir.</a:t>
            </a: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4395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4" y="816865"/>
            <a:ext cx="9486520" cy="1402080"/>
          </a:xfrm>
        </p:spPr>
        <p:txBody>
          <a:bodyPr>
            <a:normAutofit/>
          </a:bodyPr>
          <a:lstStyle/>
          <a:p>
            <a:r>
              <a:rPr lang="tr-TR" dirty="0">
                <a:latin typeface="Arial Narrow" panose="020B0606020202030204" pitchFamily="34" charset="0"/>
              </a:rPr>
              <a:t>Tarım İşletmeleri </a:t>
            </a:r>
          </a:p>
        </p:txBody>
      </p:sp>
      <p:sp>
        <p:nvSpPr>
          <p:cNvPr id="3" name="Alt Başlık 2"/>
          <p:cNvSpPr>
            <a:spLocks noGrp="1"/>
          </p:cNvSpPr>
          <p:nvPr>
            <p:ph type="subTitle" idx="1"/>
          </p:nvPr>
        </p:nvSpPr>
        <p:spPr>
          <a:xfrm>
            <a:off x="1876424" y="2304288"/>
            <a:ext cx="8791575" cy="4267200"/>
          </a:xfrm>
        </p:spPr>
        <p:txBody>
          <a:bodyPr>
            <a:normAutofit fontScale="70000" lnSpcReduction="20000"/>
          </a:bodyPr>
          <a:lstStyle/>
          <a:p>
            <a:pPr algn="just"/>
            <a:r>
              <a:rPr lang="tr-TR" dirty="0">
                <a:latin typeface="Arial Narrow" panose="020B0606020202030204" pitchFamily="34" charset="0"/>
              </a:rPr>
              <a:t>Tarım işletmelerinin özellikleri </a:t>
            </a:r>
          </a:p>
          <a:p>
            <a:pPr algn="just"/>
            <a:r>
              <a:rPr lang="tr-TR" dirty="0">
                <a:latin typeface="Arial Narrow" panose="020B0606020202030204" pitchFamily="34" charset="0"/>
              </a:rPr>
              <a:t>a) işletme sayısının fazlalığından dolayı organize olup, üretim ve pazarlama ile ilgili ortak karar almaları zorunludur.</a:t>
            </a:r>
          </a:p>
          <a:p>
            <a:pPr algn="just"/>
            <a:r>
              <a:rPr lang="tr-TR" dirty="0">
                <a:latin typeface="Arial Narrow" panose="020B0606020202030204" pitchFamily="34" charset="0"/>
              </a:rPr>
              <a:t>b) Genellikle küçük aile işletmelerinden oluştukları için Fiyat üzerinde etkileri yok denecek kadar azdır.</a:t>
            </a:r>
          </a:p>
          <a:p>
            <a:pPr algn="just"/>
            <a:r>
              <a:rPr lang="tr-TR" dirty="0">
                <a:latin typeface="Arial Narrow" panose="020B0606020202030204" pitchFamily="34" charset="0"/>
              </a:rPr>
              <a:t>c) Parçalı tarım arazisine sahip olan işletmelerin bir merkezden üretim şansları yoktur. İşletmeye uzaklık durumuna göre üretimlerine yön verip fayda/maliyet analizi neticesinde bir kısım tarım arazisi atıl durumda kalabilir.</a:t>
            </a:r>
          </a:p>
          <a:p>
            <a:pPr algn="just"/>
            <a:r>
              <a:rPr lang="tr-TR" dirty="0">
                <a:latin typeface="Arial Narrow" panose="020B0606020202030204" pitchFamily="34" charset="0"/>
              </a:rPr>
              <a:t>d) Tarım işletmelerinin üretim konusu biyolojik dönüşüm özelliğine sahip canlı varlıklar olduğu için, başlayan bir üretimi durdurmak (ekilen ürün) değişken maliyetlerin büyük kısmının kaybına neden olur.</a:t>
            </a:r>
          </a:p>
          <a:p>
            <a:pPr algn="just"/>
            <a:r>
              <a:rPr lang="tr-TR" dirty="0">
                <a:latin typeface="Arial Narrow" panose="020B0606020202030204" pitchFamily="34" charset="0"/>
              </a:rPr>
              <a:t>e) Üretim süresi, ürünün biyolojik dönüşümüne bağlı olduğu için piyasadaki kısa vadeli talebe cevap verilemez.</a:t>
            </a:r>
          </a:p>
          <a:p>
            <a:pPr algn="just"/>
            <a:r>
              <a:rPr lang="tr-TR" dirty="0">
                <a:latin typeface="Arial Narrow" panose="020B0606020202030204" pitchFamily="34" charset="0"/>
              </a:rPr>
              <a:t>f) Tarım işletmelerinde genellikle eğitim, gelir ve ücret düzeyi düşüktür.</a:t>
            </a:r>
          </a:p>
          <a:p>
            <a:pPr algn="just"/>
            <a:r>
              <a:rPr lang="tr-TR" dirty="0">
                <a:latin typeface="Arial Narrow" panose="020B0606020202030204" pitchFamily="34" charset="0"/>
              </a:rPr>
              <a:t>g) Tarım işletmelerinin çoğu, yasal zorunluluk olmamasından dolayı muhasebe kaydı tutmamaktadırlar.</a:t>
            </a:r>
          </a:p>
          <a:p>
            <a:pPr algn="just"/>
            <a:endParaRPr lang="tr-TR" dirty="0">
              <a:latin typeface="Arial Narrow" panose="020B0606020202030204" pitchFamily="34" charset="0"/>
            </a:endParaRPr>
          </a:p>
        </p:txBody>
      </p:sp>
    </p:spTree>
    <p:extLst>
      <p:ext uri="{BB962C8B-B14F-4D97-AF65-F5344CB8AC3E}">
        <p14:creationId xmlns:p14="http://schemas.microsoft.com/office/powerpoint/2010/main" val="36130935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83</TotalTime>
  <Words>742</Words>
  <Application>Microsoft Office PowerPoint</Application>
  <PresentationFormat>Geniş ekran</PresentationFormat>
  <Paragraphs>86</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Arial Narrow</vt:lpstr>
      <vt:lpstr>Trebuchet MS</vt:lpstr>
      <vt:lpstr>Tw Cen MT</vt:lpstr>
      <vt:lpstr>Devre</vt:lpstr>
      <vt:lpstr>İŞLETME KAVRAMI VE TARIM İLETMELERİ HAKKINDA GENEL BİLGİLER</vt:lpstr>
      <vt:lpstr>İŞLETME KAVRAMI VE TARIM İLETMELERİ HAKKINDA GENEL BİLGİLER</vt:lpstr>
      <vt:lpstr>İŞLETME KAVRAMI VE TARIM İLETMELERİ HAKKINDA GENEL BİLGİLER</vt:lpstr>
      <vt:lpstr>İŞLETME KAVRAMI VE TARIM İLETMELERİ HAKKINDA GENEL BİLGİLER</vt:lpstr>
      <vt:lpstr>İŞLETME KAVRAMI VE TARIM İLETMELERİ HAKKINDA GENEL BİLGİLER</vt:lpstr>
      <vt:lpstr>İŞLETME KAVRAMI VE TARIM İLETMELERİ HAKKINDA GENEL BİLGİLER</vt:lpstr>
      <vt:lpstr>İŞLETME KAVRAMI VE TARIM İLETMELERİ HAKKINDA GENEL BİLGİLER</vt:lpstr>
      <vt:lpstr>Tarım İşletmeleri </vt:lpstr>
      <vt:lpstr>Tarım İşletmeleri </vt:lpstr>
      <vt:lpstr>Tarım İşletmeleri </vt:lpstr>
      <vt:lpstr>Tarım İşletmeleri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Kavramı ve Önemİ Muhasebenİn TarİHçesİ</dc:title>
  <dc:creator>halil fidan</dc:creator>
  <cp:lastModifiedBy>halil fidan</cp:lastModifiedBy>
  <cp:revision>26</cp:revision>
  <dcterms:created xsi:type="dcterms:W3CDTF">2018-11-13T06:25:23Z</dcterms:created>
  <dcterms:modified xsi:type="dcterms:W3CDTF">2018-11-13T07:48:45Z</dcterms:modified>
</cp:coreProperties>
</file>