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sldIdLst>
    <p:sldId id="309" r:id="rId2"/>
    <p:sldId id="275" r:id="rId3"/>
    <p:sldId id="276" r:id="rId4"/>
    <p:sldId id="277" r:id="rId5"/>
    <p:sldId id="310" r:id="rId6"/>
    <p:sldId id="306" r:id="rId7"/>
    <p:sldId id="307" r:id="rId8"/>
    <p:sldId id="308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1DBB01C-44BE-43DE-95A6-0C8828A047EF}" type="doc">
      <dgm:prSet loTypeId="urn:microsoft.com/office/officeart/2005/8/layout/lProcess3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D0BA3621-37DA-4264-8CD6-B80448A6B854}">
      <dgm:prSet phldrT="[Metin]"/>
      <dgm:spPr/>
      <dgm:t>
        <a:bodyPr/>
        <a:lstStyle/>
        <a:p>
          <a:r>
            <a:rPr lang="tr-TR" dirty="0"/>
            <a:t>Mekanik işler</a:t>
          </a:r>
        </a:p>
      </dgm:t>
    </dgm:pt>
    <dgm:pt modelId="{3E537E57-A62A-4216-AE59-45045461799C}" type="parTrans" cxnId="{27E05DD2-FFE9-4F11-AF85-583A6C15A658}">
      <dgm:prSet/>
      <dgm:spPr/>
      <dgm:t>
        <a:bodyPr/>
        <a:lstStyle/>
        <a:p>
          <a:endParaRPr lang="tr-TR"/>
        </a:p>
      </dgm:t>
    </dgm:pt>
    <dgm:pt modelId="{B2D95FBB-9251-4E1A-A36E-F762E5E84399}" type="sibTrans" cxnId="{27E05DD2-FFE9-4F11-AF85-583A6C15A658}">
      <dgm:prSet/>
      <dgm:spPr/>
      <dgm:t>
        <a:bodyPr/>
        <a:lstStyle/>
        <a:p>
          <a:endParaRPr lang="tr-TR"/>
        </a:p>
      </dgm:t>
    </dgm:pt>
    <dgm:pt modelId="{CC515B59-4C69-4A07-A7A1-9E3FB6E207FD}">
      <dgm:prSet phldrT="[Metin]"/>
      <dgm:spPr/>
      <dgm:t>
        <a:bodyPr/>
        <a:lstStyle/>
        <a:p>
          <a:r>
            <a:rPr lang="tr-TR" dirty="0"/>
            <a:t>Zeka ve yaratıcılık</a:t>
          </a:r>
        </a:p>
      </dgm:t>
    </dgm:pt>
    <dgm:pt modelId="{CE9FD8A2-3B49-4353-BF1B-D94BAB92C43C}" type="parTrans" cxnId="{C49BDA4D-E7D1-4594-8982-D27C014F2327}">
      <dgm:prSet/>
      <dgm:spPr/>
      <dgm:t>
        <a:bodyPr/>
        <a:lstStyle/>
        <a:p>
          <a:endParaRPr lang="tr-TR"/>
        </a:p>
      </dgm:t>
    </dgm:pt>
    <dgm:pt modelId="{73C68E27-60D1-435F-A9CE-C64C4E97E8BA}" type="sibTrans" cxnId="{C49BDA4D-E7D1-4594-8982-D27C014F2327}">
      <dgm:prSet/>
      <dgm:spPr/>
      <dgm:t>
        <a:bodyPr/>
        <a:lstStyle/>
        <a:p>
          <a:endParaRPr lang="tr-TR"/>
        </a:p>
      </dgm:t>
    </dgm:pt>
    <dgm:pt modelId="{8F4496EA-9E22-481A-9959-757FF9C501C5}" type="pres">
      <dgm:prSet presAssocID="{91DBB01C-44BE-43DE-95A6-0C8828A047EF}" presName="Name0" presStyleCnt="0">
        <dgm:presLayoutVars>
          <dgm:chPref val="3"/>
          <dgm:dir/>
          <dgm:animLvl val="lvl"/>
          <dgm:resizeHandles/>
        </dgm:presLayoutVars>
      </dgm:prSet>
      <dgm:spPr/>
    </dgm:pt>
    <dgm:pt modelId="{098E4A19-4317-4F09-A890-F4E3EC72AB80}" type="pres">
      <dgm:prSet presAssocID="{D0BA3621-37DA-4264-8CD6-B80448A6B854}" presName="horFlow" presStyleCnt="0"/>
      <dgm:spPr/>
    </dgm:pt>
    <dgm:pt modelId="{0FCDCE2C-61BD-4622-A4B0-CD7884BFD660}" type="pres">
      <dgm:prSet presAssocID="{D0BA3621-37DA-4264-8CD6-B80448A6B854}" presName="bigChev" presStyleLbl="node1" presStyleIdx="0" presStyleCnt="1" custLinFactNeighborX="-81339" custLinFactNeighborY="65894"/>
      <dgm:spPr/>
    </dgm:pt>
    <dgm:pt modelId="{400080F9-F032-4E5F-9C6A-6A45577E21BB}" type="pres">
      <dgm:prSet presAssocID="{CE9FD8A2-3B49-4353-BF1B-D94BAB92C43C}" presName="parTrans" presStyleCnt="0"/>
      <dgm:spPr/>
    </dgm:pt>
    <dgm:pt modelId="{D352ED26-B2B9-44F1-B5D2-40E31A340084}" type="pres">
      <dgm:prSet presAssocID="{CC515B59-4C69-4A07-A7A1-9E3FB6E207FD}" presName="node" presStyleLbl="alignAccFollowNode1" presStyleIdx="0" presStyleCnt="1">
        <dgm:presLayoutVars>
          <dgm:bulletEnabled val="1"/>
        </dgm:presLayoutVars>
      </dgm:prSet>
      <dgm:spPr/>
    </dgm:pt>
  </dgm:ptLst>
  <dgm:cxnLst>
    <dgm:cxn modelId="{27F8212B-56B6-4E8E-9232-3CCEEA20CBCF}" type="presOf" srcId="{D0BA3621-37DA-4264-8CD6-B80448A6B854}" destId="{0FCDCE2C-61BD-4622-A4B0-CD7884BFD660}" srcOrd="0" destOrd="0" presId="urn:microsoft.com/office/officeart/2005/8/layout/lProcess3"/>
    <dgm:cxn modelId="{13122160-F6AB-4007-A4B9-AED959F9ABCB}" type="presOf" srcId="{91DBB01C-44BE-43DE-95A6-0C8828A047EF}" destId="{8F4496EA-9E22-481A-9959-757FF9C501C5}" srcOrd="0" destOrd="0" presId="urn:microsoft.com/office/officeart/2005/8/layout/lProcess3"/>
    <dgm:cxn modelId="{C49BDA4D-E7D1-4594-8982-D27C014F2327}" srcId="{D0BA3621-37DA-4264-8CD6-B80448A6B854}" destId="{CC515B59-4C69-4A07-A7A1-9E3FB6E207FD}" srcOrd="0" destOrd="0" parTransId="{CE9FD8A2-3B49-4353-BF1B-D94BAB92C43C}" sibTransId="{73C68E27-60D1-435F-A9CE-C64C4E97E8BA}"/>
    <dgm:cxn modelId="{27E05DD2-FFE9-4F11-AF85-583A6C15A658}" srcId="{91DBB01C-44BE-43DE-95A6-0C8828A047EF}" destId="{D0BA3621-37DA-4264-8CD6-B80448A6B854}" srcOrd="0" destOrd="0" parTransId="{3E537E57-A62A-4216-AE59-45045461799C}" sibTransId="{B2D95FBB-9251-4E1A-A36E-F762E5E84399}"/>
    <dgm:cxn modelId="{43A145D7-6FDE-479F-8151-760AA630F38A}" type="presOf" srcId="{CC515B59-4C69-4A07-A7A1-9E3FB6E207FD}" destId="{D352ED26-B2B9-44F1-B5D2-40E31A340084}" srcOrd="0" destOrd="0" presId="urn:microsoft.com/office/officeart/2005/8/layout/lProcess3"/>
    <dgm:cxn modelId="{8658CDA5-AEA0-4A67-BA08-00C19D609150}" type="presParOf" srcId="{8F4496EA-9E22-481A-9959-757FF9C501C5}" destId="{098E4A19-4317-4F09-A890-F4E3EC72AB80}" srcOrd="0" destOrd="0" presId="urn:microsoft.com/office/officeart/2005/8/layout/lProcess3"/>
    <dgm:cxn modelId="{A5EF6A22-A065-41C1-AAB3-1CDB991AF2A2}" type="presParOf" srcId="{098E4A19-4317-4F09-A890-F4E3EC72AB80}" destId="{0FCDCE2C-61BD-4622-A4B0-CD7884BFD660}" srcOrd="0" destOrd="0" presId="urn:microsoft.com/office/officeart/2005/8/layout/lProcess3"/>
    <dgm:cxn modelId="{3F726BD1-2AC4-43CA-82D9-80D671B6A377}" type="presParOf" srcId="{098E4A19-4317-4F09-A890-F4E3EC72AB80}" destId="{400080F9-F032-4E5F-9C6A-6A45577E21BB}" srcOrd="1" destOrd="0" presId="urn:microsoft.com/office/officeart/2005/8/layout/lProcess3"/>
    <dgm:cxn modelId="{2A917299-7374-43BD-BEA2-5E37369FF6E8}" type="presParOf" srcId="{098E4A19-4317-4F09-A890-F4E3EC72AB80}" destId="{D352ED26-B2B9-44F1-B5D2-40E31A340084}" srcOrd="2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FCDCE2C-61BD-4622-A4B0-CD7884BFD660}">
      <dsp:nvSpPr>
        <dsp:cNvPr id="0" name=""/>
        <dsp:cNvSpPr/>
      </dsp:nvSpPr>
      <dsp:spPr>
        <a:xfrm>
          <a:off x="123523" y="173"/>
          <a:ext cx="3059906" cy="1223962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26670" rIns="0" bIns="26670" numCol="1" spcCol="1270" anchor="ctr" anchorCtr="0">
          <a:noAutofit/>
        </a:bodyPr>
        <a:lstStyle/>
        <a:p>
          <a:pPr marL="0" lvl="0" indent="0" algn="ctr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4200" kern="1200" dirty="0"/>
            <a:t>Mekanik işler</a:t>
          </a:r>
        </a:p>
      </dsp:txBody>
      <dsp:txXfrm>
        <a:off x="735504" y="173"/>
        <a:ext cx="1835944" cy="1223962"/>
      </dsp:txXfrm>
    </dsp:sp>
    <dsp:sp modelId="{D352ED26-B2B9-44F1-B5D2-40E31A340084}">
      <dsp:nvSpPr>
        <dsp:cNvPr id="0" name=""/>
        <dsp:cNvSpPr/>
      </dsp:nvSpPr>
      <dsp:spPr>
        <a:xfrm>
          <a:off x="3109198" y="104123"/>
          <a:ext cx="2539722" cy="1015888"/>
        </a:xfrm>
        <a:prstGeom prst="chevron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9370" tIns="19685" rIns="0" bIns="19685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3100" kern="1200" dirty="0"/>
            <a:t>Zeka ve yaratıcılık</a:t>
          </a:r>
        </a:p>
      </dsp:txBody>
      <dsp:txXfrm>
        <a:off x="3617142" y="104123"/>
        <a:ext cx="1523834" cy="101588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72411DB7-BC74-40F1-A1BD-30E81C657DEA}" type="datetimeFigureOut">
              <a:rPr lang="tr-TR" smtClean="0"/>
              <a:t>30.04.2020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FEE3BAC0-0EBD-4D88-836B-9201C7AA2CED}" type="slidenum">
              <a:rPr lang="tr-TR" smtClean="0"/>
              <a:t>‹#›</a:t>
            </a:fld>
            <a:endParaRPr lang="tr-TR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675087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11DB7-BC74-40F1-A1BD-30E81C657DEA}" type="datetimeFigureOut">
              <a:rPr lang="tr-TR" smtClean="0"/>
              <a:t>30.04.2020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3BAC0-0EBD-4D88-836B-9201C7AA2CE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453625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11DB7-BC74-40F1-A1BD-30E81C657DEA}" type="datetimeFigureOut">
              <a:rPr lang="tr-TR" smtClean="0"/>
              <a:t>30.04.2020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3BAC0-0EBD-4D88-836B-9201C7AA2CED}" type="slidenum">
              <a:rPr lang="tr-TR" smtClean="0"/>
              <a:t>‹#›</a:t>
            </a:fld>
            <a:endParaRPr lang="tr-TR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9862001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11DB7-BC74-40F1-A1BD-30E81C657DEA}" type="datetimeFigureOut">
              <a:rPr lang="tr-TR" smtClean="0"/>
              <a:t>30.04.2020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3BAC0-0EBD-4D88-836B-9201C7AA2CED}" type="slidenum">
              <a:rPr lang="tr-TR" smtClean="0"/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1703908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11DB7-BC74-40F1-A1BD-30E81C657DEA}" type="datetimeFigureOut">
              <a:rPr lang="tr-TR" smtClean="0"/>
              <a:t>30.04.2020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3BAC0-0EBD-4D88-836B-9201C7AA2CE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8764352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11DB7-BC74-40F1-A1BD-30E81C657DEA}" type="datetimeFigureOut">
              <a:rPr lang="tr-TR" smtClean="0"/>
              <a:t>30.04.2020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3BAC0-0EBD-4D88-836B-9201C7AA2CED}" type="slidenum">
              <a:rPr lang="tr-TR" smtClean="0"/>
              <a:t>‹#›</a:t>
            </a:fld>
            <a:endParaRPr lang="tr-TR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968495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11DB7-BC74-40F1-A1BD-30E81C657DEA}" type="datetimeFigureOut">
              <a:rPr lang="tr-TR" smtClean="0"/>
              <a:t>30.04.2020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3BAC0-0EBD-4D88-836B-9201C7AA2CED}" type="slidenum">
              <a:rPr lang="tr-TR" smtClean="0"/>
              <a:t>‹#›</a:t>
            </a:fld>
            <a:endParaRPr lang="tr-TR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8645182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11DB7-BC74-40F1-A1BD-30E81C657DEA}" type="datetimeFigureOut">
              <a:rPr lang="tr-TR" smtClean="0"/>
              <a:t>30.04.2020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3BAC0-0EBD-4D88-836B-9201C7AA2CED}" type="slidenum">
              <a:rPr lang="tr-TR" smtClean="0"/>
              <a:t>‹#›</a:t>
            </a:fld>
            <a:endParaRPr lang="tr-TR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8121473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11DB7-BC74-40F1-A1BD-30E81C657DEA}" type="datetimeFigureOut">
              <a:rPr lang="tr-TR" smtClean="0"/>
              <a:t>30.04.2020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3BAC0-0EBD-4D88-836B-9201C7AA2CED}" type="slidenum">
              <a:rPr lang="tr-TR" smtClean="0"/>
              <a:t>‹#›</a:t>
            </a:fld>
            <a:endParaRPr lang="tr-TR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557578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11DB7-BC74-40F1-A1BD-30E81C657DEA}" type="datetimeFigureOut">
              <a:rPr lang="tr-TR" smtClean="0"/>
              <a:t>30.04.2020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3BAC0-0EBD-4D88-836B-9201C7AA2CE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147680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11DB7-BC74-40F1-A1BD-30E81C657DEA}" type="datetimeFigureOut">
              <a:rPr lang="tr-TR" smtClean="0"/>
              <a:t>30.04.2020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3BAC0-0EBD-4D88-836B-9201C7AA2CED}" type="slidenum">
              <a:rPr lang="tr-TR" smtClean="0"/>
              <a:t>‹#›</a:t>
            </a:fld>
            <a:endParaRPr lang="tr-TR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782299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11DB7-BC74-40F1-A1BD-30E81C657DEA}" type="datetimeFigureOut">
              <a:rPr lang="tr-TR" smtClean="0"/>
              <a:t>30.04.2020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3BAC0-0EBD-4D88-836B-9201C7AA2CE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01218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11DB7-BC74-40F1-A1BD-30E81C657DEA}" type="datetimeFigureOut">
              <a:rPr lang="tr-TR" smtClean="0"/>
              <a:t>30.04.2020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3BAC0-0EBD-4D88-836B-9201C7AA2CED}" type="slidenum">
              <a:rPr lang="tr-TR" smtClean="0"/>
              <a:t>‹#›</a:t>
            </a:fld>
            <a:endParaRPr lang="tr-TR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448788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11DB7-BC74-40F1-A1BD-30E81C657DEA}" type="datetimeFigureOut">
              <a:rPr lang="tr-TR" smtClean="0"/>
              <a:t>30.04.2020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3BAC0-0EBD-4D88-836B-9201C7AA2CED}" type="slidenum">
              <a:rPr lang="tr-TR" smtClean="0"/>
              <a:t>‹#›</a:t>
            </a:fld>
            <a:endParaRPr lang="tr-TR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119873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11DB7-BC74-40F1-A1BD-30E81C657DEA}" type="datetimeFigureOut">
              <a:rPr lang="tr-TR" smtClean="0"/>
              <a:t>30.04.2020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3BAC0-0EBD-4D88-836B-9201C7AA2CE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596135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11DB7-BC74-40F1-A1BD-30E81C657DEA}" type="datetimeFigureOut">
              <a:rPr lang="tr-TR" smtClean="0"/>
              <a:t>30.04.2020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3BAC0-0EBD-4D88-836B-9201C7AA2CED}" type="slidenum">
              <a:rPr lang="tr-TR" smtClean="0"/>
              <a:t>‹#›</a:t>
            </a:fld>
            <a:endParaRPr lang="tr-TR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829257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11DB7-BC74-40F1-A1BD-30E81C657DEA}" type="datetimeFigureOut">
              <a:rPr lang="tr-TR" smtClean="0"/>
              <a:t>30.04.2020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3BAC0-0EBD-4D88-836B-9201C7AA2CE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149663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72411DB7-BC74-40F1-A1BD-30E81C657DEA}" type="datetimeFigureOut">
              <a:rPr lang="tr-TR" smtClean="0"/>
              <a:t>30.04.2020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FEE3BAC0-0EBD-4D88-836B-9201C7AA2CE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176735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93" r:id="rId16"/>
    <p:sldLayoutId id="2147483694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şlık 3">
            <a:extLst>
              <a:ext uri="{FF2B5EF4-FFF2-40B4-BE49-F238E27FC236}">
                <a16:creationId xmlns:a16="http://schemas.microsoft.com/office/drawing/2014/main" id="{6E25B3B0-82FA-46D3-852E-06CE709783B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434470" y="2616590"/>
            <a:ext cx="6962750" cy="1268205"/>
          </a:xfrm>
        </p:spPr>
        <p:txBody>
          <a:bodyPr/>
          <a:lstStyle/>
          <a:p>
            <a:r>
              <a:rPr lang="tr-TR" dirty="0"/>
              <a:t> </a:t>
            </a:r>
            <a:r>
              <a:rPr lang="tr-TR" sz="3600" b="1" dirty="0"/>
              <a:t>BİLGİ ÇAĞINDA YÖNETİM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41597028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tr-TR" dirty="0"/>
            </a:br>
            <a:r>
              <a:rPr lang="tr-TR" b="1" dirty="0"/>
              <a:t> Bilgi Çağında Yönetim</a:t>
            </a:r>
          </a:p>
        </p:txBody>
      </p:sp>
      <p:sp>
        <p:nvSpPr>
          <p:cNvPr id="5" name="İçerik Yer Tutucusu 4"/>
          <p:cNvSpPr>
            <a:spLocks noGrp="1"/>
          </p:cNvSpPr>
          <p:nvPr>
            <p:ph idx="1"/>
          </p:nvPr>
        </p:nvSpPr>
        <p:spPr>
          <a:xfrm>
            <a:off x="1295402" y="2556932"/>
            <a:ext cx="9346094" cy="3318936"/>
          </a:xfrm>
        </p:spPr>
        <p:txBody>
          <a:bodyPr>
            <a:normAutofit/>
          </a:bodyPr>
          <a:lstStyle/>
          <a:p>
            <a:pPr algn="just"/>
            <a:r>
              <a:rPr lang="tr-TR" dirty="0">
                <a:solidFill>
                  <a:schemeClr val="tx1">
                    <a:lumMod val="95000"/>
                    <a:lumOff val="5000"/>
                  </a:schemeClr>
                </a:solidFill>
              </a:rPr>
              <a:t>Değişik uzmanlık bilgi ve yeteneğe sahip katılımcılara, başka bir değişle takım temelli yönetim (</a:t>
            </a:r>
            <a:r>
              <a:rPr lang="tr-TR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team-based</a:t>
            </a:r>
            <a:r>
              <a:rPr lang="tr-TR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management</a:t>
            </a:r>
            <a:r>
              <a:rPr lang="tr-TR" dirty="0">
                <a:solidFill>
                  <a:schemeClr val="tx1">
                    <a:lumMod val="95000"/>
                    <a:lumOff val="5000"/>
                  </a:schemeClr>
                </a:solidFill>
              </a:rPr>
              <a:t>) anlayışıdır. </a:t>
            </a:r>
          </a:p>
          <a:p>
            <a:endParaRPr lang="tr-TR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endParaRPr lang="tr-TR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endParaRPr lang="tr-TR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algn="just"/>
            <a:r>
              <a:rPr lang="tr-TR" dirty="0">
                <a:solidFill>
                  <a:schemeClr val="tx1">
                    <a:lumMod val="95000"/>
                    <a:lumOff val="5000"/>
                  </a:schemeClr>
                </a:solidFill>
              </a:rPr>
              <a:t>En temel işlevi</a:t>
            </a:r>
            <a:r>
              <a:rPr lang="tr-TR" dirty="0">
                <a:solidFill>
                  <a:schemeClr val="tx1">
                    <a:lumMod val="95000"/>
                    <a:lumOff val="5000"/>
                  </a:schemeClr>
                </a:solidFill>
                <a:sym typeface="Wingdings" panose="05000000000000000000" pitchFamily="2" charset="2"/>
              </a:rPr>
              <a:t> bilgiyi, çalışmaya, araçlara, ürünlere, süreçlere, işin tasarımına ve bizzat bilginin kendisine uygulamaktır.</a:t>
            </a:r>
            <a:endParaRPr lang="tr-TR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2</a:t>
            </a:fld>
            <a:endParaRPr lang="tr-TR"/>
          </a:p>
        </p:txBody>
      </p:sp>
      <p:graphicFrame>
        <p:nvGraphicFramePr>
          <p:cNvPr id="7" name="Diyagram 6"/>
          <p:cNvGraphicFramePr/>
          <p:nvPr>
            <p:extLst>
              <p:ext uri="{D42A27DB-BD31-4B8C-83A1-F6EECF244321}">
                <p14:modId xmlns:p14="http://schemas.microsoft.com/office/powerpoint/2010/main" val="2812553897"/>
              </p:ext>
            </p:extLst>
          </p:nvPr>
        </p:nvGraphicFramePr>
        <p:xfrm>
          <a:off x="2676939" y="3515431"/>
          <a:ext cx="6096000" cy="12241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6835796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tr-TR" dirty="0"/>
            </a:br>
            <a:r>
              <a:rPr lang="tr-TR" b="1" dirty="0"/>
              <a:t>Bilgi Çağında Yöneticilik</a:t>
            </a:r>
          </a:p>
        </p:txBody>
      </p:sp>
      <p:sp>
        <p:nvSpPr>
          <p:cNvPr id="5" name="İçerik Yer Tutucusu 4"/>
          <p:cNvSpPr>
            <a:spLocks noGrp="1"/>
          </p:cNvSpPr>
          <p:nvPr>
            <p:ph idx="1"/>
          </p:nvPr>
        </p:nvSpPr>
        <p:spPr>
          <a:xfrm>
            <a:off x="1295401" y="2729948"/>
            <a:ext cx="9601196" cy="3145920"/>
          </a:xfrm>
        </p:spPr>
        <p:txBody>
          <a:bodyPr/>
          <a:lstStyle/>
          <a:p>
            <a:r>
              <a:rPr lang="tr-TR" dirty="0">
                <a:solidFill>
                  <a:schemeClr val="tx1">
                    <a:lumMod val="95000"/>
                    <a:lumOff val="5000"/>
                  </a:schemeClr>
                </a:solidFill>
              </a:rPr>
              <a:t>Bilgi çağında yönetici, sorun ve sorunları tayin eden, tanımlayan ve çözüm aşamasında diğer çalışanların katkılarını birleştiren kişidir.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595610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4000" b="1" dirty="0"/>
              <a:t>Bilgi Çağında Yöneticilik</a:t>
            </a:r>
          </a:p>
        </p:txBody>
      </p:sp>
      <p:sp>
        <p:nvSpPr>
          <p:cNvPr id="5" name="İçerik Yer Tutucusu 4"/>
          <p:cNvSpPr>
            <a:spLocks noGrp="1"/>
          </p:cNvSpPr>
          <p:nvPr>
            <p:ph idx="1"/>
          </p:nvPr>
        </p:nvSpPr>
        <p:spPr>
          <a:xfrm>
            <a:off x="1921565" y="2557670"/>
            <a:ext cx="8432335" cy="312751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tr-TR" b="1" u="sng" dirty="0">
                <a:solidFill>
                  <a:schemeClr val="tx1">
                    <a:lumMod val="95000"/>
                    <a:lumOff val="5000"/>
                  </a:schemeClr>
                </a:solidFill>
              </a:rPr>
              <a:t>Bilgi Çağında Yönetici Görevleri</a:t>
            </a:r>
          </a:p>
          <a:p>
            <a:pPr algn="just"/>
            <a:r>
              <a:rPr lang="tr-TR" dirty="0">
                <a:solidFill>
                  <a:schemeClr val="tx1">
                    <a:lumMod val="95000"/>
                    <a:lumOff val="5000"/>
                  </a:schemeClr>
                </a:solidFill>
              </a:rPr>
              <a:t>Değişen iş dünyası ve gerektirdiklerini anlamak; değişimi yönetmek,</a:t>
            </a:r>
          </a:p>
          <a:p>
            <a:pPr algn="just"/>
            <a:r>
              <a:rPr lang="tr-TR" dirty="0">
                <a:solidFill>
                  <a:schemeClr val="tx1">
                    <a:lumMod val="95000"/>
                    <a:lumOff val="5000"/>
                  </a:schemeClr>
                </a:solidFill>
              </a:rPr>
              <a:t>Misyon, vizyon ve rekabetçi strateji oluşturmak,</a:t>
            </a:r>
          </a:p>
          <a:p>
            <a:pPr algn="just"/>
            <a:r>
              <a:rPr lang="tr-TR" dirty="0">
                <a:solidFill>
                  <a:schemeClr val="tx1">
                    <a:lumMod val="95000"/>
                    <a:lumOff val="5000"/>
                  </a:schemeClr>
                </a:solidFill>
              </a:rPr>
              <a:t>Liderlik ve yöneticilik becerilerinin etkinliğini artırmak,</a:t>
            </a:r>
          </a:p>
          <a:p>
            <a:pPr algn="just"/>
            <a:r>
              <a:rPr lang="tr-TR" dirty="0">
                <a:solidFill>
                  <a:schemeClr val="tx1">
                    <a:lumMod val="95000"/>
                    <a:lumOff val="5000"/>
                  </a:schemeClr>
                </a:solidFill>
              </a:rPr>
              <a:t>Kendi ve çalışanların davranışlarının anlamını kavramak,</a:t>
            </a:r>
          </a:p>
          <a:p>
            <a:pPr algn="just"/>
            <a:r>
              <a:rPr lang="tr-TR" dirty="0">
                <a:solidFill>
                  <a:schemeClr val="tx1">
                    <a:lumMod val="95000"/>
                    <a:lumOff val="5000"/>
                  </a:schemeClr>
                </a:solidFill>
              </a:rPr>
              <a:t>İç/dış müşteriler ve tedarikçilerle nitelikli iş birliği  kurmak,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619981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İçerik Yer Tutucusu 4"/>
          <p:cNvSpPr>
            <a:spLocks noGrp="1"/>
          </p:cNvSpPr>
          <p:nvPr>
            <p:ph idx="1"/>
          </p:nvPr>
        </p:nvSpPr>
        <p:spPr>
          <a:xfrm>
            <a:off x="1391479" y="2517913"/>
            <a:ext cx="9303026" cy="3451087"/>
          </a:xfrm>
        </p:spPr>
        <p:txBody>
          <a:bodyPr>
            <a:normAutofit/>
          </a:bodyPr>
          <a:lstStyle/>
          <a:p>
            <a:pPr algn="just"/>
            <a:r>
              <a:rPr lang="tr-TR" dirty="0">
                <a:solidFill>
                  <a:schemeClr val="tx1">
                    <a:lumMod val="95000"/>
                    <a:lumOff val="5000"/>
                  </a:schemeClr>
                </a:solidFill>
              </a:rPr>
              <a:t>Kurumsal etkinlikte kriz yaşanması durumunda bunalmak yerine, etkinliği artırıcı beceriler kazanmak,</a:t>
            </a:r>
          </a:p>
          <a:p>
            <a:pPr algn="just"/>
            <a:r>
              <a:rPr lang="tr-TR" dirty="0">
                <a:solidFill>
                  <a:schemeClr val="tx1">
                    <a:lumMod val="95000"/>
                    <a:lumOff val="5000"/>
                  </a:schemeClr>
                </a:solidFill>
              </a:rPr>
              <a:t>Kurumsal hedeflere, insan kaynaklarının katkısıyla oluşturmak,</a:t>
            </a:r>
          </a:p>
          <a:p>
            <a:pPr algn="just"/>
            <a:r>
              <a:rPr lang="tr-TR" dirty="0">
                <a:solidFill>
                  <a:schemeClr val="tx1">
                    <a:lumMod val="95000"/>
                    <a:lumOff val="5000"/>
                  </a:schemeClr>
                </a:solidFill>
              </a:rPr>
              <a:t>Kurumsal iletişimi etkili kılmak, geri bildirim sağlamak,</a:t>
            </a:r>
          </a:p>
          <a:p>
            <a:pPr algn="just"/>
            <a:r>
              <a:rPr lang="tr-TR" dirty="0">
                <a:solidFill>
                  <a:schemeClr val="tx1">
                    <a:lumMod val="95000"/>
                    <a:lumOff val="5000"/>
                  </a:schemeClr>
                </a:solidFill>
              </a:rPr>
              <a:t>Katkıya bağlı ödüllendirme ile motivasyon ve sahiplenme duygusunu yaratmak,</a:t>
            </a:r>
          </a:p>
          <a:p>
            <a:pPr algn="just"/>
            <a:r>
              <a:rPr lang="tr-TR" dirty="0">
                <a:solidFill>
                  <a:schemeClr val="tx1">
                    <a:lumMod val="95000"/>
                    <a:lumOff val="5000"/>
                  </a:schemeClr>
                </a:solidFill>
              </a:rPr>
              <a:t>Uzun dönemli kârlılığı sağlamak ve kalıcı rekabetçi avantajlar oluşturmak.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885709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/>
              <a:t>Bilgi Çağında Organizasyonlar</a:t>
            </a:r>
          </a:p>
        </p:txBody>
      </p:sp>
      <p:sp>
        <p:nvSpPr>
          <p:cNvPr id="5" name="İçerik Yer Tutucusu 4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tr-TR" dirty="0">
                <a:solidFill>
                  <a:schemeClr val="tx1">
                    <a:lumMod val="95000"/>
                    <a:lumOff val="5000"/>
                  </a:schemeClr>
                </a:solidFill>
              </a:rPr>
              <a:t>Yalın organizasyonlar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>
                <a:solidFill>
                  <a:schemeClr val="tx1">
                    <a:lumMod val="95000"/>
                    <a:lumOff val="5000"/>
                  </a:schemeClr>
                </a:solidFill>
              </a:rPr>
              <a:t>Şebeke organizasyonlar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>
                <a:solidFill>
                  <a:schemeClr val="tx1">
                    <a:lumMod val="95000"/>
                    <a:lumOff val="5000"/>
                  </a:schemeClr>
                </a:solidFill>
              </a:rPr>
              <a:t>Stratejik birlikler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>
                <a:solidFill>
                  <a:schemeClr val="tx1">
                    <a:lumMod val="95000"/>
                    <a:lumOff val="5000"/>
                  </a:schemeClr>
                </a:solidFill>
              </a:rPr>
              <a:t>Organik organizasyonlar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>
                <a:solidFill>
                  <a:schemeClr val="tx1">
                    <a:lumMod val="95000"/>
                    <a:lumOff val="5000"/>
                  </a:schemeClr>
                </a:solidFill>
              </a:rPr>
              <a:t>Bilgi tabanlı organizasyonlar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Adhokratik</a:t>
            </a:r>
            <a:r>
              <a:rPr lang="tr-TR" dirty="0">
                <a:solidFill>
                  <a:schemeClr val="tx1">
                    <a:lumMod val="95000"/>
                    <a:lumOff val="5000"/>
                  </a:schemeClr>
                </a:solidFill>
              </a:rPr>
              <a:t> organizasyonlar</a:t>
            </a:r>
          </a:p>
          <a:p>
            <a:pPr marL="514350" indent="-514350">
              <a:buFont typeface="+mj-lt"/>
              <a:buAutoNum type="arabicPeriod"/>
            </a:pPr>
            <a:endParaRPr lang="tr-TR" dirty="0"/>
          </a:p>
          <a:p>
            <a:pPr marL="514350" indent="-514350">
              <a:buFont typeface="+mj-lt"/>
              <a:buAutoNum type="arabicPeriod"/>
            </a:pPr>
            <a:endParaRPr lang="tr-TR" dirty="0"/>
          </a:p>
          <a:p>
            <a:pPr marL="514350" indent="-514350">
              <a:buFont typeface="+mj-lt"/>
              <a:buAutoNum type="arabicPeriod"/>
            </a:pPr>
            <a:endParaRPr lang="tr-TR" dirty="0"/>
          </a:p>
          <a:p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3B3B7D4-9C83-4F10-923C-548FF0368489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tr-TR" dirty="0">
                <a:solidFill>
                  <a:schemeClr val="tx1">
                    <a:lumMod val="95000"/>
                    <a:lumOff val="5000"/>
                  </a:schemeClr>
                </a:solidFill>
              </a:rPr>
              <a:t>Matris organizasyonlar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Sosyo</a:t>
            </a:r>
            <a:r>
              <a:rPr lang="tr-TR" dirty="0">
                <a:solidFill>
                  <a:schemeClr val="tx1">
                    <a:lumMod val="95000"/>
                    <a:lumOff val="5000"/>
                  </a:schemeClr>
                </a:solidFill>
              </a:rPr>
              <a:t>-teknik organizasyonlar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Hibrid</a:t>
            </a:r>
            <a:r>
              <a:rPr lang="tr-TR" dirty="0">
                <a:solidFill>
                  <a:schemeClr val="tx1">
                    <a:lumMod val="95000"/>
                    <a:lumOff val="5000"/>
                  </a:schemeClr>
                </a:solidFill>
              </a:rPr>
              <a:t> organizasyonlar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>
                <a:solidFill>
                  <a:schemeClr val="tx1">
                    <a:lumMod val="95000"/>
                    <a:lumOff val="5000"/>
                  </a:schemeClr>
                </a:solidFill>
              </a:rPr>
              <a:t>Hücresel organizasyonlar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>
                <a:solidFill>
                  <a:schemeClr val="tx1">
                    <a:lumMod val="95000"/>
                    <a:lumOff val="5000"/>
                  </a:schemeClr>
                </a:solidFill>
              </a:rPr>
              <a:t>Öğrenen organizasyonlar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>
                <a:solidFill>
                  <a:schemeClr val="tx1">
                    <a:lumMod val="95000"/>
                    <a:lumOff val="5000"/>
                  </a:schemeClr>
                </a:solidFill>
              </a:rPr>
              <a:t>Sanal organizasyonlar</a:t>
            </a:r>
          </a:p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063643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İçerik Yer Tutucusu 4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tr-TR" b="1" i="1" u="sng" dirty="0"/>
              <a:t>Sanal organizasyonların özellikleri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tr-TR" dirty="0"/>
              <a:t>Farklı bilgi ve uzmanlıklara sahip olan organizasyonların, bilgi ve iletişim teknolojileri aracılığıyla ortak amaç doğrultusunda bütünleşmeleri sonucunda oluşmaktadır.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tr-TR" dirty="0"/>
              <a:t>Uyum yeteneği yüksek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tr-TR" dirty="0"/>
              <a:t>Cevap yeteneği yüksek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tr-TR" dirty="0"/>
              <a:t>Dış kaynaklı işlemlerini eşgüdümleyen 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tr-TR" dirty="0"/>
              <a:t>Yüksek güven</a:t>
            </a:r>
          </a:p>
          <a:p>
            <a:pPr marL="514350" indent="-514350">
              <a:buFont typeface="+mj-lt"/>
              <a:buAutoNum type="arabicPeriod"/>
            </a:pPr>
            <a:endParaRPr lang="tr-TR" dirty="0"/>
          </a:p>
          <a:p>
            <a:pPr marL="514350" indent="-514350">
              <a:buFont typeface="+mj-lt"/>
              <a:buAutoNum type="arabicPeriod"/>
            </a:pPr>
            <a:endParaRPr lang="tr-TR" dirty="0"/>
          </a:p>
          <a:p>
            <a:pPr marL="514350" indent="-514350">
              <a:buFont typeface="+mj-lt"/>
              <a:buAutoNum type="arabicPeriod"/>
            </a:pPr>
            <a:endParaRPr lang="tr-TR" dirty="0"/>
          </a:p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7</a:t>
            </a:fld>
            <a:endParaRPr lang="tr-TR"/>
          </a:p>
        </p:txBody>
      </p:sp>
      <p:sp>
        <p:nvSpPr>
          <p:cNvPr id="6" name="Başlık 5">
            <a:extLst>
              <a:ext uri="{FF2B5EF4-FFF2-40B4-BE49-F238E27FC236}">
                <a16:creationId xmlns:a16="http://schemas.microsoft.com/office/drawing/2014/main" id="{7F7A5F8D-A99F-44C9-9B09-A1A4EDA13F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0506907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İçerik Yer Tutucusu 4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 algn="just">
              <a:buNone/>
            </a:pPr>
            <a:r>
              <a:rPr lang="tr-TR" b="1" i="1" u="sng" dirty="0"/>
              <a:t>Sanal organizasyonların öğeleri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tr-TR" dirty="0"/>
              <a:t>Sanal yöneticiler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tr-TR" dirty="0"/>
              <a:t>Sanal takımlar</a:t>
            </a:r>
          </a:p>
          <a:p>
            <a:pPr marL="0" indent="0" algn="just">
              <a:buNone/>
            </a:pPr>
            <a:r>
              <a:rPr lang="tr-TR" b="1" i="1" u="sng" dirty="0"/>
              <a:t>Sanal yönetici ve takımların oluşturulmasında dikkat edilecek hususlar: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tr-TR" dirty="0"/>
              <a:t>Organizasyonun hedefleri açık ve herkes tarafından anlaşılır nitelikte olması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tr-TR" dirty="0"/>
              <a:t>Üyelerin aralarında ve organizasyonlarında kesintisiz bir iletişim ortamı olmalı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tr-TR" dirty="0"/>
              <a:t>Takım üyelerinin sorumluluk ve organizasyon işlevlerini kavramaları sağlanmalı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tr-TR" dirty="0"/>
              <a:t>Uzman olmalı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tr-TR" dirty="0"/>
              <a:t>Uzaktan denetlenen takımların az sayıda üyelerden oluşması sağlanmalıdır.</a:t>
            </a:r>
          </a:p>
          <a:p>
            <a:pPr marL="514350" indent="-514350">
              <a:buFont typeface="+mj-lt"/>
              <a:buAutoNum type="arabicPeriod"/>
            </a:pPr>
            <a:endParaRPr lang="tr-TR" dirty="0"/>
          </a:p>
          <a:p>
            <a:pPr marL="514350" indent="-514350">
              <a:buFont typeface="+mj-lt"/>
              <a:buAutoNum type="arabicPeriod"/>
            </a:pPr>
            <a:endParaRPr lang="tr-TR" dirty="0"/>
          </a:p>
          <a:p>
            <a:pPr marL="514350" indent="-514350">
              <a:buFont typeface="+mj-lt"/>
              <a:buAutoNum type="arabicPeriod"/>
            </a:pPr>
            <a:endParaRPr lang="tr-TR" dirty="0"/>
          </a:p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8</a:t>
            </a:fld>
            <a:endParaRPr lang="tr-TR"/>
          </a:p>
        </p:txBody>
      </p:sp>
      <p:sp>
        <p:nvSpPr>
          <p:cNvPr id="6" name="Başlık 5">
            <a:extLst>
              <a:ext uri="{FF2B5EF4-FFF2-40B4-BE49-F238E27FC236}">
                <a16:creationId xmlns:a16="http://schemas.microsoft.com/office/drawing/2014/main" id="{91EF125F-9010-4264-924C-63E8B90BEA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8299953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k">
  <a:themeElements>
    <a:clrScheme name="Organik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k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k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4</TotalTime>
  <Words>294</Words>
  <Application>Microsoft Office PowerPoint</Application>
  <PresentationFormat>Geniş ekran</PresentationFormat>
  <Paragraphs>64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2" baseType="lpstr">
      <vt:lpstr>Arial</vt:lpstr>
      <vt:lpstr>Garamond</vt:lpstr>
      <vt:lpstr>Wingdings</vt:lpstr>
      <vt:lpstr>Organik</vt:lpstr>
      <vt:lpstr> BİLGİ ÇAĞINDA YÖNETİM</vt:lpstr>
      <vt:lpstr>  Bilgi Çağında Yönetim</vt:lpstr>
      <vt:lpstr> Bilgi Çağında Yöneticilik</vt:lpstr>
      <vt:lpstr>Bilgi Çağında Yöneticilik</vt:lpstr>
      <vt:lpstr>PowerPoint Sunusu</vt:lpstr>
      <vt:lpstr>Bilgi Çağında Organizasyonlar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User</dc:creator>
  <cp:lastModifiedBy>User</cp:lastModifiedBy>
  <cp:revision>7</cp:revision>
  <dcterms:created xsi:type="dcterms:W3CDTF">2020-02-22T14:31:07Z</dcterms:created>
  <dcterms:modified xsi:type="dcterms:W3CDTF">2020-04-30T14:38:38Z</dcterms:modified>
</cp:coreProperties>
</file>