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09" r:id="rId2"/>
    <p:sldId id="275" r:id="rId3"/>
    <p:sldId id="276" r:id="rId4"/>
    <p:sldId id="277" r:id="rId5"/>
    <p:sldId id="310" r:id="rId6"/>
    <p:sldId id="306" r:id="rId7"/>
    <p:sldId id="307" r:id="rId8"/>
    <p:sldId id="30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DBB01C-44BE-43DE-95A6-0C8828A047E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0BA3621-37DA-4264-8CD6-B80448A6B854}">
      <dgm:prSet phldrT="[Metin]"/>
      <dgm:spPr/>
      <dgm:t>
        <a:bodyPr/>
        <a:lstStyle/>
        <a:p>
          <a:r>
            <a:rPr lang="tr-TR" dirty="0"/>
            <a:t>Mekanik işler</a:t>
          </a:r>
        </a:p>
      </dgm:t>
    </dgm:pt>
    <dgm:pt modelId="{3E537E57-A62A-4216-AE59-45045461799C}" type="parTrans" cxnId="{27E05DD2-FFE9-4F11-AF85-583A6C15A658}">
      <dgm:prSet/>
      <dgm:spPr/>
      <dgm:t>
        <a:bodyPr/>
        <a:lstStyle/>
        <a:p>
          <a:endParaRPr lang="tr-TR"/>
        </a:p>
      </dgm:t>
    </dgm:pt>
    <dgm:pt modelId="{B2D95FBB-9251-4E1A-A36E-F762E5E84399}" type="sibTrans" cxnId="{27E05DD2-FFE9-4F11-AF85-583A6C15A658}">
      <dgm:prSet/>
      <dgm:spPr/>
      <dgm:t>
        <a:bodyPr/>
        <a:lstStyle/>
        <a:p>
          <a:endParaRPr lang="tr-TR"/>
        </a:p>
      </dgm:t>
    </dgm:pt>
    <dgm:pt modelId="{CC515B59-4C69-4A07-A7A1-9E3FB6E207FD}">
      <dgm:prSet phldrT="[Metin]"/>
      <dgm:spPr/>
      <dgm:t>
        <a:bodyPr/>
        <a:lstStyle/>
        <a:p>
          <a:r>
            <a:rPr lang="tr-TR" dirty="0"/>
            <a:t>Zeka ve yaratıcılık</a:t>
          </a:r>
        </a:p>
      </dgm:t>
    </dgm:pt>
    <dgm:pt modelId="{CE9FD8A2-3B49-4353-BF1B-D94BAB92C43C}" type="parTrans" cxnId="{C49BDA4D-E7D1-4594-8982-D27C014F2327}">
      <dgm:prSet/>
      <dgm:spPr/>
      <dgm:t>
        <a:bodyPr/>
        <a:lstStyle/>
        <a:p>
          <a:endParaRPr lang="tr-TR"/>
        </a:p>
      </dgm:t>
    </dgm:pt>
    <dgm:pt modelId="{73C68E27-60D1-435F-A9CE-C64C4E97E8BA}" type="sibTrans" cxnId="{C49BDA4D-E7D1-4594-8982-D27C014F2327}">
      <dgm:prSet/>
      <dgm:spPr/>
      <dgm:t>
        <a:bodyPr/>
        <a:lstStyle/>
        <a:p>
          <a:endParaRPr lang="tr-TR"/>
        </a:p>
      </dgm:t>
    </dgm:pt>
    <dgm:pt modelId="{8F4496EA-9E22-481A-9959-757FF9C501C5}" type="pres">
      <dgm:prSet presAssocID="{91DBB01C-44BE-43DE-95A6-0C8828A047EF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098E4A19-4317-4F09-A890-F4E3EC72AB80}" type="pres">
      <dgm:prSet presAssocID="{D0BA3621-37DA-4264-8CD6-B80448A6B854}" presName="horFlow" presStyleCnt="0"/>
      <dgm:spPr/>
    </dgm:pt>
    <dgm:pt modelId="{0FCDCE2C-61BD-4622-A4B0-CD7884BFD660}" type="pres">
      <dgm:prSet presAssocID="{D0BA3621-37DA-4264-8CD6-B80448A6B854}" presName="bigChev" presStyleLbl="node1" presStyleIdx="0" presStyleCnt="1" custLinFactNeighborX="-81339" custLinFactNeighborY="65894"/>
      <dgm:spPr/>
    </dgm:pt>
    <dgm:pt modelId="{400080F9-F032-4E5F-9C6A-6A45577E21BB}" type="pres">
      <dgm:prSet presAssocID="{CE9FD8A2-3B49-4353-BF1B-D94BAB92C43C}" presName="parTrans" presStyleCnt="0"/>
      <dgm:spPr/>
    </dgm:pt>
    <dgm:pt modelId="{D352ED26-B2B9-44F1-B5D2-40E31A340084}" type="pres">
      <dgm:prSet presAssocID="{CC515B59-4C69-4A07-A7A1-9E3FB6E207FD}" presName="node" presStyleLbl="alignAccFollowNode1" presStyleIdx="0" presStyleCnt="1">
        <dgm:presLayoutVars>
          <dgm:bulletEnabled val="1"/>
        </dgm:presLayoutVars>
      </dgm:prSet>
      <dgm:spPr/>
    </dgm:pt>
  </dgm:ptLst>
  <dgm:cxnLst>
    <dgm:cxn modelId="{27F8212B-56B6-4E8E-9232-3CCEEA20CBCF}" type="presOf" srcId="{D0BA3621-37DA-4264-8CD6-B80448A6B854}" destId="{0FCDCE2C-61BD-4622-A4B0-CD7884BFD660}" srcOrd="0" destOrd="0" presId="urn:microsoft.com/office/officeart/2005/8/layout/lProcess3"/>
    <dgm:cxn modelId="{13122160-F6AB-4007-A4B9-AED959F9ABCB}" type="presOf" srcId="{91DBB01C-44BE-43DE-95A6-0C8828A047EF}" destId="{8F4496EA-9E22-481A-9959-757FF9C501C5}" srcOrd="0" destOrd="0" presId="urn:microsoft.com/office/officeart/2005/8/layout/lProcess3"/>
    <dgm:cxn modelId="{C49BDA4D-E7D1-4594-8982-D27C014F2327}" srcId="{D0BA3621-37DA-4264-8CD6-B80448A6B854}" destId="{CC515B59-4C69-4A07-A7A1-9E3FB6E207FD}" srcOrd="0" destOrd="0" parTransId="{CE9FD8A2-3B49-4353-BF1B-D94BAB92C43C}" sibTransId="{73C68E27-60D1-435F-A9CE-C64C4E97E8BA}"/>
    <dgm:cxn modelId="{27E05DD2-FFE9-4F11-AF85-583A6C15A658}" srcId="{91DBB01C-44BE-43DE-95A6-0C8828A047EF}" destId="{D0BA3621-37DA-4264-8CD6-B80448A6B854}" srcOrd="0" destOrd="0" parTransId="{3E537E57-A62A-4216-AE59-45045461799C}" sibTransId="{B2D95FBB-9251-4E1A-A36E-F762E5E84399}"/>
    <dgm:cxn modelId="{43A145D7-6FDE-479F-8151-760AA630F38A}" type="presOf" srcId="{CC515B59-4C69-4A07-A7A1-9E3FB6E207FD}" destId="{D352ED26-B2B9-44F1-B5D2-40E31A340084}" srcOrd="0" destOrd="0" presId="urn:microsoft.com/office/officeart/2005/8/layout/lProcess3"/>
    <dgm:cxn modelId="{8658CDA5-AEA0-4A67-BA08-00C19D609150}" type="presParOf" srcId="{8F4496EA-9E22-481A-9959-757FF9C501C5}" destId="{098E4A19-4317-4F09-A890-F4E3EC72AB80}" srcOrd="0" destOrd="0" presId="urn:microsoft.com/office/officeart/2005/8/layout/lProcess3"/>
    <dgm:cxn modelId="{A5EF6A22-A065-41C1-AAB3-1CDB991AF2A2}" type="presParOf" srcId="{098E4A19-4317-4F09-A890-F4E3EC72AB80}" destId="{0FCDCE2C-61BD-4622-A4B0-CD7884BFD660}" srcOrd="0" destOrd="0" presId="urn:microsoft.com/office/officeart/2005/8/layout/lProcess3"/>
    <dgm:cxn modelId="{3F726BD1-2AC4-43CA-82D9-80D671B6A377}" type="presParOf" srcId="{098E4A19-4317-4F09-A890-F4E3EC72AB80}" destId="{400080F9-F032-4E5F-9C6A-6A45577E21BB}" srcOrd="1" destOrd="0" presId="urn:microsoft.com/office/officeart/2005/8/layout/lProcess3"/>
    <dgm:cxn modelId="{2A917299-7374-43BD-BEA2-5E37369FF6E8}" type="presParOf" srcId="{098E4A19-4317-4F09-A890-F4E3EC72AB80}" destId="{D352ED26-B2B9-44F1-B5D2-40E31A340084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DCE2C-61BD-4622-A4B0-CD7884BFD660}">
      <dsp:nvSpPr>
        <dsp:cNvPr id="0" name=""/>
        <dsp:cNvSpPr/>
      </dsp:nvSpPr>
      <dsp:spPr>
        <a:xfrm>
          <a:off x="123523" y="173"/>
          <a:ext cx="3059906" cy="12239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4200" kern="1200" dirty="0"/>
            <a:t>Mekanik işler</a:t>
          </a:r>
        </a:p>
      </dsp:txBody>
      <dsp:txXfrm>
        <a:off x="735504" y="173"/>
        <a:ext cx="1835944" cy="1223962"/>
      </dsp:txXfrm>
    </dsp:sp>
    <dsp:sp modelId="{D352ED26-B2B9-44F1-B5D2-40E31A340084}">
      <dsp:nvSpPr>
        <dsp:cNvPr id="0" name=""/>
        <dsp:cNvSpPr/>
      </dsp:nvSpPr>
      <dsp:spPr>
        <a:xfrm>
          <a:off x="3109198" y="104123"/>
          <a:ext cx="2539722" cy="101588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100" kern="1200" dirty="0"/>
            <a:t>Zeka ve yaratıcılık</a:t>
          </a:r>
        </a:p>
      </dsp:txBody>
      <dsp:txXfrm>
        <a:off x="3617142" y="104123"/>
        <a:ext cx="1523834" cy="1015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0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5362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620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039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643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6849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451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1214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757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76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229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2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87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198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961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92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496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411DB7-BC74-40F1-A1BD-30E81C657DEA}" type="datetimeFigureOut">
              <a:rPr lang="tr-TR" smtClean="0"/>
              <a:t>30.04.2020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EE3BAC0-0EBD-4D88-836B-9201C7AA2C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7673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>
            <a:extLst>
              <a:ext uri="{FF2B5EF4-FFF2-40B4-BE49-F238E27FC236}">
                <a16:creationId xmlns:a16="http://schemas.microsoft.com/office/drawing/2014/main" id="{6E25B3B0-82FA-46D3-852E-06CE709783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4470" y="2616590"/>
            <a:ext cx="6962750" cy="1268205"/>
          </a:xfrm>
        </p:spPr>
        <p:txBody>
          <a:bodyPr/>
          <a:lstStyle/>
          <a:p>
            <a:r>
              <a:rPr lang="tr-TR" dirty="0"/>
              <a:t> </a:t>
            </a:r>
            <a:r>
              <a:rPr lang="tr-TR" sz="3600" b="1" dirty="0"/>
              <a:t>BİLGİ ÇAĞINDA YÖNETİM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415970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b="1" dirty="0"/>
              <a:t> Bilgi Çağında Yönetim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95402" y="2556932"/>
            <a:ext cx="9346094" cy="3318936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Değişik uzmanlık bilgi ve yeteneğe sahip katılımcılara, başka bir değişle takım temelli yönetim (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team-based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management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) anlayışıdır. </a:t>
            </a: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 temel işlevi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  <a:sym typeface="Wingdings" panose="05000000000000000000" pitchFamily="2" charset="2"/>
              </a:rPr>
              <a:t> bilgiyi, çalışmaya, araçlara, ürünlere, süreçlere, işin tasarımına ve bizzat bilginin kendisine uygulamaktır.</a:t>
            </a: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2</a:t>
            </a:fld>
            <a:endParaRPr lang="tr-TR"/>
          </a:p>
        </p:txBody>
      </p:sp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2812553897"/>
              </p:ext>
            </p:extLst>
          </p:nvPr>
        </p:nvGraphicFramePr>
        <p:xfrm>
          <a:off x="2676939" y="3515431"/>
          <a:ext cx="60960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357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r>
              <a:rPr lang="tr-TR" b="1" dirty="0"/>
              <a:t>Bilgi Çağında Yöneticilik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295401" y="2729948"/>
            <a:ext cx="9601196" cy="3145920"/>
          </a:xfrm>
        </p:spPr>
        <p:txBody>
          <a:bodyPr/>
          <a:lstStyle/>
          <a:p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çağında yönetici, sorun ve sorunları tayin eden, tanımlayan ve çözüm aşamasında diğer çalışanların katkılarını birleştiren kişidir.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561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000" b="1" dirty="0"/>
              <a:t>Bilgi Çağında Yöneticilik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921565" y="2557670"/>
            <a:ext cx="8432335" cy="31275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b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Çağında Yönetici Görevleri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Değişen iş dünyası ve gerektirdiklerini anlamak; değişimi yönetmek,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Misyon, vizyon ve rekabetçi strateji oluşturmak,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Liderlik ve yöneticilik becerilerinin etkinliğini artırmak,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Kendi ve çalışanların davranışlarının anlamını kavramak,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İç/dış müşteriler ve tedarikçilerle nitelikli iş birliği  kurmak,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199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>
          <a:xfrm>
            <a:off x="1391479" y="2517913"/>
            <a:ext cx="9303026" cy="3451087"/>
          </a:xfrm>
        </p:spPr>
        <p:txBody>
          <a:bodyPr>
            <a:normAutofit/>
          </a:bodyPr>
          <a:lstStyle/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Kurumsal etkinlikte kriz yaşanması durumunda bunalmak yerine, etkinliği artırıcı beceriler kazanmak,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Kurumsal hedeflere, insan kaynaklarının katkısıyla oluşturmak,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Kurumsal iletişimi etkili kılmak, geri bildirim sağlamak,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Katkıya bağlı ödüllendirme ile motivasyon ve sahiplenme duygusunu yaratmak,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Uzun dönemli kârlılığı sağlamak ve kalıcı rekabetçi avantajlar oluşturmak.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57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Bilgi Çağında Organizasyonlar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Yalın organizasyonlar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Şebeke organizasyonlar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Stratejik birlikler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Organik organizasyonlar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Bilgi tabanlı organizasyonlar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Adhokratik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organizasyonlar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B3B7D4-9C83-4F10-923C-548FF036848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Matris organizasyonlar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Sosyo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-teknik organizasyonlar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Hibrid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organizasyonlar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Hücresel organizasyonlar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Öğrenen organizasyonlar</a:t>
            </a:r>
          </a:p>
          <a:p>
            <a:pPr marL="514350" indent="-514350">
              <a:buFont typeface="+mj-lt"/>
              <a:buAutoNum type="arabicPeriod"/>
            </a:pP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Sanal organizasyonlar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6364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tr-TR" b="1" i="1" u="sng" dirty="0"/>
              <a:t>Sanal organizasyonların özellikleri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Farklı bilgi ve uzmanlıklara sahip olan organizasyonların, bilgi ve iletişim teknolojileri aracılığıyla ortak amaç doğrultusunda bütünleşmeleri sonucunda oluşmaktadır.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Uyum yeteneği yüksek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Cevap yeteneği yüksek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Dış kaynaklı işlemlerini eşgüdümleyen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Yüksek güven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7F7A5F8D-A99F-44C9-9B09-A1A4EDA13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5069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tr-TR" b="1" i="1" u="sng" dirty="0"/>
              <a:t>Sanal organizasyonların öğeleri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Sanal yöneticiler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Sanal takımlar</a:t>
            </a:r>
          </a:p>
          <a:p>
            <a:pPr marL="0" indent="0" algn="just">
              <a:buNone/>
            </a:pPr>
            <a:r>
              <a:rPr lang="tr-TR" b="1" i="1" u="sng" dirty="0"/>
              <a:t>Sanal yönetici ve takımların oluşturulmasında dikkat edilecek hususlar: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Organizasyonun hedefleri açık ve herkes tarafından anlaşılır nitelikte olması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Üyelerin aralarında ve organizasyonlarında kesintisiz bir iletişim ortamı olmalı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Takım üyelerinin sorumluluk ve organizasyon işlevlerini kavramaları sağlanmalı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Uzman olmalı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/>
              <a:t>Uzaktan denetlenen takımların az sayıda üyelerden oluşması sağlanmalıdır.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6" name="Başlık 5">
            <a:extLst>
              <a:ext uri="{FF2B5EF4-FFF2-40B4-BE49-F238E27FC236}">
                <a16:creationId xmlns:a16="http://schemas.microsoft.com/office/drawing/2014/main" id="{91EF125F-9010-4264-924C-63E8B90BE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29995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</TotalTime>
  <Words>294</Words>
  <Application>Microsoft Office PowerPoint</Application>
  <PresentationFormat>Geniş ekran</PresentationFormat>
  <Paragraphs>64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Garamond</vt:lpstr>
      <vt:lpstr>Wingdings</vt:lpstr>
      <vt:lpstr>Organik</vt:lpstr>
      <vt:lpstr> BİLGİ ÇAĞINDA YÖNETİM</vt:lpstr>
      <vt:lpstr>  Bilgi Çağında Yönetim</vt:lpstr>
      <vt:lpstr> Bilgi Çağında Yöneticilik</vt:lpstr>
      <vt:lpstr>Bilgi Çağında Yöneticilik</vt:lpstr>
      <vt:lpstr>PowerPoint Sunusu</vt:lpstr>
      <vt:lpstr>Bilgi Çağında Organizasyonlar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User</dc:creator>
  <cp:lastModifiedBy>User</cp:lastModifiedBy>
  <cp:revision>7</cp:revision>
  <dcterms:created xsi:type="dcterms:W3CDTF">2020-02-22T14:31:07Z</dcterms:created>
  <dcterms:modified xsi:type="dcterms:W3CDTF">2020-04-30T14:38:38Z</dcterms:modified>
</cp:coreProperties>
</file>