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8DE8E9AA-A11E-40FD-9BB7-7BB358B6786F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C7F95F86-AC52-405F-BB84-9C68D7A6E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984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8E9AA-A11E-40FD-9BB7-7BB358B6786F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95F86-AC52-405F-BB84-9C68D7A6E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333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8E9AA-A11E-40FD-9BB7-7BB358B6786F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95F86-AC52-405F-BB84-9C68D7A6E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662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8E9AA-A11E-40FD-9BB7-7BB358B6786F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95F86-AC52-405F-BB84-9C68D7A6E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830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8E9AA-A11E-40FD-9BB7-7BB358B6786F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95F86-AC52-405F-BB84-9C68D7A6E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2566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8E9AA-A11E-40FD-9BB7-7BB358B6786F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95F86-AC52-405F-BB84-9C68D7A6E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8515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8E9AA-A11E-40FD-9BB7-7BB358B6786F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95F86-AC52-405F-BB84-9C68D7A6E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2404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8DE8E9AA-A11E-40FD-9BB7-7BB358B6786F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95F86-AC52-405F-BB84-9C68D7A6E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2912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8DE8E9AA-A11E-40FD-9BB7-7BB358B6786F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95F86-AC52-405F-BB84-9C68D7A6E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702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8E9AA-A11E-40FD-9BB7-7BB358B6786F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95F86-AC52-405F-BB84-9C68D7A6E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163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8E9AA-A11E-40FD-9BB7-7BB358B6786F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95F86-AC52-405F-BB84-9C68D7A6E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638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8E9AA-A11E-40FD-9BB7-7BB358B6786F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95F86-AC52-405F-BB84-9C68D7A6E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996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8E9AA-A11E-40FD-9BB7-7BB358B6786F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95F86-AC52-405F-BB84-9C68D7A6E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432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8E9AA-A11E-40FD-9BB7-7BB358B6786F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95F86-AC52-405F-BB84-9C68D7A6E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26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8E9AA-A11E-40FD-9BB7-7BB358B6786F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95F86-AC52-405F-BB84-9C68D7A6E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146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8E9AA-A11E-40FD-9BB7-7BB358B6786F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95F86-AC52-405F-BB84-9C68D7A6E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534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8E9AA-A11E-40FD-9BB7-7BB358B6786F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95F86-AC52-405F-BB84-9C68D7A6E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523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8DE8E9AA-A11E-40FD-9BB7-7BB358B6786F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C7F95F86-AC52-405F-BB84-9C68D7A6E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307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13389" y="1174942"/>
            <a:ext cx="9142436" cy="2677648"/>
          </a:xfrm>
        </p:spPr>
        <p:txBody>
          <a:bodyPr/>
          <a:lstStyle/>
          <a:p>
            <a:r>
              <a:rPr lang="tr-TR" sz="4800" dirty="0"/>
              <a:t>BİLGİNİN ORGANİZASYONU I</a:t>
            </a:r>
            <a:endParaRPr lang="en-US" sz="48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5259365" y="4777380"/>
            <a:ext cx="5765390" cy="861420"/>
          </a:xfrm>
        </p:spPr>
        <p:txBody>
          <a:bodyPr>
            <a:normAutofit/>
          </a:bodyPr>
          <a:lstStyle/>
          <a:p>
            <a:r>
              <a:rPr lang="tr-TR" sz="2800" dirty="0"/>
              <a:t>DEWEY ONLU SINIFLAMA SİSTEMİ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51341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Yardımcı tablolardan numara ekleme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Diller Tablosu(4. Tablo) sadece 400 Diller tablosunda  kullanılır ve tablonun içeri temel dil konularında cetvellerde verilmiştir.</a:t>
            </a:r>
          </a:p>
          <a:p>
            <a:r>
              <a:rPr lang="tr-TR" dirty="0">
                <a:solidFill>
                  <a:srgbClr val="FF0000"/>
                </a:solidFill>
              </a:rPr>
              <a:t>415 Türkçe gramer          433 Almanca sözlük</a:t>
            </a:r>
          </a:p>
          <a:p>
            <a:endParaRPr lang="tr-TR" dirty="0">
              <a:solidFill>
                <a:srgbClr val="FF0000"/>
              </a:solidFill>
            </a:endParaRPr>
          </a:p>
          <a:p>
            <a:r>
              <a:rPr lang="tr-TR" dirty="0"/>
              <a:t>Cetvellerde bu tür ayrıntının verilmediği dillerde tablo dörtteki bölümlemeden yararlanılır.</a:t>
            </a:r>
          </a:p>
          <a:p>
            <a:r>
              <a:rPr lang="tr-TR" dirty="0"/>
              <a:t>-</a:t>
            </a:r>
            <a:r>
              <a:rPr lang="tr-TR" dirty="0">
                <a:solidFill>
                  <a:srgbClr val="FF0000"/>
                </a:solidFill>
              </a:rPr>
              <a:t>1</a:t>
            </a:r>
            <a:r>
              <a:rPr lang="tr-TR" dirty="0"/>
              <a:t> fonoloji 			Rusça gramer   491.7</a:t>
            </a:r>
            <a:r>
              <a:rPr lang="tr-TR" dirty="0">
                <a:solidFill>
                  <a:srgbClr val="FF0000"/>
                </a:solidFill>
              </a:rPr>
              <a:t>5</a:t>
            </a:r>
          </a:p>
          <a:p>
            <a:r>
              <a:rPr lang="tr-TR" dirty="0"/>
              <a:t>-</a:t>
            </a:r>
            <a:r>
              <a:rPr lang="tr-TR" dirty="0">
                <a:solidFill>
                  <a:srgbClr val="FF0000"/>
                </a:solidFill>
              </a:rPr>
              <a:t>2</a:t>
            </a:r>
            <a:r>
              <a:rPr lang="tr-TR" dirty="0"/>
              <a:t> Etimoloji			Farsça sözlük  491.5</a:t>
            </a:r>
            <a:r>
              <a:rPr lang="tr-TR" dirty="0">
                <a:solidFill>
                  <a:srgbClr val="FF0000"/>
                </a:solidFill>
              </a:rPr>
              <a:t>3</a:t>
            </a:r>
          </a:p>
          <a:p>
            <a:r>
              <a:rPr lang="tr-TR" dirty="0"/>
              <a:t>-</a:t>
            </a:r>
            <a:r>
              <a:rPr lang="tr-TR" dirty="0">
                <a:solidFill>
                  <a:srgbClr val="FF0000"/>
                </a:solidFill>
              </a:rPr>
              <a:t>3 </a:t>
            </a:r>
            <a:r>
              <a:rPr lang="tr-TR" dirty="0"/>
              <a:t>sözlükler</a:t>
            </a:r>
          </a:p>
          <a:p>
            <a:r>
              <a:rPr lang="tr-TR" dirty="0">
                <a:solidFill>
                  <a:srgbClr val="FF0000"/>
                </a:solidFill>
              </a:rPr>
              <a:t>-5 </a:t>
            </a:r>
            <a:r>
              <a:rPr lang="tr-TR" dirty="0"/>
              <a:t>Gramer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807376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Yardımcı tablolardan numara ekleme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499"/>
            <a:ext cx="9703546" cy="3901209"/>
          </a:xfrm>
        </p:spPr>
        <p:txBody>
          <a:bodyPr>
            <a:normAutofit fontScale="92500" lnSpcReduction="20000"/>
          </a:bodyPr>
          <a:lstStyle/>
          <a:p>
            <a:endParaRPr lang="tr-TR" dirty="0"/>
          </a:p>
          <a:p>
            <a:r>
              <a:rPr lang="tr-TR" dirty="0"/>
              <a:t>6. Tablo tek tek Diller Tablosudur ve iki dilli sözlüklerde ikinci dilin numarası bu tablodan eklenir.</a:t>
            </a:r>
          </a:p>
          <a:p>
            <a:r>
              <a:rPr lang="tr-TR" dirty="0"/>
              <a:t>Önce DOSS sisteminde önce verilen dil numarası ardından 4. tablodan sözlük numarası ve 6. tablodan bulunan 2. dil numarası eklenir.</a:t>
            </a:r>
          </a:p>
          <a:p>
            <a:r>
              <a:rPr lang="tr-TR" dirty="0"/>
              <a:t>İngilizce Almanca Sözlük 42</a:t>
            </a:r>
            <a:r>
              <a:rPr lang="tr-TR" dirty="0">
                <a:solidFill>
                  <a:srgbClr val="FF0000"/>
                </a:solidFill>
              </a:rPr>
              <a:t>3</a:t>
            </a:r>
            <a:r>
              <a:rPr lang="tr-TR" dirty="0"/>
              <a:t>.</a:t>
            </a:r>
            <a:r>
              <a:rPr lang="tr-TR" dirty="0">
                <a:solidFill>
                  <a:srgbClr val="0000CC"/>
                </a:solidFill>
              </a:rPr>
              <a:t>31</a:t>
            </a:r>
          </a:p>
          <a:p>
            <a:r>
              <a:rPr lang="tr-TR" dirty="0"/>
              <a:t>İngilizce 420</a:t>
            </a:r>
          </a:p>
          <a:p>
            <a:r>
              <a:rPr lang="tr-TR" dirty="0"/>
              <a:t>Sözlük </a:t>
            </a:r>
            <a:r>
              <a:rPr lang="tr-TR" dirty="0">
                <a:solidFill>
                  <a:srgbClr val="FF0000"/>
                </a:solidFill>
              </a:rPr>
              <a:t>-3 </a:t>
            </a:r>
            <a:r>
              <a:rPr lang="tr-TR" dirty="0"/>
              <a:t>(4. tablo)</a:t>
            </a:r>
          </a:p>
          <a:p>
            <a:r>
              <a:rPr lang="tr-TR" dirty="0"/>
              <a:t>Almanca -</a:t>
            </a:r>
            <a:r>
              <a:rPr lang="tr-TR" dirty="0">
                <a:solidFill>
                  <a:srgbClr val="0000CC"/>
                </a:solidFill>
              </a:rPr>
              <a:t>31</a:t>
            </a:r>
            <a:r>
              <a:rPr lang="tr-TR" dirty="0"/>
              <a:t>(6. tablo)</a:t>
            </a:r>
          </a:p>
          <a:p>
            <a:endParaRPr lang="tr-TR" dirty="0"/>
          </a:p>
          <a:p>
            <a:r>
              <a:rPr lang="tr-TR" dirty="0"/>
              <a:t>Türkçe (413) ve Osmanlıca (419.3) kelimeleri ile başlayan sözlüklerin belirtilen numaralarda verilmesi talimatı vardır.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558808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Yer numarası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Yer numarası: Eserin raftaki yerini gösteren simgedir.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Üç </a:t>
            </a:r>
            <a:r>
              <a:rPr lang="tr-TR" dirty="0"/>
              <a:t>öğeden oluşur:</a:t>
            </a:r>
          </a:p>
          <a:p>
            <a:pPr lvl="1"/>
            <a:r>
              <a:rPr lang="tr-TR" dirty="0"/>
              <a:t>Konu numarası 			</a:t>
            </a:r>
            <a:r>
              <a:rPr lang="tr-TR" dirty="0" smtClean="0"/>
              <a:t>	027.4</a:t>
            </a:r>
            <a:endParaRPr lang="tr-TR" dirty="0"/>
          </a:p>
          <a:p>
            <a:pPr lvl="1"/>
            <a:r>
              <a:rPr lang="tr-TR" dirty="0"/>
              <a:t>Yazar Numarası   			</a:t>
            </a:r>
            <a:r>
              <a:rPr lang="tr-TR" dirty="0" smtClean="0"/>
              <a:t>E67</a:t>
            </a:r>
          </a:p>
          <a:p>
            <a:pPr lvl="1"/>
            <a:r>
              <a:rPr lang="tr-TR" smtClean="0"/>
              <a:t>Eserin tarihi					2020</a:t>
            </a:r>
            <a:endParaRPr lang="tr-TR" dirty="0"/>
          </a:p>
        </p:txBody>
      </p:sp>
      <p:cxnSp>
        <p:nvCxnSpPr>
          <p:cNvPr id="4" name="Düz Ok Bağlayıcısı 3"/>
          <p:cNvCxnSpPr/>
          <p:nvPr/>
        </p:nvCxnSpPr>
        <p:spPr>
          <a:xfrm>
            <a:off x="3633356" y="3976254"/>
            <a:ext cx="87283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Düz Ok Bağlayıcısı 4"/>
          <p:cNvCxnSpPr/>
          <p:nvPr/>
        </p:nvCxnSpPr>
        <p:spPr>
          <a:xfrm>
            <a:off x="3633356" y="4371109"/>
            <a:ext cx="87283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Düz Ok Bağlayıcısı 5"/>
          <p:cNvCxnSpPr/>
          <p:nvPr/>
        </p:nvCxnSpPr>
        <p:spPr>
          <a:xfrm>
            <a:off x="3633356" y="4720936"/>
            <a:ext cx="87283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9524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DEWEY ONLU SINIFLAMA SİSTEMİ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 err="1" smtClean="0"/>
              <a:t>Dewey</a:t>
            </a:r>
            <a:r>
              <a:rPr lang="tr-TR" dirty="0" smtClean="0"/>
              <a:t> </a:t>
            </a:r>
            <a:r>
              <a:rPr lang="tr-TR" dirty="0"/>
              <a:t>Onlu Sınıflama Sistemi 1876 yılında </a:t>
            </a:r>
            <a:r>
              <a:rPr lang="tr-TR" dirty="0" err="1"/>
              <a:t>Melvil</a:t>
            </a:r>
            <a:r>
              <a:rPr lang="tr-TR" dirty="0"/>
              <a:t> </a:t>
            </a:r>
            <a:r>
              <a:rPr lang="tr-TR" dirty="0" err="1"/>
              <a:t>Dewey</a:t>
            </a:r>
            <a:r>
              <a:rPr lang="tr-TR" dirty="0"/>
              <a:t> tarafından geliştirilmiştir. </a:t>
            </a:r>
          </a:p>
          <a:p>
            <a:pPr algn="just">
              <a:lnSpc>
                <a:spcPct val="150000"/>
              </a:lnSpc>
            </a:pPr>
            <a:r>
              <a:rPr lang="tr-TR" dirty="0"/>
              <a:t>İlk kez 15. basımı </a:t>
            </a:r>
            <a:r>
              <a:rPr lang="tr-TR" dirty="0" err="1" smtClean="0"/>
              <a:t>Türkçe’ye</a:t>
            </a:r>
            <a:r>
              <a:rPr lang="tr-TR" dirty="0" smtClean="0"/>
              <a:t> çevrilmiştir.</a:t>
            </a:r>
            <a:endParaRPr lang="tr-TR" dirty="0"/>
          </a:p>
          <a:p>
            <a:pPr algn="just">
              <a:lnSpc>
                <a:spcPct val="150000"/>
              </a:lnSpc>
            </a:pPr>
            <a:r>
              <a:rPr lang="tr-TR" dirty="0"/>
              <a:t>20. basımı  1993 yılında Millî Kütüphane tarafından Türkçeye uyarlanarak çevrilmiştir.</a:t>
            </a:r>
          </a:p>
          <a:p>
            <a:pPr algn="just">
              <a:lnSpc>
                <a:spcPct val="150000"/>
              </a:lnSpc>
            </a:pPr>
            <a:r>
              <a:rPr lang="tr-TR" dirty="0" err="1"/>
              <a:t>Dewey</a:t>
            </a:r>
            <a:r>
              <a:rPr lang="tr-TR" dirty="0"/>
              <a:t> Onlu Sınıflama Sistemi, bilimleri 10 ana bölüme ayırmış, bu alanlardan her biri kendi içinde onarlı alt bölümlere ayrılmıştır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3698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Dewey</a:t>
            </a:r>
            <a:r>
              <a:rPr lang="tr-TR" dirty="0"/>
              <a:t> Onlu Sınıflama Sistemi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499"/>
            <a:ext cx="9495728" cy="3880427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/>
              <a:t>Dewey</a:t>
            </a:r>
            <a:r>
              <a:rPr lang="tr-TR" dirty="0"/>
              <a:t> Onlu Sınıflama Sisteminin temel konuları şu şekilde sıralanır.</a:t>
            </a:r>
          </a:p>
          <a:p>
            <a:pPr lvl="1"/>
            <a:r>
              <a:rPr lang="tr-TR" dirty="0" smtClean="0"/>
              <a:t>000 </a:t>
            </a:r>
            <a:r>
              <a:rPr lang="tr-TR" dirty="0"/>
              <a:t>Genel Konulu Eserler (ansiklopedi, kütüphanecilik vb.)</a:t>
            </a:r>
          </a:p>
          <a:p>
            <a:pPr lvl="1"/>
            <a:r>
              <a:rPr lang="tr-TR" dirty="0"/>
              <a:t>100 Felsefe ve Psikoloji</a:t>
            </a:r>
          </a:p>
          <a:p>
            <a:pPr lvl="1"/>
            <a:r>
              <a:rPr lang="tr-TR" dirty="0"/>
              <a:t>200 Din bilimleri </a:t>
            </a:r>
          </a:p>
          <a:p>
            <a:pPr lvl="1"/>
            <a:r>
              <a:rPr lang="tr-TR" dirty="0"/>
              <a:t>300 Sosyal Bilimler</a:t>
            </a:r>
          </a:p>
          <a:p>
            <a:pPr lvl="1"/>
            <a:r>
              <a:rPr lang="tr-TR" dirty="0"/>
              <a:t>400 Dil Bilimi</a:t>
            </a:r>
          </a:p>
          <a:p>
            <a:pPr lvl="1"/>
            <a:r>
              <a:rPr lang="tr-TR" dirty="0"/>
              <a:t>500 Kuramsal Bilimler (matematik, fizik, kimya vb.)</a:t>
            </a:r>
          </a:p>
          <a:p>
            <a:pPr lvl="1"/>
            <a:r>
              <a:rPr lang="tr-TR" dirty="0"/>
              <a:t>600 Uygulamalı Bilimler (tıp, mühendislik vb.)</a:t>
            </a:r>
          </a:p>
          <a:p>
            <a:pPr lvl="1"/>
            <a:r>
              <a:rPr lang="tr-TR" dirty="0"/>
              <a:t>700 Güzel Sanatlar, Spor ve Eğlence</a:t>
            </a:r>
          </a:p>
          <a:p>
            <a:pPr lvl="1"/>
            <a:r>
              <a:rPr lang="tr-TR" dirty="0"/>
              <a:t>800 Edebiyat</a:t>
            </a:r>
          </a:p>
          <a:p>
            <a:pPr lvl="1"/>
            <a:r>
              <a:rPr lang="tr-TR" dirty="0"/>
              <a:t>900 Tarih, Coğrafya, </a:t>
            </a:r>
            <a:r>
              <a:rPr lang="tr-TR" dirty="0" smtClean="0"/>
              <a:t>Biyografi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4495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Dewey Onlu Sınıflama Sistemi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265218"/>
            <a:ext cx="9267128" cy="4384964"/>
          </a:xfrm>
        </p:spPr>
        <p:txBody>
          <a:bodyPr>
            <a:noAutofit/>
          </a:bodyPr>
          <a:lstStyle/>
          <a:p>
            <a:r>
              <a:rPr lang="tr-TR" dirty="0" smtClean="0"/>
              <a:t>Her </a:t>
            </a:r>
            <a:r>
              <a:rPr lang="tr-TR" dirty="0"/>
              <a:t>sayı yeniden 10 ana bölüme ayrılarak ve bir konunun alt dallarını gösterme olanağı bulur. </a:t>
            </a:r>
          </a:p>
          <a:p>
            <a:pPr marL="0" indent="0">
              <a:buNone/>
            </a:pPr>
            <a:r>
              <a:rPr lang="tr-TR" dirty="0" smtClean="0"/>
              <a:t>	Örneğin</a:t>
            </a:r>
            <a:r>
              <a:rPr lang="tr-TR" dirty="0"/>
              <a:t>;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300</a:t>
            </a:r>
            <a:r>
              <a:rPr lang="tr-TR" dirty="0"/>
              <a:t>	 Sosyal Bilimler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</a:t>
            </a:r>
            <a:r>
              <a:rPr lang="de-DE" dirty="0" smtClean="0"/>
              <a:t>310</a:t>
            </a:r>
            <a:r>
              <a:rPr lang="de-DE" dirty="0"/>
              <a:t>	</a:t>
            </a:r>
            <a:r>
              <a:rPr lang="tr-TR" dirty="0"/>
              <a:t>İstatistik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</a:t>
            </a:r>
            <a:r>
              <a:rPr lang="de-DE" dirty="0" smtClean="0"/>
              <a:t>320</a:t>
            </a:r>
            <a:r>
              <a:rPr lang="de-DE" dirty="0"/>
              <a:t>	</a:t>
            </a:r>
            <a:r>
              <a:rPr lang="tr-TR" dirty="0"/>
              <a:t>Siyasî Bilimler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</a:t>
            </a:r>
            <a:r>
              <a:rPr lang="de-DE" dirty="0" smtClean="0"/>
              <a:t>330</a:t>
            </a:r>
            <a:r>
              <a:rPr lang="de-DE" dirty="0"/>
              <a:t>	</a:t>
            </a:r>
            <a:r>
              <a:rPr lang="tr-TR" dirty="0" smtClean="0"/>
              <a:t>Ekonomi</a:t>
            </a:r>
          </a:p>
          <a:p>
            <a:pPr marL="0" indent="0">
              <a:buNone/>
            </a:pPr>
            <a:r>
              <a:rPr lang="tr-TR" dirty="0" smtClean="0"/>
              <a:t>		</a:t>
            </a:r>
            <a:r>
              <a:rPr lang="de-DE" dirty="0" smtClean="0"/>
              <a:t>340</a:t>
            </a:r>
            <a:r>
              <a:rPr lang="de-DE" dirty="0"/>
              <a:t>	</a:t>
            </a:r>
            <a:r>
              <a:rPr lang="tr-TR" dirty="0" smtClean="0"/>
              <a:t>Hukuk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</a:t>
            </a:r>
            <a:endParaRPr 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6172200" y="3719945"/>
            <a:ext cx="3231573" cy="2597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5" name="Metin kutusu 4"/>
          <p:cNvSpPr txBox="1"/>
          <p:nvPr/>
        </p:nvSpPr>
        <p:spPr>
          <a:xfrm>
            <a:off x="5788518" y="3308153"/>
            <a:ext cx="5465618" cy="2117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350</a:t>
            </a: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tr-T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Kamu Yönetimi ve Askerlik Bilimi</a:t>
            </a:r>
          </a:p>
          <a:p>
            <a:pPr>
              <a:lnSpc>
                <a:spcPct val="150000"/>
              </a:lnSpc>
            </a:pP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360	</a:t>
            </a:r>
            <a:r>
              <a:rPr lang="tr-T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Toplumsal Sorunlar ve Hizmetler</a:t>
            </a:r>
          </a:p>
          <a:p>
            <a:pPr>
              <a:lnSpc>
                <a:spcPct val="150000"/>
              </a:lnSpc>
            </a:pP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370	</a:t>
            </a:r>
            <a:r>
              <a:rPr lang="tr-T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Eğitim</a:t>
            </a:r>
          </a:p>
          <a:p>
            <a:pPr>
              <a:lnSpc>
                <a:spcPct val="150000"/>
              </a:lnSpc>
            </a:pPr>
            <a:r>
              <a:rPr lang="de-D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380	</a:t>
            </a:r>
            <a:r>
              <a:rPr lang="tr-T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Ticaret</a:t>
            </a:r>
          </a:p>
          <a:p>
            <a:pPr>
              <a:lnSpc>
                <a:spcPct val="150000"/>
              </a:lnSpc>
            </a:pPr>
            <a:r>
              <a:rPr lang="tr-T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390	Gelenekler, Görgü Kuralları, Halk Bilimi</a:t>
            </a:r>
          </a:p>
        </p:txBody>
      </p:sp>
    </p:spTree>
    <p:extLst>
      <p:ext uri="{BB962C8B-B14F-4D97-AF65-F5344CB8AC3E}">
        <p14:creationId xmlns:p14="http://schemas.microsoft.com/office/powerpoint/2010/main" val="164421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Dewey</a:t>
            </a:r>
            <a:r>
              <a:rPr lang="tr-TR" dirty="0"/>
              <a:t> Onlu Sınıflama Sistemi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9828237" cy="34163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Eğer </a:t>
            </a:r>
            <a:r>
              <a:rPr lang="tr-TR" dirty="0"/>
              <a:t>daha ayrıntılı bir bölümlemeye gitmek istenirse ilk üç sayıdan sonra bir nokta kullanarak daha detaylı bölümlemeler yapılabilmektedir. </a:t>
            </a:r>
          </a:p>
          <a:p>
            <a:pPr>
              <a:lnSpc>
                <a:spcPct val="150000"/>
              </a:lnSpc>
            </a:pPr>
            <a:r>
              <a:rPr lang="tr-TR" dirty="0"/>
              <a:t>373 Orta öğretim </a:t>
            </a:r>
          </a:p>
          <a:p>
            <a:pPr>
              <a:lnSpc>
                <a:spcPct val="150000"/>
              </a:lnSpc>
            </a:pPr>
            <a:r>
              <a:rPr lang="tr-TR" dirty="0"/>
              <a:t>   373.1 Orta öğretim </a:t>
            </a:r>
            <a:r>
              <a:rPr lang="tr-TR" dirty="0" smtClean="0"/>
              <a:t>organizasyonu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err="1"/>
              <a:t>Dewey</a:t>
            </a:r>
            <a:r>
              <a:rPr lang="tr-TR" dirty="0"/>
              <a:t> Onlu Sınıflama Sistemi’nin, ana konuları gösteren sınıflama listeleri yanında yardımcı tabloları da vardır. Bu tablolardan yararlanarak konuların biçimlerine(1. tablo), coğrafya yerlerine(tablo 2), edebiyat(tablo 3) ve iki dildeki sözlüklere(tablo 4-tablo 6)  ilişkin numaralar üretilir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8480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DEWEY ONLU SINIFLAMA SİSTEMİ: Yardımcı Tablolar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Standart Alt Bölümler Tablosu(1. tablo)</a:t>
            </a:r>
          </a:p>
          <a:p>
            <a:r>
              <a:rPr lang="tr-TR" dirty="0"/>
              <a:t>Coğrafik Alan Tablosu(2. tablo)</a:t>
            </a:r>
          </a:p>
          <a:p>
            <a:r>
              <a:rPr lang="tr-TR" dirty="0"/>
              <a:t>Edebiyat Alt Bölüm Tablosu(3.tablo)</a:t>
            </a:r>
          </a:p>
          <a:p>
            <a:r>
              <a:rPr lang="tr-TR" dirty="0"/>
              <a:t>Dil Alt Bölüm Tablosu(4. tablo)</a:t>
            </a:r>
          </a:p>
          <a:p>
            <a:r>
              <a:rPr lang="tr-TR" dirty="0"/>
              <a:t>Diller Tablosu(6. tablo</a:t>
            </a:r>
            <a:r>
              <a:rPr lang="tr-TR" dirty="0" smtClean="0"/>
              <a:t>)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4279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Yardımcı tablolardan numara ekleme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499"/>
            <a:ext cx="9713937" cy="4036291"/>
          </a:xfrm>
        </p:spPr>
        <p:txBody>
          <a:bodyPr>
            <a:normAutofit/>
          </a:bodyPr>
          <a:lstStyle/>
          <a:p>
            <a:r>
              <a:rPr lang="tr-TR" dirty="0"/>
              <a:t>Cetvellerden bulunan temel numaralara </a:t>
            </a:r>
            <a:r>
              <a:rPr lang="tr-TR" dirty="0" smtClean="0"/>
              <a:t>eserin </a:t>
            </a:r>
            <a:r>
              <a:rPr lang="tr-TR" dirty="0"/>
              <a:t>sunuluş biçimine göre 1. tablodan ekleme yapılır.</a:t>
            </a:r>
          </a:p>
          <a:p>
            <a:pPr lvl="1"/>
            <a:r>
              <a:rPr lang="tr-TR" dirty="0"/>
              <a:t>	027.4 Halk kütüphaneleri</a:t>
            </a:r>
          </a:p>
          <a:p>
            <a:pPr lvl="1"/>
            <a:r>
              <a:rPr lang="tr-TR" dirty="0"/>
              <a:t>	1.Tabloda standartlar -</a:t>
            </a:r>
            <a:r>
              <a:rPr lang="tr-TR" dirty="0">
                <a:solidFill>
                  <a:srgbClr val="FF0000"/>
                </a:solidFill>
              </a:rPr>
              <a:t>0218</a:t>
            </a:r>
          </a:p>
          <a:p>
            <a:pPr lvl="1"/>
            <a:r>
              <a:rPr lang="tr-TR" dirty="0"/>
              <a:t>Halk kütüphaneleri ile ilgili bir standardın konu numarası: 027.4</a:t>
            </a:r>
            <a:r>
              <a:rPr lang="tr-TR" dirty="0">
                <a:solidFill>
                  <a:srgbClr val="FF0000"/>
                </a:solidFill>
              </a:rPr>
              <a:t>0218</a:t>
            </a:r>
          </a:p>
          <a:p>
            <a:r>
              <a:rPr lang="tr-TR" dirty="0"/>
              <a:t>Tablolardan temel numaraya yapılan eklemelerde sağdaki sıfırlar atılır.</a:t>
            </a:r>
          </a:p>
          <a:p>
            <a:pPr lvl="1"/>
            <a:r>
              <a:rPr lang="tr-TR" dirty="0"/>
              <a:t>	700 Güzel sanatlar</a:t>
            </a:r>
          </a:p>
          <a:p>
            <a:pPr lvl="1"/>
            <a:r>
              <a:rPr lang="tr-TR" dirty="0"/>
              <a:t>	1. tablo: </a:t>
            </a:r>
            <a:r>
              <a:rPr lang="tr-TR" dirty="0">
                <a:solidFill>
                  <a:srgbClr val="FF0000"/>
                </a:solidFill>
              </a:rPr>
              <a:t>03</a:t>
            </a:r>
            <a:r>
              <a:rPr lang="tr-TR" dirty="0"/>
              <a:t> ansiklopedi ve sözlükler</a:t>
            </a:r>
          </a:p>
          <a:p>
            <a:pPr lvl="2"/>
            <a:r>
              <a:rPr lang="tr-TR" dirty="0"/>
              <a:t>Sanat Ansiklopedisi konu numarası </a:t>
            </a:r>
            <a:r>
              <a:rPr lang="tr-TR" dirty="0" smtClean="0"/>
              <a:t>7</a:t>
            </a:r>
            <a:r>
              <a:rPr lang="tr-TR" dirty="0" smtClean="0">
                <a:solidFill>
                  <a:srgbClr val="FF0000"/>
                </a:solidFill>
              </a:rPr>
              <a:t>03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71538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Yardımcı tablolardan numara ekleme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9921755" cy="4254500"/>
          </a:xfrm>
        </p:spPr>
        <p:txBody>
          <a:bodyPr>
            <a:normAutofit/>
          </a:bodyPr>
          <a:lstStyle/>
          <a:p>
            <a:r>
              <a:rPr lang="tr-TR" sz="2400" dirty="0"/>
              <a:t>Eserin konusunun coğrafik alt bölümüne göre 2. tablodan ekleme yapılır.</a:t>
            </a:r>
          </a:p>
          <a:p>
            <a:pPr lvl="1"/>
            <a:r>
              <a:rPr lang="tr-TR" dirty="0" smtClean="0"/>
              <a:t>378 </a:t>
            </a:r>
            <a:r>
              <a:rPr lang="tr-TR" dirty="0"/>
              <a:t>yüksek öğretim</a:t>
            </a:r>
          </a:p>
          <a:p>
            <a:pPr lvl="1"/>
            <a:r>
              <a:rPr lang="tr-TR" dirty="0"/>
              <a:t>	2.Tabloda Türkiye </a:t>
            </a:r>
            <a:r>
              <a:rPr lang="tr-TR" dirty="0">
                <a:solidFill>
                  <a:srgbClr val="FF0000"/>
                </a:solidFill>
              </a:rPr>
              <a:t>-561</a:t>
            </a:r>
          </a:p>
          <a:p>
            <a:pPr lvl="1"/>
            <a:r>
              <a:rPr lang="tr-TR" dirty="0"/>
              <a:t>Türkiye’de yüksek öğretim ile ilgili eserin konu numarası: 378.</a:t>
            </a:r>
            <a:r>
              <a:rPr lang="tr-TR" dirty="0">
                <a:solidFill>
                  <a:srgbClr val="FF0000"/>
                </a:solidFill>
              </a:rPr>
              <a:t>561</a:t>
            </a:r>
          </a:p>
          <a:p>
            <a:r>
              <a:rPr lang="tr-TR" dirty="0"/>
              <a:t>Bu eklemenin yapılabilmesi için cetvellerdeki konu numarasında temel numaraya 2. tablodan ekleyeniz yönlendirmesinin bulunması gerekir.</a:t>
            </a:r>
          </a:p>
          <a:p>
            <a:r>
              <a:rPr lang="tr-TR" dirty="0">
                <a:solidFill>
                  <a:srgbClr val="FF0000"/>
                </a:solidFill>
              </a:rPr>
              <a:t>Yönlendirme yoksa  09 ile 2. tablodan ekleme yapılır.</a:t>
            </a:r>
          </a:p>
          <a:p>
            <a:pPr lvl="1"/>
            <a:r>
              <a:rPr lang="tr-TR" dirty="0"/>
              <a:t>İhracat 380.1 (Tablo ikiden ekleyiniz yönlendirmesi yok)</a:t>
            </a:r>
          </a:p>
          <a:p>
            <a:pPr lvl="1"/>
            <a:r>
              <a:rPr lang="tr-TR" dirty="0"/>
              <a:t>Türkiye’de ihracat 380.1</a:t>
            </a:r>
            <a:r>
              <a:rPr lang="tr-TR" dirty="0">
                <a:solidFill>
                  <a:srgbClr val="FF0000"/>
                </a:solidFill>
              </a:rPr>
              <a:t>09</a:t>
            </a:r>
            <a:r>
              <a:rPr lang="tr-TR" dirty="0"/>
              <a:t>561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10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Yardımcı tablolardan numara ekleme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499"/>
            <a:ext cx="9745110" cy="4057073"/>
          </a:xfrm>
        </p:spPr>
        <p:txBody>
          <a:bodyPr/>
          <a:lstStyle/>
          <a:p>
            <a:r>
              <a:rPr lang="tr-TR" dirty="0"/>
              <a:t>Edebiyat Tablosu(3. Tablo) sadece 800 edebiyatlar tablosunda kullanılır ve tablonun içeriği temel edebiyat konularında cetvellerde verilmiştir.</a:t>
            </a:r>
          </a:p>
          <a:p>
            <a:pPr lvl="1"/>
            <a:r>
              <a:rPr lang="tr-TR" dirty="0">
                <a:solidFill>
                  <a:srgbClr val="FF0000"/>
                </a:solidFill>
              </a:rPr>
              <a:t>811 Türkçe şiir          833 Almanca Roman</a:t>
            </a:r>
          </a:p>
          <a:p>
            <a:r>
              <a:rPr lang="tr-TR" dirty="0"/>
              <a:t>Cetvellerde bu tür ayrıntının verilmediği edebiyatlarda tablo üçteki bölümlemeden yararlanılır.</a:t>
            </a:r>
          </a:p>
          <a:p>
            <a:pPr lvl="1"/>
            <a:r>
              <a:rPr lang="tr-TR" dirty="0"/>
              <a:t>-</a:t>
            </a:r>
            <a:r>
              <a:rPr lang="tr-TR" dirty="0">
                <a:solidFill>
                  <a:srgbClr val="FF0000"/>
                </a:solidFill>
              </a:rPr>
              <a:t>1</a:t>
            </a:r>
            <a:r>
              <a:rPr lang="tr-TR" dirty="0"/>
              <a:t> şiir 			Farsça şiir        891.5</a:t>
            </a:r>
            <a:r>
              <a:rPr lang="tr-TR" dirty="0">
                <a:solidFill>
                  <a:srgbClr val="FF0000"/>
                </a:solidFill>
              </a:rPr>
              <a:t>1</a:t>
            </a:r>
          </a:p>
          <a:p>
            <a:pPr lvl="1"/>
            <a:r>
              <a:rPr lang="tr-TR" dirty="0"/>
              <a:t>-</a:t>
            </a:r>
            <a:r>
              <a:rPr lang="tr-TR" dirty="0">
                <a:solidFill>
                  <a:srgbClr val="FF0000"/>
                </a:solidFill>
              </a:rPr>
              <a:t>2</a:t>
            </a:r>
            <a:r>
              <a:rPr lang="tr-TR" dirty="0"/>
              <a:t> Dram 			</a:t>
            </a:r>
            <a:endParaRPr lang="tr-TR" dirty="0">
              <a:solidFill>
                <a:srgbClr val="FF0000"/>
              </a:solidFill>
            </a:endParaRPr>
          </a:p>
          <a:p>
            <a:pPr lvl="1"/>
            <a:r>
              <a:rPr lang="tr-TR" dirty="0"/>
              <a:t>-</a:t>
            </a:r>
            <a:r>
              <a:rPr lang="tr-TR" dirty="0">
                <a:solidFill>
                  <a:srgbClr val="FF0000"/>
                </a:solidFill>
              </a:rPr>
              <a:t>3 </a:t>
            </a:r>
            <a:r>
              <a:rPr lang="tr-TR" dirty="0"/>
              <a:t>Roman-hikaye           Rusça Roman  891.7</a:t>
            </a:r>
            <a:r>
              <a:rPr lang="tr-TR" dirty="0">
                <a:solidFill>
                  <a:srgbClr val="FF0000"/>
                </a:solidFill>
              </a:rPr>
              <a:t>3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58239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İyon Toplantı Odası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</TotalTime>
  <Words>492</Words>
  <Application>Microsoft Office PowerPoint</Application>
  <PresentationFormat>Geniş ekran</PresentationFormat>
  <Paragraphs>96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İyon Toplantı Odası</vt:lpstr>
      <vt:lpstr>BİLGİNİN ORGANİZASYONU I</vt:lpstr>
      <vt:lpstr>DEWEY ONLU SINIFLAMA SİSTEMİ </vt:lpstr>
      <vt:lpstr>Dewey Onlu Sınıflama Sistemi</vt:lpstr>
      <vt:lpstr>Dewey Onlu Sınıflama Sistemi</vt:lpstr>
      <vt:lpstr>Dewey Onlu Sınıflama Sistemi</vt:lpstr>
      <vt:lpstr>DEWEY ONLU SINIFLAMA SİSTEMİ: Yardımcı Tablolar</vt:lpstr>
      <vt:lpstr>Yardımcı tablolardan numara ekleme</vt:lpstr>
      <vt:lpstr>Yardımcı tablolardan numara ekleme</vt:lpstr>
      <vt:lpstr>Yardımcı tablolardan numara ekleme</vt:lpstr>
      <vt:lpstr>Yardımcı tablolardan numara ekleme</vt:lpstr>
      <vt:lpstr>Yardımcı tablolardan numara ekleme</vt:lpstr>
      <vt:lpstr>Yer numarası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BİLGİNİN ORGANİZASYONU I</dc:title>
  <dc:creator>dogan_atilgan</dc:creator>
  <cp:lastModifiedBy>dogan_atilgan</cp:lastModifiedBy>
  <cp:revision>2</cp:revision>
  <dcterms:created xsi:type="dcterms:W3CDTF">2020-02-20T08:23:07Z</dcterms:created>
  <dcterms:modified xsi:type="dcterms:W3CDTF">2020-02-24T13:27:08Z</dcterms:modified>
</cp:coreProperties>
</file>