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3" r:id="rId4"/>
    <p:sldId id="258" r:id="rId5"/>
    <p:sldId id="259" r:id="rId6"/>
    <p:sldId id="260" r:id="rId7"/>
    <p:sldId id="261" r:id="rId8"/>
    <p:sldId id="262"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5"/>
    <p:restoredTop sz="94655"/>
  </p:normalViewPr>
  <p:slideViewPr>
    <p:cSldViewPr snapToGrid="0" snapToObjects="1">
      <p:cViewPr varScale="1">
        <p:scale>
          <a:sx n="166" d="100"/>
          <a:sy n="166" d="100"/>
        </p:scale>
        <p:origin x="192"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DB93A2C-75AF-FF4E-96BA-796AE8E3E1E4}"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F4544EE-5280-9044-B32C-D52EF1A68648}"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tıklayın</a:t>
            </a:r>
          </a:p>
        </p:txBody>
      </p:sp>
      <p:sp>
        <p:nvSpPr>
          <p:cNvPr id="4" name="Date Placeholder 3"/>
          <p:cNvSpPr>
            <a:spLocks noGrp="1"/>
          </p:cNvSpPr>
          <p:nvPr>
            <p:ph type="dt" sz="half" idx="10"/>
          </p:nvPr>
        </p:nvSpPr>
        <p:spPr/>
        <p:txBody>
          <a:bodyPr/>
          <a:lstStyle/>
          <a:p>
            <a:fld id="{2F4544EE-5280-9044-B32C-D52EF1A68648}" type="datetimeFigureOut">
              <a:rPr lang="tr-TR" smtClean="0"/>
              <a:t>8.02.2018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DB93A2C-75AF-FF4E-96BA-796AE8E3E1E4}"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F4544EE-5280-9044-B32C-D52EF1A68648}"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F4544EE-5280-9044-B32C-D52EF1A68648}" type="datetimeFigureOut">
              <a:rPr lang="tr-TR" smtClean="0"/>
              <a:t>8.02.2018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DB93A2C-75AF-FF4E-96BA-796AE8E3E1E4}"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tıklayın</a:t>
            </a:r>
            <a:endParaRPr lang="en-US" dirty="0"/>
          </a:p>
        </p:txBody>
      </p:sp>
      <p:sp>
        <p:nvSpPr>
          <p:cNvPr id="3" name="Date Placeholder 2"/>
          <p:cNvSpPr>
            <a:spLocks noGrp="1"/>
          </p:cNvSpPr>
          <p:nvPr>
            <p:ph type="dt" sz="half" idx="10"/>
          </p:nvPr>
        </p:nvSpPr>
        <p:spPr/>
        <p:txBody>
          <a:bodyPr/>
          <a:lstStyle/>
          <a:p>
            <a:fld id="{2F4544EE-5280-9044-B32C-D52EF1A68648}" type="datetimeFigureOut">
              <a:rPr lang="tr-TR" smtClean="0"/>
              <a:t>8.02.2018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DB93A2C-75AF-FF4E-96BA-796AE8E3E1E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544EE-5280-9044-B32C-D52EF1A68648}" type="datetimeFigureOut">
              <a:rPr lang="tr-TR" smtClean="0"/>
              <a:t>8.02.2018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F4544EE-5280-9044-B32C-D52EF1A68648}"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B93A2C-75AF-FF4E-96BA-796AE8E3E1E4}"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tıklayın</a:t>
            </a:r>
          </a:p>
        </p:txBody>
      </p:sp>
      <p:sp>
        <p:nvSpPr>
          <p:cNvPr id="5" name="Date Placeholder 4"/>
          <p:cNvSpPr>
            <a:spLocks noGrp="1"/>
          </p:cNvSpPr>
          <p:nvPr>
            <p:ph type="dt" sz="half" idx="10"/>
          </p:nvPr>
        </p:nvSpPr>
        <p:spPr/>
        <p:txBody>
          <a:bodyPr/>
          <a:lstStyle/>
          <a:p>
            <a:fld id="{2F4544EE-5280-9044-B32C-D52EF1A68648}" type="datetimeFigureOut">
              <a:rPr lang="tr-TR" smtClean="0"/>
              <a:t>8.02.2018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DB93A2C-75AF-FF4E-96BA-796AE8E3E1E4}"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4544EE-5280-9044-B32C-D52EF1A68648}" type="datetimeFigureOut">
              <a:rPr lang="tr-TR" smtClean="0"/>
              <a:t>8.02.2018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B93A2C-75AF-FF4E-96BA-796AE8E3E1E4}" type="slidenum">
              <a:rPr lang="tr-TR" smtClean="0"/>
              <a:t>‹#›</a:t>
            </a:fld>
            <a:endParaRPr lang="tr-TR"/>
          </a:p>
        </p:txBody>
      </p:sp>
    </p:spTree>
    <p:extLst>
      <p:ext uri="{BB962C8B-B14F-4D97-AF65-F5344CB8AC3E}">
        <p14:creationId xmlns:p14="http://schemas.microsoft.com/office/powerpoint/2010/main" val="327247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a:t>Sendikaların </a:t>
            </a:r>
            <a:r>
              <a:rPr lang="tr-TR" dirty="0" smtClean="0"/>
              <a:t>Faaliyetleri </a:t>
            </a:r>
            <a:endParaRPr lang="tr-TR" dirty="0"/>
          </a:p>
        </p:txBody>
      </p:sp>
      <p:sp>
        <p:nvSpPr>
          <p:cNvPr id="3" name="Alt Konu Başlığı 2"/>
          <p:cNvSpPr>
            <a:spLocks noGrp="1"/>
          </p:cNvSpPr>
          <p:nvPr>
            <p:ph type="subTitle" idx="1"/>
          </p:nvPr>
        </p:nvSpPr>
        <p:spPr/>
        <p:txBody>
          <a:bodyPr/>
          <a:lstStyle/>
          <a:p>
            <a:r>
              <a:rPr lang="tr-TR" dirty="0" smtClean="0"/>
              <a:t>HAFTA 4</a:t>
            </a:r>
            <a:endParaRPr lang="tr-TR" dirty="0"/>
          </a:p>
        </p:txBody>
      </p:sp>
    </p:spTree>
    <p:extLst>
      <p:ext uri="{BB962C8B-B14F-4D97-AF65-F5344CB8AC3E}">
        <p14:creationId xmlns:p14="http://schemas.microsoft.com/office/powerpoint/2010/main" val="1927810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ÇALIŞMA HAYATINA İLİŞKİN FAALİYETLERİ: Toplu Pazarlık Düzenine İlişkin Olanlar </a:t>
            </a:r>
          </a:p>
          <a:p>
            <a:r>
              <a:rPr lang="tr-TR" dirty="0" smtClean="0"/>
              <a:t>YARGILAMA ALANINDAKİ FALİYETLERİ: </a:t>
            </a:r>
          </a:p>
          <a:p>
            <a:r>
              <a:rPr lang="tr-TR" dirty="0" smtClean="0"/>
              <a:t>1. Sendika ve konfederasyonların kolektif nitelikli dava hakları </a:t>
            </a:r>
          </a:p>
          <a:p>
            <a:r>
              <a:rPr lang="tr-TR" dirty="0" smtClean="0"/>
              <a:t>2. Sendikaların üyelerini temsilen bireysel nitelikli dava hakları </a:t>
            </a:r>
          </a:p>
          <a:p>
            <a:r>
              <a:rPr lang="tr-TR" dirty="0" smtClean="0"/>
              <a:t>İŞYERİ SENDİKA TEMSİLCİSİ ATAMA </a:t>
            </a:r>
          </a:p>
        </p:txBody>
      </p:sp>
    </p:spTree>
    <p:extLst>
      <p:ext uri="{BB962C8B-B14F-4D97-AF65-F5344CB8AC3E}">
        <p14:creationId xmlns:p14="http://schemas.microsoft.com/office/powerpoint/2010/main" val="1617862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SOSYAL VE EKONOMİK FAALİYETLERİ </a:t>
            </a:r>
            <a:endParaRPr lang="tr-TR" dirty="0"/>
          </a:p>
        </p:txBody>
      </p:sp>
      <p:sp>
        <p:nvSpPr>
          <p:cNvPr id="3" name="İçerik Yer Tutucusu 2"/>
          <p:cNvSpPr>
            <a:spLocks noGrp="1"/>
          </p:cNvSpPr>
          <p:nvPr>
            <p:ph idx="1"/>
          </p:nvPr>
        </p:nvSpPr>
        <p:spPr/>
        <p:txBody>
          <a:bodyPr/>
          <a:lstStyle/>
          <a:p>
            <a:r>
              <a:rPr lang="tr-TR" dirty="0" smtClean="0"/>
              <a:t>1. Çalışma yaşamı ile </a:t>
            </a:r>
            <a:r>
              <a:rPr lang="tr-TR" dirty="0" err="1" smtClean="0"/>
              <a:t>ilgilii</a:t>
            </a:r>
            <a:r>
              <a:rPr lang="tr-TR" dirty="0" smtClean="0"/>
              <a:t> kurullara temsilci gönderme </a:t>
            </a:r>
          </a:p>
          <a:p>
            <a:r>
              <a:rPr lang="tr-TR" dirty="0" smtClean="0"/>
              <a:t>2. Mesleki amaçlı kurs, konferans ve seminer düzenleme</a:t>
            </a:r>
          </a:p>
          <a:p>
            <a:r>
              <a:rPr lang="tr-TR" dirty="0" smtClean="0"/>
              <a:t>3. Sanayi ve Ticaret Kuruluşlarına Yatırımlar Yapma </a:t>
            </a:r>
          </a:p>
          <a:p>
            <a:r>
              <a:rPr lang="tr-TR" dirty="0" smtClean="0"/>
              <a:t>4. Doğal Afet Durumlarında Yardım Yapma</a:t>
            </a:r>
          </a:p>
          <a:p>
            <a:r>
              <a:rPr lang="tr-TR" dirty="0" smtClean="0"/>
              <a:t>5. Üyelerine Yardım Yapma </a:t>
            </a:r>
            <a:endParaRPr lang="tr-TR" dirty="0"/>
          </a:p>
        </p:txBody>
      </p:sp>
    </p:spTree>
    <p:extLst>
      <p:ext uri="{BB962C8B-B14F-4D97-AF65-F5344CB8AC3E}">
        <p14:creationId xmlns:p14="http://schemas.microsoft.com/office/powerpoint/2010/main" val="894374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8"/>
          <p:cNvSpPr>
            <a:spLocks noGrp="1"/>
          </p:cNvSpPr>
          <p:nvPr>
            <p:ph type="title"/>
          </p:nvPr>
        </p:nvSpPr>
        <p:spPr/>
        <p:txBody>
          <a:bodyPr/>
          <a:lstStyle/>
          <a:p>
            <a:r>
              <a:rPr lang="tr-TR" dirty="0" smtClean="0"/>
              <a:t>Sendika ve Konfederasyonların Denetimi</a:t>
            </a:r>
            <a:endParaRPr lang="tr-TR" dirty="0"/>
          </a:p>
        </p:txBody>
      </p:sp>
      <p:sp>
        <p:nvSpPr>
          <p:cNvPr id="10" name="İçerik Yer Tutucusu 9"/>
          <p:cNvSpPr>
            <a:spLocks noGrp="1"/>
          </p:cNvSpPr>
          <p:nvPr>
            <p:ph idx="1"/>
          </p:nvPr>
        </p:nvSpPr>
        <p:spPr/>
        <p:txBody>
          <a:bodyPr>
            <a:normAutofit lnSpcReduction="10000"/>
          </a:bodyPr>
          <a:lstStyle/>
          <a:p>
            <a:r>
              <a:rPr lang="tr-TR" dirty="0" smtClean="0"/>
              <a:t>1. Dış Denetim: </a:t>
            </a:r>
            <a:r>
              <a:rPr lang="tr-TR" dirty="0"/>
              <a:t>Kuruluşların gelir ve giderlerine ilişkin mali denetimleri, en geç iki yılda bir 1/6/1989 tarihli ve 3568 sayılı Serbest Muhasebeci Mali Müşavirlik ve Yeminli Mali Müşavirlik Kanununa göre denetim yetkisine sahip yeminli mali müşavirlerce yapılır. Bu denetimin yapılmış olması, denetleme kurulunun yükümlülüğünü ortadan kaldırmaz.</a:t>
            </a:r>
            <a:r>
              <a:rPr lang="tr-TR" dirty="0" smtClean="0">
                <a:effectLst/>
              </a:rPr>
              <a:t> </a:t>
            </a:r>
          </a:p>
          <a:p>
            <a:r>
              <a:rPr lang="tr-TR" dirty="0" smtClean="0"/>
              <a:t>2.İç Denetim: </a:t>
            </a:r>
            <a:r>
              <a:rPr lang="tr-TR" dirty="0"/>
              <a:t>Kuruluşların denetimi, kanun ve kuruluşun tüzük hükümlerine göre denetleme kurulları tarafından yapılır. Denetimde, yönetim ve işleyişin, gelir, gider ve bilançoların ve bunlarla ilgili işlemlerin kanun, tüzük ve genel kurul kararlarına uygunluğu incelenir.</a:t>
            </a:r>
          </a:p>
          <a:p>
            <a:endParaRPr lang="tr-TR" dirty="0"/>
          </a:p>
        </p:txBody>
      </p:sp>
      <p:sp>
        <p:nvSpPr>
          <p:cNvPr id="4" name="Dikdörtgen 3"/>
          <p:cNvSpPr/>
          <p:nvPr/>
        </p:nvSpPr>
        <p:spPr>
          <a:xfrm>
            <a:off x="4059448" y="3244334"/>
            <a:ext cx="295274" cy="369332"/>
          </a:xfrm>
          <a:prstGeom prst="rect">
            <a:avLst/>
          </a:prstGeom>
        </p:spPr>
        <p:txBody>
          <a:bodyPr wrap="none">
            <a:spAutoFit/>
          </a:bodyPr>
          <a:lstStyle/>
          <a:p>
            <a:r>
              <a:rPr lang="tr-TR" dirty="0" smtClean="0"/>
              <a:t>, </a:t>
            </a:r>
            <a:endParaRPr lang="tr-TR" dirty="0"/>
          </a:p>
        </p:txBody>
      </p:sp>
    </p:spTree>
    <p:extLst>
      <p:ext uri="{BB962C8B-B14F-4D97-AF65-F5344CB8AC3E}">
        <p14:creationId xmlns:p14="http://schemas.microsoft.com/office/powerpoint/2010/main" val="2124868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smtClean="0"/>
              <a:t>Kuruluşlar</a:t>
            </a:r>
            <a:r>
              <a:rPr lang="tr-TR" dirty="0"/>
              <a:t>; faaliyet, dış denetim ve denetleme kurulu raporları ile genel kurul kararlarını uygun vasıtalarla derhâl yayınlar.</a:t>
            </a:r>
          </a:p>
          <a:p>
            <a:pPr algn="just"/>
            <a:r>
              <a:rPr lang="tr-TR" dirty="0" smtClean="0"/>
              <a:t>Kuruluşların </a:t>
            </a:r>
            <a:r>
              <a:rPr lang="tr-TR" dirty="0"/>
              <a:t>ve şubelerin kurucu ve yöneticileri, kendileri, eşleri ve velayetleri altında bulunan çocuklarına ait mal bildirimlerini 19/4/1990 tarihli ve 3628 sayılı Mal Bildiriminde Bulunulması, Rüşvet ve Yolsuzluklarla Mücadele Kanunu ve ilgili yönetmeliklere göre vermek zorundadır.</a:t>
            </a:r>
          </a:p>
          <a:p>
            <a:endParaRPr lang="tr-TR" dirty="0"/>
          </a:p>
        </p:txBody>
      </p:sp>
    </p:spTree>
    <p:extLst>
      <p:ext uri="{BB962C8B-B14F-4D97-AF65-F5344CB8AC3E}">
        <p14:creationId xmlns:p14="http://schemas.microsoft.com/office/powerpoint/2010/main" val="12703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Sendika ve Konfederasyonların Gelir ve Giderleri</a:t>
            </a:r>
            <a:endParaRPr lang="tr-TR" dirty="0"/>
          </a:p>
        </p:txBody>
      </p:sp>
      <p:sp>
        <p:nvSpPr>
          <p:cNvPr id="3" name="İçerik Yer Tutucusu 2"/>
          <p:cNvSpPr>
            <a:spLocks noGrp="1"/>
          </p:cNvSpPr>
          <p:nvPr>
            <p:ph idx="1"/>
          </p:nvPr>
        </p:nvSpPr>
        <p:spPr/>
        <p:txBody>
          <a:bodyPr>
            <a:normAutofit fontScale="92500" lnSpcReduction="20000"/>
          </a:bodyPr>
          <a:lstStyle/>
          <a:p>
            <a:r>
              <a:rPr lang="tr-TR" dirty="0"/>
              <a:t> Kuruluşların </a:t>
            </a:r>
            <a:r>
              <a:rPr lang="tr-TR" dirty="0" smtClean="0"/>
              <a:t>gelirleri;</a:t>
            </a:r>
          </a:p>
          <a:p>
            <a:r>
              <a:rPr lang="tr-TR" dirty="0" smtClean="0"/>
              <a:t>a</a:t>
            </a:r>
            <a:r>
              <a:rPr lang="tr-TR" dirty="0"/>
              <a:t>) Üyelik ve dayanışma aidatları,</a:t>
            </a:r>
          </a:p>
          <a:p>
            <a:r>
              <a:rPr lang="tr-TR" dirty="0"/>
              <a:t>b) Tüzüklerine göre yapabilecekleri faaliyetlerden sağlanacak gelirler,</a:t>
            </a:r>
          </a:p>
          <a:p>
            <a:r>
              <a:rPr lang="tr-TR" dirty="0"/>
              <a:t>c) Bağışlar,</a:t>
            </a:r>
          </a:p>
          <a:p>
            <a:r>
              <a:rPr lang="tr-TR" dirty="0"/>
              <a:t>ç) Mal varlığı gelirleri, mal varlığı değerlerinin devir, temlik ve satışlarından doğan </a:t>
            </a:r>
            <a:r>
              <a:rPr lang="tr-TR" dirty="0" smtClean="0"/>
              <a:t>kazançlardan ibarettir</a:t>
            </a:r>
            <a:r>
              <a:rPr lang="tr-TR" dirty="0"/>
              <a:t>.</a:t>
            </a:r>
          </a:p>
          <a:p>
            <a:r>
              <a:rPr lang="tr-TR" dirty="0" smtClean="0"/>
              <a:t>***</a:t>
            </a:r>
            <a:r>
              <a:rPr lang="tr-TR" dirty="0"/>
              <a:t>Kuruluşlar; kamu kurum ve kuruluşları, siyasi partiler, esnaf ve küçük sanatkâr kuruluşları ile kamu kurumu niteliğindeki meslek kuruluşlarından yardım ve bağış alamaz.</a:t>
            </a:r>
            <a:r>
              <a:rPr lang="tr-TR" dirty="0" smtClean="0">
                <a:effectLst/>
              </a:rPr>
              <a:t> </a:t>
            </a:r>
            <a:endParaRPr lang="tr-TR" dirty="0"/>
          </a:p>
        </p:txBody>
      </p:sp>
    </p:spTree>
    <p:extLst>
      <p:ext uri="{BB962C8B-B14F-4D97-AF65-F5344CB8AC3E}">
        <p14:creationId xmlns:p14="http://schemas.microsoft.com/office/powerpoint/2010/main" val="91279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20000"/>
          </a:bodyPr>
          <a:lstStyle/>
          <a:p>
            <a:r>
              <a:rPr lang="tr-TR" dirty="0" smtClean="0"/>
              <a:t>Kuruluşların giderleri;</a:t>
            </a:r>
          </a:p>
          <a:p>
            <a:r>
              <a:rPr lang="tr-TR" dirty="0" smtClean="0"/>
              <a:t>1. Görevlilerine ödenen meblağlar</a:t>
            </a:r>
          </a:p>
          <a:p>
            <a:r>
              <a:rPr lang="tr-TR" dirty="0" smtClean="0"/>
              <a:t>2. Sendikanın olağan faaliyetini sürdürmek için gerekli olan ve idari nitelikteki harcamalar (kira, ısınma masrafları </a:t>
            </a:r>
            <a:r>
              <a:rPr lang="tr-TR" dirty="0" err="1" smtClean="0"/>
              <a:t>vs</a:t>
            </a:r>
            <a:r>
              <a:rPr lang="tr-TR" dirty="0" smtClean="0"/>
              <a:t>) </a:t>
            </a:r>
          </a:p>
          <a:p>
            <a:r>
              <a:rPr lang="tr-TR" dirty="0" smtClean="0"/>
              <a:t>Kuruluşlar</a:t>
            </a:r>
            <a:r>
              <a:rPr lang="tr-TR" dirty="0"/>
              <a:t>, gelirlerini </a:t>
            </a:r>
            <a:r>
              <a:rPr lang="tr-TR" dirty="0" smtClean="0"/>
              <a:t>6356 sayılı </a:t>
            </a:r>
            <a:r>
              <a:rPr lang="tr-TR" dirty="0"/>
              <a:t>Kanunda ve </a:t>
            </a:r>
            <a:r>
              <a:rPr lang="tr-TR" dirty="0" smtClean="0"/>
              <a:t>kendi tüzüklerinde </a:t>
            </a:r>
            <a:r>
              <a:rPr lang="tr-TR" dirty="0"/>
              <a:t>gösterilen faaliyetleri dışında kullanamaz veya bağışlayamaz.</a:t>
            </a:r>
          </a:p>
          <a:p>
            <a:r>
              <a:rPr lang="tr-TR" dirty="0" smtClean="0"/>
              <a:t>Kuruluşlar</a:t>
            </a:r>
            <a:r>
              <a:rPr lang="tr-TR" dirty="0"/>
              <a:t>; yönetim kurulu kararıyla ve nakit mevcudunun yüzde onunu aşmamak kaydıyla yurt içi ve yurt dışındaki doğal afet bölgelerine doğrudan veya yetkili makamlar aracılığıyla konut, eğitim ve sağlık tesisleri kurulması amacıyla kamu kurum ve kuruluşlarına ayni ve nakdî yardımda bulunabilir.</a:t>
            </a:r>
          </a:p>
          <a:p>
            <a:endParaRPr lang="tr-TR" dirty="0"/>
          </a:p>
        </p:txBody>
      </p:sp>
    </p:spTree>
    <p:extLst>
      <p:ext uri="{BB962C8B-B14F-4D97-AF65-F5344CB8AC3E}">
        <p14:creationId xmlns:p14="http://schemas.microsoft.com/office/powerpoint/2010/main" val="1838361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Faaliyetlerinin Durdurulması ve Sona Ermesi</a:t>
            </a:r>
            <a:r>
              <a:rPr lang="tr-TR" dirty="0" smtClean="0">
                <a:effectLst/>
              </a:rPr>
              <a:t> </a:t>
            </a:r>
            <a:endParaRPr lang="tr-TR" dirty="0"/>
          </a:p>
        </p:txBody>
      </p:sp>
      <p:sp>
        <p:nvSpPr>
          <p:cNvPr id="3" name="İçerik Yer Tutucusu 2"/>
          <p:cNvSpPr>
            <a:spLocks noGrp="1"/>
          </p:cNvSpPr>
          <p:nvPr>
            <p:ph idx="1"/>
          </p:nvPr>
        </p:nvSpPr>
        <p:spPr/>
        <p:txBody>
          <a:bodyPr>
            <a:normAutofit fontScale="92500"/>
          </a:bodyPr>
          <a:lstStyle/>
          <a:p>
            <a:r>
              <a:rPr lang="tr-TR" dirty="0" smtClean="0"/>
              <a:t>Faaliyetin durdurulması nedenleri; 1. Kuruluşun tüzüğünün </a:t>
            </a:r>
            <a:r>
              <a:rPr lang="tr-TR" dirty="0"/>
              <a:t>veya </a:t>
            </a:r>
            <a:r>
              <a:rPr lang="tr-TR" dirty="0" smtClean="0"/>
              <a:t>6356 sayılı Kanunun 7.maddesinde sayılan </a:t>
            </a:r>
            <a:r>
              <a:rPr lang="tr-TR" dirty="0"/>
              <a:t>belgelerin içerdikleri bilgilerin kanuna aykırılığının tespit edilmesi ya da </a:t>
            </a:r>
            <a:r>
              <a:rPr lang="tr-TR" dirty="0" smtClean="0"/>
              <a:t>6356 sayılı Kanunda </a:t>
            </a:r>
            <a:r>
              <a:rPr lang="tr-TR" dirty="0"/>
              <a:t>öngörülen kuruluş şartlarının sağlanmadığının anlaşılması hâlinde ilgili valilik kanuna aykırılık veya eksikliklerin bir ay içinde giderilmesini ister. Bu süre içinde kanuna aykırılığın veya eksikliğin giderilmemesi hâlinde, Bakanlığın veya ilgili valiliğin başvurusu üzerine mahkeme, gerekli gördüğü takdirde kurucuları da dinleyerek üç iş günü içinde kuruluşun faaliyetinin durdurulmasına karar verebilir. Mahkeme kanuna aykırılığın veya eksikliğin giderilmesi için altmış günü aşmayan bir süre verir.</a:t>
            </a:r>
            <a:r>
              <a:rPr lang="tr-TR" dirty="0" smtClean="0">
                <a:effectLst/>
              </a:rPr>
              <a:t> </a:t>
            </a:r>
            <a:endParaRPr lang="tr-TR" dirty="0"/>
          </a:p>
        </p:txBody>
      </p:sp>
    </p:spTree>
    <p:extLst>
      <p:ext uri="{BB962C8B-B14F-4D97-AF65-F5344CB8AC3E}">
        <p14:creationId xmlns:p14="http://schemas.microsoft.com/office/powerpoint/2010/main" val="149204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r>
              <a:rPr lang="tr-TR" dirty="0"/>
              <a:t>Anayasada belirtilen Cumhuriyetin niteliklerine ve demokratik esaslara aykırı faaliyetlerde bulunan kuruluş, merkezlerinin bulunduğu yer Cumhuriyet Başsavcısının talebi üzerine mahkeme kararı ile kapatılır. Aykırı davranış bireysel olarak yöneticiler tarafından gerçekleştirildiği takdirde, mahkemece sadece o yöneticilerin görevine son verilmesine karar verilir.</a:t>
            </a:r>
          </a:p>
          <a:p>
            <a:pPr algn="just"/>
            <a:r>
              <a:rPr lang="tr-TR" dirty="0" smtClean="0"/>
              <a:t>Bu nedenlere dayalı olarak açılan </a:t>
            </a:r>
            <a:r>
              <a:rPr lang="tr-TR" dirty="0"/>
              <a:t>davalar nedeniyle mahkeme, yargılama süresince talep üzerine veya resen kuruluşun faaliyetlerinin durdurulmasına ve yöneticilerinin geçici olarak görevden alınmasına karar verebilir.</a:t>
            </a:r>
          </a:p>
          <a:p>
            <a:endParaRPr lang="tr-TR" dirty="0"/>
          </a:p>
        </p:txBody>
      </p:sp>
    </p:spTree>
    <p:extLst>
      <p:ext uri="{BB962C8B-B14F-4D97-AF65-F5344CB8AC3E}">
        <p14:creationId xmlns:p14="http://schemas.microsoft.com/office/powerpoint/2010/main" val="986212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TotalTime>
  <Words>569</Words>
  <Application>Microsoft Macintosh PowerPoint</Application>
  <PresentationFormat>Geniş Ekran</PresentationFormat>
  <Paragraphs>35</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9</vt:i4>
      </vt:variant>
    </vt:vector>
  </HeadingPairs>
  <TitlesOfParts>
    <vt:vector size="12" baseType="lpstr">
      <vt:lpstr>Garamond</vt:lpstr>
      <vt:lpstr>Arial</vt:lpstr>
      <vt:lpstr>Organik</vt:lpstr>
      <vt:lpstr>Sendikaların Faaliyetleri </vt:lpstr>
      <vt:lpstr>PowerPoint Sunusu</vt:lpstr>
      <vt:lpstr>SOSYAL VE EKONOMİK FAALİYETLERİ </vt:lpstr>
      <vt:lpstr>Sendika ve Konfederasyonların Denetimi</vt:lpstr>
      <vt:lpstr>PowerPoint Sunusu</vt:lpstr>
      <vt:lpstr>Sendika ve Konfederasyonların Gelir ve Giderleri</vt:lpstr>
      <vt:lpstr>PowerPoint Sunusu</vt:lpstr>
      <vt:lpstr>Faaliyetlerinin Durdurulması ve Sona Ermesi </vt:lpstr>
      <vt:lpstr>PowerPoint Sunusu</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Sendikaların Faaliyetleri </dc:title>
  <dc:creator>Microsoft Office Kullanıcısı</dc:creator>
  <cp:lastModifiedBy>Microsoft Office Kullanıcısı</cp:lastModifiedBy>
  <cp:revision>3</cp:revision>
  <dcterms:created xsi:type="dcterms:W3CDTF">2018-02-08T17:43:44Z</dcterms:created>
  <dcterms:modified xsi:type="dcterms:W3CDTF">2018-02-08T18:02:31Z</dcterms:modified>
</cp:coreProperties>
</file>