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5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233C5D0-C7A1-416F-A411-79EF8B75747E}"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1E035A-ED31-4530-9BBA-200B059FAEC4}" type="slidenum">
              <a:rPr lang="tr-TR" smtClean="0"/>
              <a:t>‹#›</a:t>
            </a:fld>
            <a:endParaRPr lang="tr-TR"/>
          </a:p>
        </p:txBody>
      </p:sp>
    </p:spTree>
    <p:extLst>
      <p:ext uri="{BB962C8B-B14F-4D97-AF65-F5344CB8AC3E}">
        <p14:creationId xmlns:p14="http://schemas.microsoft.com/office/powerpoint/2010/main" val="2465207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33C5D0-C7A1-416F-A411-79EF8B75747E}"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1E035A-ED31-4530-9BBA-200B059FAEC4}" type="slidenum">
              <a:rPr lang="tr-TR" smtClean="0"/>
              <a:t>‹#›</a:t>
            </a:fld>
            <a:endParaRPr lang="tr-TR"/>
          </a:p>
        </p:txBody>
      </p:sp>
    </p:spTree>
    <p:extLst>
      <p:ext uri="{BB962C8B-B14F-4D97-AF65-F5344CB8AC3E}">
        <p14:creationId xmlns:p14="http://schemas.microsoft.com/office/powerpoint/2010/main" val="2180781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33C5D0-C7A1-416F-A411-79EF8B75747E}"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1E035A-ED31-4530-9BBA-200B059FAEC4}" type="slidenum">
              <a:rPr lang="tr-TR" smtClean="0"/>
              <a:t>‹#›</a:t>
            </a:fld>
            <a:endParaRPr lang="tr-TR"/>
          </a:p>
        </p:txBody>
      </p:sp>
    </p:spTree>
    <p:extLst>
      <p:ext uri="{BB962C8B-B14F-4D97-AF65-F5344CB8AC3E}">
        <p14:creationId xmlns:p14="http://schemas.microsoft.com/office/powerpoint/2010/main" val="1621131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33C5D0-C7A1-416F-A411-79EF8B75747E}"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1E035A-ED31-4530-9BBA-200B059FAEC4}" type="slidenum">
              <a:rPr lang="tr-TR" smtClean="0"/>
              <a:t>‹#›</a:t>
            </a:fld>
            <a:endParaRPr lang="tr-TR"/>
          </a:p>
        </p:txBody>
      </p:sp>
    </p:spTree>
    <p:extLst>
      <p:ext uri="{BB962C8B-B14F-4D97-AF65-F5344CB8AC3E}">
        <p14:creationId xmlns:p14="http://schemas.microsoft.com/office/powerpoint/2010/main" val="17514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233C5D0-C7A1-416F-A411-79EF8B75747E}"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1E035A-ED31-4530-9BBA-200B059FAEC4}" type="slidenum">
              <a:rPr lang="tr-TR" smtClean="0"/>
              <a:t>‹#›</a:t>
            </a:fld>
            <a:endParaRPr lang="tr-TR"/>
          </a:p>
        </p:txBody>
      </p:sp>
    </p:spTree>
    <p:extLst>
      <p:ext uri="{BB962C8B-B14F-4D97-AF65-F5344CB8AC3E}">
        <p14:creationId xmlns:p14="http://schemas.microsoft.com/office/powerpoint/2010/main" val="3542277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233C5D0-C7A1-416F-A411-79EF8B75747E}"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1E035A-ED31-4530-9BBA-200B059FAEC4}" type="slidenum">
              <a:rPr lang="tr-TR" smtClean="0"/>
              <a:t>‹#›</a:t>
            </a:fld>
            <a:endParaRPr lang="tr-TR"/>
          </a:p>
        </p:txBody>
      </p:sp>
    </p:spTree>
    <p:extLst>
      <p:ext uri="{BB962C8B-B14F-4D97-AF65-F5344CB8AC3E}">
        <p14:creationId xmlns:p14="http://schemas.microsoft.com/office/powerpoint/2010/main" val="1139972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233C5D0-C7A1-416F-A411-79EF8B75747E}" type="datetimeFigureOut">
              <a:rPr lang="tr-TR" smtClean="0"/>
              <a:t>3.05.2020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1E035A-ED31-4530-9BBA-200B059FAEC4}" type="slidenum">
              <a:rPr lang="tr-TR" smtClean="0"/>
              <a:t>‹#›</a:t>
            </a:fld>
            <a:endParaRPr lang="tr-TR"/>
          </a:p>
        </p:txBody>
      </p:sp>
    </p:spTree>
    <p:extLst>
      <p:ext uri="{BB962C8B-B14F-4D97-AF65-F5344CB8AC3E}">
        <p14:creationId xmlns:p14="http://schemas.microsoft.com/office/powerpoint/2010/main" val="359464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233C5D0-C7A1-416F-A411-79EF8B75747E}" type="datetimeFigureOut">
              <a:rPr lang="tr-TR" smtClean="0"/>
              <a:t>3.05.2020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1E035A-ED31-4530-9BBA-200B059FAEC4}" type="slidenum">
              <a:rPr lang="tr-TR" smtClean="0"/>
              <a:t>‹#›</a:t>
            </a:fld>
            <a:endParaRPr lang="tr-TR"/>
          </a:p>
        </p:txBody>
      </p:sp>
    </p:spTree>
    <p:extLst>
      <p:ext uri="{BB962C8B-B14F-4D97-AF65-F5344CB8AC3E}">
        <p14:creationId xmlns:p14="http://schemas.microsoft.com/office/powerpoint/2010/main" val="2032292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233C5D0-C7A1-416F-A411-79EF8B75747E}" type="datetimeFigureOut">
              <a:rPr lang="tr-TR" smtClean="0"/>
              <a:t>3.05.2020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1E035A-ED31-4530-9BBA-200B059FAEC4}" type="slidenum">
              <a:rPr lang="tr-TR" smtClean="0"/>
              <a:t>‹#›</a:t>
            </a:fld>
            <a:endParaRPr lang="tr-TR"/>
          </a:p>
        </p:txBody>
      </p:sp>
    </p:spTree>
    <p:extLst>
      <p:ext uri="{BB962C8B-B14F-4D97-AF65-F5344CB8AC3E}">
        <p14:creationId xmlns:p14="http://schemas.microsoft.com/office/powerpoint/2010/main" val="2947792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233C5D0-C7A1-416F-A411-79EF8B75747E}"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1E035A-ED31-4530-9BBA-200B059FAEC4}" type="slidenum">
              <a:rPr lang="tr-TR" smtClean="0"/>
              <a:t>‹#›</a:t>
            </a:fld>
            <a:endParaRPr lang="tr-TR"/>
          </a:p>
        </p:txBody>
      </p:sp>
    </p:spTree>
    <p:extLst>
      <p:ext uri="{BB962C8B-B14F-4D97-AF65-F5344CB8AC3E}">
        <p14:creationId xmlns:p14="http://schemas.microsoft.com/office/powerpoint/2010/main" val="368402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233C5D0-C7A1-416F-A411-79EF8B75747E}"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1E035A-ED31-4530-9BBA-200B059FAEC4}" type="slidenum">
              <a:rPr lang="tr-TR" smtClean="0"/>
              <a:t>‹#›</a:t>
            </a:fld>
            <a:endParaRPr lang="tr-TR"/>
          </a:p>
        </p:txBody>
      </p:sp>
    </p:spTree>
    <p:extLst>
      <p:ext uri="{BB962C8B-B14F-4D97-AF65-F5344CB8AC3E}">
        <p14:creationId xmlns:p14="http://schemas.microsoft.com/office/powerpoint/2010/main" val="3685397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33C5D0-C7A1-416F-A411-79EF8B75747E}" type="datetimeFigureOut">
              <a:rPr lang="tr-TR" smtClean="0"/>
              <a:t>3.05.2020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1E035A-ED31-4530-9BBA-200B059FAEC4}" type="slidenum">
              <a:rPr lang="tr-TR" smtClean="0"/>
              <a:t>‹#›</a:t>
            </a:fld>
            <a:endParaRPr lang="tr-TR"/>
          </a:p>
        </p:txBody>
      </p:sp>
    </p:spTree>
    <p:extLst>
      <p:ext uri="{BB962C8B-B14F-4D97-AF65-F5344CB8AC3E}">
        <p14:creationId xmlns:p14="http://schemas.microsoft.com/office/powerpoint/2010/main" val="805435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6500" b="1" dirty="0" smtClean="0"/>
              <a:t>Sağlığın Toplumsal Belirleyicileri</a:t>
            </a:r>
            <a:endParaRPr lang="tr-TR" sz="6500"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73595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500" dirty="0" smtClean="0"/>
              <a:t>Sağlığı etkileyen çok sayıda faktör söz konusudur. </a:t>
            </a:r>
          </a:p>
          <a:p>
            <a:pPr marL="0" indent="0">
              <a:buNone/>
            </a:pPr>
            <a:r>
              <a:rPr lang="tr-TR" sz="3500" dirty="0" smtClean="0"/>
              <a:t>Bu faktörler bireylerin, grupların ve toplumların sağlık düzeylerinin birbirinden farklılaşmasına neden olmaktadır. </a:t>
            </a:r>
          </a:p>
        </p:txBody>
      </p:sp>
    </p:spTree>
    <p:extLst>
      <p:ext uri="{BB962C8B-B14F-4D97-AF65-F5344CB8AC3E}">
        <p14:creationId xmlns:p14="http://schemas.microsoft.com/office/powerpoint/2010/main" val="2050398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500" dirty="0" smtClean="0"/>
              <a:t>Ancak bu farklılık, çoğu zaman eşitsizlik biçimini almakta, çeşitli açılardan eşitsizliğe maruz kalanların sağlık düzeyleri de kötüleştirmektedir. </a:t>
            </a:r>
          </a:p>
          <a:p>
            <a:pPr marL="0" indent="0">
              <a:buNone/>
            </a:pPr>
            <a:r>
              <a:rPr lang="tr-TR" sz="3500" dirty="0" smtClean="0"/>
              <a:t>Sağlık düzeyleri, çok çeşitli değişkenlerle ölçülebilirse de bu konuda en sıklıkla başvurulan ölçütler, doğumda beklenen ortalama yaşam süresi, ölüm oranı (</a:t>
            </a:r>
            <a:r>
              <a:rPr lang="tr-TR" sz="3500" dirty="0" err="1" smtClean="0"/>
              <a:t>mortalite</a:t>
            </a:r>
            <a:r>
              <a:rPr lang="tr-TR" sz="3500" dirty="0" smtClean="0"/>
              <a:t>) ve hastalanma oranıdır (</a:t>
            </a:r>
            <a:r>
              <a:rPr lang="tr-TR" sz="3500" dirty="0" err="1" smtClean="0"/>
              <a:t>morbidite</a:t>
            </a:r>
            <a:r>
              <a:rPr lang="tr-TR" sz="3500" dirty="0" smtClean="0"/>
              <a:t>). </a:t>
            </a:r>
          </a:p>
          <a:p>
            <a:pPr marL="0" indent="0">
              <a:buNone/>
            </a:pPr>
            <a:endParaRPr lang="tr-TR" sz="3500" dirty="0"/>
          </a:p>
        </p:txBody>
      </p:sp>
    </p:spTree>
    <p:extLst>
      <p:ext uri="{BB962C8B-B14F-4D97-AF65-F5344CB8AC3E}">
        <p14:creationId xmlns:p14="http://schemas.microsoft.com/office/powerpoint/2010/main" val="3424604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Bireylerin sağlıkları, önemli ölçüde, içinde bulunduklar</a:t>
            </a:r>
            <a:r>
              <a:rPr lang="tr-TR" dirty="0"/>
              <a:t>ı</a:t>
            </a:r>
            <a:r>
              <a:rPr lang="tr-TR" dirty="0" smtClean="0"/>
              <a:t> toplumsal koşullar tarafından biçimlendirilmektedir.</a:t>
            </a:r>
          </a:p>
          <a:p>
            <a:pPr marL="0" indent="0">
              <a:buNone/>
            </a:pPr>
            <a:r>
              <a:rPr lang="tr-TR" dirty="0" smtClean="0"/>
              <a:t>Toplumda, sağlık statüsünde, sağlığa ilişkin risklerin dağılımda ve sağlık hizmetlerine erişimde çeşitli eşitsizlikler söz konusudur ve bu eşitsizlikler, bireyler ya da gruplar arasında ölüm ve hastalık oranlarında, ortalama yaşam sürelerinde ve algılanan sağlık statülerindeki farklılıklarda görünür hale gelmektedir </a:t>
            </a:r>
            <a:endParaRPr lang="tr-TR" dirty="0"/>
          </a:p>
        </p:txBody>
      </p:sp>
    </p:spTree>
    <p:extLst>
      <p:ext uri="{BB962C8B-B14F-4D97-AF65-F5344CB8AC3E}">
        <p14:creationId xmlns:p14="http://schemas.microsoft.com/office/powerpoint/2010/main" val="2768484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Bu etkenler, genelden özele doğru genel sosyal, ekonomik, kültürel ve çevresel koşullar, beslenme, eğitim, çevre kirliliği, gelir düzeyi, yaşama ve çalışma koşulları, barınma ve insan hakları güvencesi, devlet tarafından iyi bir şekilde yönetilme, temiz su ve hijyenik kanalizasyona erişim, etkili sağlık hizmetlerine erişim, iyi barınma koşullar</a:t>
            </a:r>
            <a:r>
              <a:rPr lang="tr-TR" dirty="0"/>
              <a:t>ı</a:t>
            </a:r>
            <a:r>
              <a:rPr lang="tr-TR" dirty="0" smtClean="0"/>
              <a:t>, sosyal ve </a:t>
            </a:r>
            <a:r>
              <a:rPr lang="tr-TR" dirty="0" err="1" smtClean="0"/>
              <a:t>topluluksal</a:t>
            </a:r>
            <a:r>
              <a:rPr lang="tr-TR" dirty="0" smtClean="0"/>
              <a:t> ağlar, bireysel yaşam tarzı faktörleri, yaş, cinsiyet ve kalıtımsal faktörlerdir.</a:t>
            </a:r>
            <a:endParaRPr lang="tr-TR" dirty="0"/>
          </a:p>
        </p:txBody>
      </p:sp>
    </p:spTree>
    <p:extLst>
      <p:ext uri="{BB962C8B-B14F-4D97-AF65-F5344CB8AC3E}">
        <p14:creationId xmlns:p14="http://schemas.microsoft.com/office/powerpoint/2010/main" val="3964665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500" dirty="0" smtClean="0"/>
              <a:t>Sağlığı etkileyen bireysel özellikler ne kadar önemli olursa olsun, nüfus genelinde sağlığı belirleyen genel nedenler bireysel değil, çevresel ve toplumsal nedenlerdir.</a:t>
            </a:r>
            <a:endParaRPr lang="tr-TR" sz="3500" dirty="0"/>
          </a:p>
        </p:txBody>
      </p:sp>
    </p:spTree>
    <p:extLst>
      <p:ext uri="{BB962C8B-B14F-4D97-AF65-F5344CB8AC3E}">
        <p14:creationId xmlns:p14="http://schemas.microsoft.com/office/powerpoint/2010/main" val="2149660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500" dirty="0" smtClean="0"/>
              <a:t>Sağlık sosyolojisi çerçevesinde, bu faktörlerin, sağlık üzerindeki etkisi ile ilgili yapılan çok sayıda çalışma, bireylerin sağlıklarının: </a:t>
            </a:r>
          </a:p>
          <a:p>
            <a:pPr marL="0" indent="0">
              <a:buNone/>
            </a:pPr>
            <a:r>
              <a:rPr lang="tr-TR" sz="3500" dirty="0" smtClean="0"/>
              <a:t>• yurttaşı oldukları ülkenin gelişim düzeyinden, </a:t>
            </a:r>
          </a:p>
          <a:p>
            <a:pPr marL="0" indent="0">
              <a:buNone/>
            </a:pPr>
            <a:r>
              <a:rPr lang="tr-TR" sz="3500" dirty="0" smtClean="0"/>
              <a:t>• yönetim şekli ve sağlık politikasından, </a:t>
            </a:r>
          </a:p>
          <a:p>
            <a:pPr marL="0" indent="0">
              <a:buNone/>
            </a:pPr>
            <a:r>
              <a:rPr lang="tr-TR" sz="3500" dirty="0" smtClean="0"/>
              <a:t>• yaşadıkları alanın kentsel mi kırsal mı olduğundan, </a:t>
            </a:r>
          </a:p>
        </p:txBody>
      </p:sp>
    </p:spTree>
    <p:extLst>
      <p:ext uri="{BB962C8B-B14F-4D97-AF65-F5344CB8AC3E}">
        <p14:creationId xmlns:p14="http://schemas.microsoft.com/office/powerpoint/2010/main" val="1164355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500" dirty="0" smtClean="0"/>
              <a:t>• toplumsal sınıflarından, </a:t>
            </a:r>
          </a:p>
          <a:p>
            <a:pPr marL="0" indent="0">
              <a:buNone/>
            </a:pPr>
            <a:r>
              <a:rPr lang="tr-TR" sz="3500" dirty="0" smtClean="0"/>
              <a:t>• toplumsal cinsiyetlerinden, </a:t>
            </a:r>
          </a:p>
          <a:p>
            <a:pPr marL="0" indent="0">
              <a:buNone/>
            </a:pPr>
            <a:r>
              <a:rPr lang="tr-TR" sz="3500" dirty="0" smtClean="0"/>
              <a:t>• ırklar ve etnik gruplarından, </a:t>
            </a:r>
          </a:p>
        </p:txBody>
      </p:sp>
    </p:spTree>
    <p:extLst>
      <p:ext uri="{BB962C8B-B14F-4D97-AF65-F5344CB8AC3E}">
        <p14:creationId xmlns:p14="http://schemas.microsoft.com/office/powerpoint/2010/main" val="1985701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500" dirty="0" smtClean="0"/>
              <a:t>• gelir düzeylerinden, </a:t>
            </a:r>
          </a:p>
          <a:p>
            <a:pPr marL="0" indent="0">
              <a:buNone/>
            </a:pPr>
            <a:r>
              <a:rPr lang="tr-TR" sz="3500" dirty="0" smtClean="0"/>
              <a:t>• çalışma koşullarından, </a:t>
            </a:r>
          </a:p>
          <a:p>
            <a:pPr marL="0" indent="0">
              <a:buNone/>
            </a:pPr>
            <a:r>
              <a:rPr lang="tr-TR" sz="3500" dirty="0" smtClean="0"/>
              <a:t>• eğitim düzeylerinden </a:t>
            </a:r>
          </a:p>
          <a:p>
            <a:pPr marL="0" indent="0">
              <a:buNone/>
            </a:pPr>
            <a:r>
              <a:rPr lang="tr-TR" sz="3500" dirty="0" smtClean="0"/>
              <a:t>• ve sosyal statülerinden etkilendiğini ortaya koymaktadır.</a:t>
            </a:r>
          </a:p>
          <a:p>
            <a:pPr marL="0" indent="0">
              <a:buNone/>
            </a:pPr>
            <a:endParaRPr lang="tr-TR" sz="3500" dirty="0"/>
          </a:p>
        </p:txBody>
      </p:sp>
    </p:spTree>
    <p:extLst>
      <p:ext uri="{BB962C8B-B14F-4D97-AF65-F5344CB8AC3E}">
        <p14:creationId xmlns:p14="http://schemas.microsoft.com/office/powerpoint/2010/main" val="422488941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309</Words>
  <Application>Microsoft Office PowerPoint</Application>
  <PresentationFormat>Geniş ekran</PresentationFormat>
  <Paragraphs>20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Sağlığın Toplumsal Belirleyicileri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Sağlığın Toplumsal Belirleyicileri</dc:title>
  <dc:creator>USER</dc:creator>
  <cp:lastModifiedBy>USER</cp:lastModifiedBy>
  <cp:revision>3</cp:revision>
  <dcterms:created xsi:type="dcterms:W3CDTF">2020-05-03T12:07:45Z</dcterms:created>
  <dcterms:modified xsi:type="dcterms:W3CDTF">2020-05-03T15:36:39Z</dcterms:modified>
</cp:coreProperties>
</file>