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9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4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6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3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2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123B9-A015-4A67-A59C-D3278E4CA74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56993-F433-45BB-B864-FD6C8F42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Temel Kavramlar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94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274638"/>
            <a:ext cx="8496944" cy="1066130"/>
          </a:xfrm>
        </p:spPr>
        <p:txBody>
          <a:bodyPr>
            <a:noAutofit/>
          </a:bodyPr>
          <a:lstStyle/>
          <a:p>
            <a:r>
              <a:rPr lang="tr-TR" dirty="0"/>
              <a:t>Fiyattaki Değişmenin </a:t>
            </a:r>
            <a:r>
              <a:rPr lang="tr-TR" dirty="0" smtClean="0"/>
              <a:t>Etkisi </a:t>
            </a:r>
            <a:br>
              <a:rPr lang="tr-TR" dirty="0" smtClean="0"/>
            </a:br>
            <a:r>
              <a:rPr lang="tr-TR" dirty="0" smtClean="0"/>
              <a:t>(X ucuzluyor)</a:t>
            </a:r>
            <a:endParaRPr lang="en-US" dirty="0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2351584" y="1412776"/>
            <a:ext cx="0" cy="4608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402326" y="6021288"/>
            <a:ext cx="722206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 rot="16200000">
            <a:off x="1385958" y="1766805"/>
            <a:ext cx="125066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Y malı</a:t>
            </a:r>
            <a:endParaRPr lang="en-US" sz="3400" dirty="0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8347827" y="6053808"/>
            <a:ext cx="126348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X malı</a:t>
            </a:r>
            <a:endParaRPr lang="en-US" sz="3400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351584" y="2276872"/>
            <a:ext cx="2448272" cy="3744416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grpSp>
        <p:nvGrpSpPr>
          <p:cNvPr id="18440" name="Group 8"/>
          <p:cNvGrpSpPr>
            <a:grpSpLocks/>
          </p:cNvGrpSpPr>
          <p:nvPr/>
        </p:nvGrpSpPr>
        <p:grpSpPr bwMode="auto">
          <a:xfrm>
            <a:off x="3071664" y="2060848"/>
            <a:ext cx="3056026" cy="3660770"/>
            <a:chOff x="1111" y="1925"/>
            <a:chExt cx="1171" cy="1438"/>
          </a:xfrm>
        </p:grpSpPr>
        <p:sp>
          <p:nvSpPr>
            <p:cNvPr id="18441" name="Arc 9"/>
            <p:cNvSpPr>
              <a:spLocks/>
            </p:cNvSpPr>
            <p:nvPr/>
          </p:nvSpPr>
          <p:spPr bwMode="auto">
            <a:xfrm rot="10800000">
              <a:off x="1111" y="1925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2047" y="3121"/>
              <a:ext cx="235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solidFill>
                    <a:srgbClr val="00CC00"/>
                  </a:solidFill>
                </a:rPr>
                <a:t>U</a:t>
              </a:r>
              <a:r>
                <a:rPr lang="tr-TR" sz="3400" baseline="-25000">
                  <a:solidFill>
                    <a:srgbClr val="00CC00"/>
                  </a:solidFill>
                </a:rPr>
                <a:t>0</a:t>
              </a:r>
              <a:endParaRPr lang="en-US" sz="3400" baseline="-25000">
                <a:solidFill>
                  <a:srgbClr val="00CC00"/>
                </a:solidFill>
              </a:endParaRPr>
            </a:p>
          </p:txBody>
        </p:sp>
      </p:grp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2351585" y="2276872"/>
            <a:ext cx="5688631" cy="3744416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grpSp>
        <p:nvGrpSpPr>
          <p:cNvPr id="18444" name="Group 12"/>
          <p:cNvGrpSpPr>
            <a:grpSpLocks/>
          </p:cNvGrpSpPr>
          <p:nvPr/>
        </p:nvGrpSpPr>
        <p:grpSpPr bwMode="auto">
          <a:xfrm>
            <a:off x="3730369" y="1340769"/>
            <a:ext cx="3524048" cy="3495979"/>
            <a:chOff x="1519" y="1389"/>
            <a:chExt cx="1133" cy="1451"/>
          </a:xfrm>
        </p:grpSpPr>
        <p:sp>
          <p:nvSpPr>
            <p:cNvPr id="18445" name="Arc 13"/>
            <p:cNvSpPr>
              <a:spLocks/>
            </p:cNvSpPr>
            <p:nvPr/>
          </p:nvSpPr>
          <p:spPr bwMode="auto">
            <a:xfrm rot="10800000">
              <a:off x="1519" y="1389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2455" y="2585"/>
              <a:ext cx="197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solidFill>
                    <a:srgbClr val="00CC00"/>
                  </a:solidFill>
                </a:rPr>
                <a:t>U</a:t>
              </a:r>
              <a:r>
                <a:rPr lang="tr-TR" sz="3400" baseline="-25000">
                  <a:solidFill>
                    <a:srgbClr val="00CC00"/>
                  </a:solidFill>
                </a:rPr>
                <a:t>1</a:t>
              </a:r>
              <a:endParaRPr lang="en-US" sz="3400" baseline="-25000">
                <a:solidFill>
                  <a:srgbClr val="00CC00"/>
                </a:solidFill>
              </a:endParaRPr>
            </a:p>
          </p:txBody>
        </p:sp>
      </p:grp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3173833" y="4149652"/>
            <a:ext cx="565150" cy="615949"/>
            <a:chOff x="1027" y="2684"/>
            <a:chExt cx="356" cy="388"/>
          </a:xfrm>
        </p:grpSpPr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1027" y="2684"/>
              <a:ext cx="275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/>
                <a:t>A</a:t>
              </a:r>
              <a:endParaRPr lang="en-US" sz="3400" dirty="0"/>
            </a:p>
          </p:txBody>
        </p:sp>
        <p:sp>
          <p:nvSpPr>
            <p:cNvPr id="18449" name="Oval 17"/>
            <p:cNvSpPr>
              <a:spLocks noChangeArrowheads="1"/>
            </p:cNvSpPr>
            <p:nvPr/>
          </p:nvSpPr>
          <p:spPr bwMode="auto">
            <a:xfrm>
              <a:off x="1338" y="2795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18450" name="Group 18"/>
          <p:cNvGrpSpPr>
            <a:grpSpLocks/>
          </p:cNvGrpSpPr>
          <p:nvPr/>
        </p:nvGrpSpPr>
        <p:grpSpPr bwMode="auto">
          <a:xfrm>
            <a:off x="4943872" y="3389759"/>
            <a:ext cx="452437" cy="615950"/>
            <a:chOff x="1791" y="1999"/>
            <a:chExt cx="285" cy="388"/>
          </a:xfrm>
        </p:grpSpPr>
        <p:sp>
          <p:nvSpPr>
            <p:cNvPr id="18451" name="Text Box 19"/>
            <p:cNvSpPr txBox="1">
              <a:spLocks noChangeArrowheads="1"/>
            </p:cNvSpPr>
            <p:nvPr/>
          </p:nvSpPr>
          <p:spPr bwMode="auto">
            <a:xfrm>
              <a:off x="1810" y="1999"/>
              <a:ext cx="26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/>
                <a:t>B</a:t>
              </a:r>
              <a:endParaRPr lang="en-US" sz="3400" dirty="0"/>
            </a:p>
          </p:txBody>
        </p:sp>
        <p:sp>
          <p:nvSpPr>
            <p:cNvPr id="18452" name="Oval 20"/>
            <p:cNvSpPr>
              <a:spLocks noChangeArrowheads="1"/>
            </p:cNvSpPr>
            <p:nvPr/>
          </p:nvSpPr>
          <p:spPr bwMode="auto">
            <a:xfrm>
              <a:off x="1791" y="2341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</p:spTree>
    <p:extLst>
      <p:ext uri="{BB962C8B-B14F-4D97-AF65-F5344CB8AC3E}">
        <p14:creationId xmlns:p14="http://schemas.microsoft.com/office/powerpoint/2010/main" val="295613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9800" y="89870"/>
            <a:ext cx="7772400" cy="1090396"/>
          </a:xfrm>
        </p:spPr>
        <p:txBody>
          <a:bodyPr/>
          <a:lstStyle/>
          <a:p>
            <a:r>
              <a:rPr lang="tr-TR" dirty="0" smtClean="0"/>
              <a:t>Üretim İmkanları Eğrisi (Sınırı)</a:t>
            </a:r>
            <a:endParaRPr lang="tr-TR" dirty="0"/>
          </a:p>
        </p:txBody>
      </p:sp>
      <p:sp>
        <p:nvSpPr>
          <p:cNvPr id="41" name="40 Yay"/>
          <p:cNvSpPr/>
          <p:nvPr/>
        </p:nvSpPr>
        <p:spPr>
          <a:xfrm>
            <a:off x="-1320824" y="1916832"/>
            <a:ext cx="9361040" cy="8208912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97" name="96 Grup"/>
          <p:cNvGrpSpPr/>
          <p:nvPr/>
        </p:nvGrpSpPr>
        <p:grpSpPr>
          <a:xfrm>
            <a:off x="2028057" y="1412777"/>
            <a:ext cx="7427169" cy="5265295"/>
            <a:chOff x="504056" y="1412776"/>
            <a:chExt cx="7427169" cy="5265295"/>
          </a:xfrm>
        </p:grpSpPr>
        <p:cxnSp>
          <p:nvCxnSpPr>
            <p:cNvPr id="5" name="4 Düz Bağlayıcı"/>
            <p:cNvCxnSpPr/>
            <p:nvPr/>
          </p:nvCxnSpPr>
          <p:spPr>
            <a:xfrm rot="5400000">
              <a:off x="-324544" y="3861048"/>
              <a:ext cx="432048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Düz Bağlayıcı"/>
            <p:cNvCxnSpPr/>
            <p:nvPr/>
          </p:nvCxnSpPr>
          <p:spPr>
            <a:xfrm rot="10800000">
              <a:off x="1835696" y="6021288"/>
              <a:ext cx="525658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44 Metin kutusu"/>
            <p:cNvSpPr txBox="1"/>
            <p:nvPr/>
          </p:nvSpPr>
          <p:spPr>
            <a:xfrm>
              <a:off x="504056" y="1412776"/>
              <a:ext cx="11480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Giyim</a:t>
              </a:r>
            </a:p>
          </p:txBody>
        </p:sp>
        <p:sp>
          <p:nvSpPr>
            <p:cNvPr id="46" name="45 Metin kutusu"/>
            <p:cNvSpPr txBox="1"/>
            <p:nvPr/>
          </p:nvSpPr>
          <p:spPr>
            <a:xfrm>
              <a:off x="6948264" y="6093296"/>
              <a:ext cx="9829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Gıda</a:t>
              </a:r>
            </a:p>
          </p:txBody>
        </p:sp>
      </p:grpSp>
      <p:sp>
        <p:nvSpPr>
          <p:cNvPr id="78" name="77 Sol Ayraç"/>
          <p:cNvSpPr/>
          <p:nvPr/>
        </p:nvSpPr>
        <p:spPr>
          <a:xfrm>
            <a:off x="2999656" y="2204864"/>
            <a:ext cx="216024" cy="50405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98" name="97 Grup"/>
          <p:cNvGrpSpPr/>
          <p:nvPr/>
        </p:nvGrpSpPr>
        <p:grpSpPr>
          <a:xfrm>
            <a:off x="3359696" y="1556792"/>
            <a:ext cx="2078094" cy="4464496"/>
            <a:chOff x="1835696" y="1556792"/>
            <a:chExt cx="2078094" cy="4464496"/>
          </a:xfrm>
        </p:grpSpPr>
        <p:cxnSp>
          <p:nvCxnSpPr>
            <p:cNvPr id="48" name="47 Düz Bağlayıcı"/>
            <p:cNvCxnSpPr/>
            <p:nvPr/>
          </p:nvCxnSpPr>
          <p:spPr>
            <a:xfrm>
              <a:off x="1835696" y="2204864"/>
              <a:ext cx="165618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Düz Bağlayıcı"/>
            <p:cNvCxnSpPr/>
            <p:nvPr/>
          </p:nvCxnSpPr>
          <p:spPr>
            <a:xfrm rot="5400000">
              <a:off x="1583668" y="4113076"/>
              <a:ext cx="381642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78 Metin kutusu"/>
            <p:cNvSpPr txBox="1"/>
            <p:nvPr/>
          </p:nvSpPr>
          <p:spPr>
            <a:xfrm>
              <a:off x="3491880" y="1556792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A</a:t>
              </a:r>
            </a:p>
          </p:txBody>
        </p:sp>
        <p:sp>
          <p:nvSpPr>
            <p:cNvPr id="84" name="83 Oval"/>
            <p:cNvSpPr/>
            <p:nvPr/>
          </p:nvSpPr>
          <p:spPr>
            <a:xfrm>
              <a:off x="3472830" y="214238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99" name="98 Grup"/>
          <p:cNvGrpSpPr/>
          <p:nvPr/>
        </p:nvGrpSpPr>
        <p:grpSpPr>
          <a:xfrm>
            <a:off x="3359696" y="2060848"/>
            <a:ext cx="3143788" cy="3960440"/>
            <a:chOff x="1835696" y="2060848"/>
            <a:chExt cx="3143788" cy="3960440"/>
          </a:xfrm>
        </p:grpSpPr>
        <p:cxnSp>
          <p:nvCxnSpPr>
            <p:cNvPr id="49" name="48 Düz Bağlayıcı"/>
            <p:cNvCxnSpPr/>
            <p:nvPr/>
          </p:nvCxnSpPr>
          <p:spPr>
            <a:xfrm>
              <a:off x="1835696" y="2708920"/>
              <a:ext cx="273630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Düz Bağlayıcı"/>
            <p:cNvCxnSpPr/>
            <p:nvPr/>
          </p:nvCxnSpPr>
          <p:spPr>
            <a:xfrm rot="5400000">
              <a:off x="2915816" y="4365104"/>
              <a:ext cx="3312368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79 Metin kutusu"/>
            <p:cNvSpPr txBox="1"/>
            <p:nvPr/>
          </p:nvSpPr>
          <p:spPr>
            <a:xfrm>
              <a:off x="4572000" y="2060848"/>
              <a:ext cx="4074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B</a:t>
              </a:r>
            </a:p>
          </p:txBody>
        </p:sp>
        <p:sp>
          <p:nvSpPr>
            <p:cNvPr id="85" name="84 Oval"/>
            <p:cNvSpPr/>
            <p:nvPr/>
          </p:nvSpPr>
          <p:spPr>
            <a:xfrm>
              <a:off x="4547617" y="265596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100" name="99 Grup"/>
          <p:cNvGrpSpPr/>
          <p:nvPr/>
        </p:nvGrpSpPr>
        <p:grpSpPr>
          <a:xfrm>
            <a:off x="3359696" y="3573016"/>
            <a:ext cx="4652750" cy="2448272"/>
            <a:chOff x="1835696" y="3573016"/>
            <a:chExt cx="4652750" cy="2448272"/>
          </a:xfrm>
        </p:grpSpPr>
        <p:cxnSp>
          <p:nvCxnSpPr>
            <p:cNvPr id="56" name="55 Düz Bağlayıcı"/>
            <p:cNvCxnSpPr/>
            <p:nvPr/>
          </p:nvCxnSpPr>
          <p:spPr>
            <a:xfrm>
              <a:off x="1835696" y="4221088"/>
              <a:ext cx="417646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72 Düz Bağlayıcı"/>
            <p:cNvCxnSpPr/>
            <p:nvPr/>
          </p:nvCxnSpPr>
          <p:spPr>
            <a:xfrm rot="5400000">
              <a:off x="5112060" y="5121188"/>
              <a:ext cx="18002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80 Metin kutusu"/>
            <p:cNvSpPr txBox="1"/>
            <p:nvPr/>
          </p:nvSpPr>
          <p:spPr>
            <a:xfrm>
              <a:off x="6084168" y="3573016"/>
              <a:ext cx="4042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C</a:t>
              </a:r>
            </a:p>
          </p:txBody>
        </p:sp>
        <p:sp>
          <p:nvSpPr>
            <p:cNvPr id="86" name="85 Oval"/>
            <p:cNvSpPr/>
            <p:nvPr/>
          </p:nvSpPr>
          <p:spPr>
            <a:xfrm>
              <a:off x="5991969" y="4177283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101" name="100 Grup"/>
          <p:cNvGrpSpPr/>
          <p:nvPr/>
        </p:nvGrpSpPr>
        <p:grpSpPr>
          <a:xfrm>
            <a:off x="3359696" y="4293096"/>
            <a:ext cx="4974444" cy="1728192"/>
            <a:chOff x="1835696" y="4293096"/>
            <a:chExt cx="4974444" cy="1728192"/>
          </a:xfrm>
        </p:grpSpPr>
        <p:cxnSp>
          <p:nvCxnSpPr>
            <p:cNvPr id="57" name="56 Düz Bağlayıcı"/>
            <p:cNvCxnSpPr/>
            <p:nvPr/>
          </p:nvCxnSpPr>
          <p:spPr>
            <a:xfrm>
              <a:off x="1835696" y="4725144"/>
              <a:ext cx="4464496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76 Düz Bağlayıcı"/>
            <p:cNvCxnSpPr/>
            <p:nvPr/>
          </p:nvCxnSpPr>
          <p:spPr>
            <a:xfrm rot="5400000">
              <a:off x="5642595" y="5373216"/>
              <a:ext cx="129614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81 Metin kutusu"/>
            <p:cNvSpPr txBox="1"/>
            <p:nvPr/>
          </p:nvSpPr>
          <p:spPr>
            <a:xfrm>
              <a:off x="6372200" y="4293096"/>
              <a:ext cx="4379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D</a:t>
              </a:r>
            </a:p>
          </p:txBody>
        </p:sp>
        <p:sp>
          <p:nvSpPr>
            <p:cNvPr id="87" name="86 Oval"/>
            <p:cNvSpPr/>
            <p:nvPr/>
          </p:nvSpPr>
          <p:spPr>
            <a:xfrm>
              <a:off x="6252567" y="469771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102" name="101 Grup"/>
          <p:cNvGrpSpPr/>
          <p:nvPr/>
        </p:nvGrpSpPr>
        <p:grpSpPr>
          <a:xfrm>
            <a:off x="5396814" y="3337942"/>
            <a:ext cx="409425" cy="667122"/>
            <a:chOff x="3872813" y="3337942"/>
            <a:chExt cx="409425" cy="667122"/>
          </a:xfrm>
        </p:grpSpPr>
        <p:sp>
          <p:nvSpPr>
            <p:cNvPr id="88" name="87 Metin kutusu"/>
            <p:cNvSpPr txBox="1"/>
            <p:nvPr/>
          </p:nvSpPr>
          <p:spPr>
            <a:xfrm>
              <a:off x="3897196" y="3337942"/>
              <a:ext cx="38504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E</a:t>
              </a:r>
            </a:p>
          </p:txBody>
        </p:sp>
        <p:sp>
          <p:nvSpPr>
            <p:cNvPr id="89" name="88 Oval"/>
            <p:cNvSpPr/>
            <p:nvPr/>
          </p:nvSpPr>
          <p:spPr>
            <a:xfrm>
              <a:off x="3872813" y="3933056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103" name="102 Grup"/>
          <p:cNvGrpSpPr/>
          <p:nvPr/>
        </p:nvGrpSpPr>
        <p:grpSpPr>
          <a:xfrm>
            <a:off x="7581100" y="2060848"/>
            <a:ext cx="398203" cy="667122"/>
            <a:chOff x="6057099" y="2060848"/>
            <a:chExt cx="398203" cy="667122"/>
          </a:xfrm>
        </p:grpSpPr>
        <p:sp>
          <p:nvSpPr>
            <p:cNvPr id="91" name="90 Metin kutusu"/>
            <p:cNvSpPr txBox="1"/>
            <p:nvPr/>
          </p:nvSpPr>
          <p:spPr>
            <a:xfrm>
              <a:off x="6081482" y="2060848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3200" dirty="0"/>
                <a:t>F</a:t>
              </a:r>
            </a:p>
          </p:txBody>
        </p:sp>
        <p:sp>
          <p:nvSpPr>
            <p:cNvPr id="92" name="91 Oval"/>
            <p:cNvSpPr/>
            <p:nvPr/>
          </p:nvSpPr>
          <p:spPr>
            <a:xfrm>
              <a:off x="6057099" y="265596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93" name="92 Sol Ayraç"/>
          <p:cNvSpPr/>
          <p:nvPr/>
        </p:nvSpPr>
        <p:spPr>
          <a:xfrm>
            <a:off x="2999656" y="4221088"/>
            <a:ext cx="216024" cy="50405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5" name="94 Sol Ayraç"/>
          <p:cNvSpPr/>
          <p:nvPr/>
        </p:nvSpPr>
        <p:spPr>
          <a:xfrm rot="16200000">
            <a:off x="5375920" y="5697253"/>
            <a:ext cx="324036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6" name="95 Sol Ayraç"/>
          <p:cNvSpPr/>
          <p:nvPr/>
        </p:nvSpPr>
        <p:spPr>
          <a:xfrm rot="16200000">
            <a:off x="7533016" y="6111298"/>
            <a:ext cx="324036" cy="2880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38 Metin kutusu"/>
          <p:cNvSpPr txBox="1"/>
          <p:nvPr/>
        </p:nvSpPr>
        <p:spPr>
          <a:xfrm>
            <a:off x="2135561" y="2132857"/>
            <a:ext cx="745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latin typeface="Times New Roman"/>
                <a:cs typeface="Times New Roman"/>
              </a:rPr>
              <a:t>Δ</a:t>
            </a:r>
            <a:r>
              <a:rPr lang="tr-TR" sz="3200" dirty="0">
                <a:latin typeface="Times New Roman"/>
                <a:cs typeface="Times New Roman"/>
              </a:rPr>
              <a:t>G</a:t>
            </a:r>
            <a:endParaRPr lang="tr-TR" sz="3200" dirty="0"/>
          </a:p>
        </p:txBody>
      </p:sp>
      <p:sp>
        <p:nvSpPr>
          <p:cNvPr id="40" name="39 Metin kutusu"/>
          <p:cNvSpPr txBox="1"/>
          <p:nvPr/>
        </p:nvSpPr>
        <p:spPr>
          <a:xfrm>
            <a:off x="2135561" y="4221089"/>
            <a:ext cx="745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latin typeface="Times New Roman"/>
                <a:cs typeface="Times New Roman"/>
              </a:rPr>
              <a:t>Δ</a:t>
            </a:r>
            <a:r>
              <a:rPr lang="tr-TR" sz="3200" dirty="0">
                <a:latin typeface="Times New Roman"/>
                <a:cs typeface="Times New Roman"/>
              </a:rPr>
              <a:t>G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24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78" grpId="0" animBg="1"/>
      <p:bldP spid="93" grpId="0" animBg="1"/>
      <p:bldP spid="95" grpId="0" animBg="1"/>
      <p:bldP spid="96" grpId="0" animBg="1"/>
      <p:bldP spid="3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Talep Grafiği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P ve Q arasında ters yönlü ilişki var.</a:t>
            </a:r>
            <a:endParaRPr lang="en-US" dirty="0"/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184595" y="1785394"/>
            <a:ext cx="4352924" cy="4478338"/>
            <a:chOff x="55" y="705"/>
            <a:chExt cx="2742" cy="2821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431" y="3158"/>
              <a:ext cx="21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5" y="705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P</a:t>
              </a:r>
              <a:endParaRPr lang="tr-TR" sz="3200" dirty="0">
                <a:latin typeface="Times New Roman" pitchFamily="18" charset="0"/>
              </a:endParaRPr>
            </a:p>
          </p:txBody>
        </p:sp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2472" y="3158"/>
              <a:ext cx="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Q</a:t>
              </a:r>
              <a:endParaRPr lang="tr-TR" sz="3200" dirty="0">
                <a:latin typeface="Times New Roman" pitchFamily="18" charset="0"/>
              </a:endParaRPr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431" y="1026"/>
              <a:ext cx="0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431" y="1253"/>
              <a:ext cx="2041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494" y="2092"/>
              <a:ext cx="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D</a:t>
              </a:r>
              <a:endParaRPr lang="tr-TR" sz="32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003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Talep Grafiği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P ve Q arasında aynı yönlü ilişki var.</a:t>
            </a:r>
            <a:endParaRPr lang="en-US" dirty="0"/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184595" y="1785394"/>
            <a:ext cx="4317999" cy="4478338"/>
            <a:chOff x="55" y="705"/>
            <a:chExt cx="2720" cy="2821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431" y="3158"/>
              <a:ext cx="21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5" y="705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P</a:t>
              </a:r>
              <a:endParaRPr lang="tr-TR" sz="3200" dirty="0">
                <a:latin typeface="Times New Roman" pitchFamily="18" charset="0"/>
              </a:endParaRPr>
            </a:p>
          </p:txBody>
        </p:sp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2472" y="3158"/>
              <a:ext cx="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Q</a:t>
              </a:r>
              <a:endParaRPr lang="tr-TR" sz="3200" dirty="0">
                <a:latin typeface="Times New Roman" pitchFamily="18" charset="0"/>
              </a:endParaRPr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431" y="1026"/>
              <a:ext cx="0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431" y="1343"/>
              <a:ext cx="2063" cy="12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476" y="1026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S</a:t>
              </a:r>
              <a:endParaRPr lang="tr-TR" sz="32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8922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Talep Esnekliği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Talepteki yüzde değişimin fiyattaki yüzde değişime oranıdır. </a:t>
            </a:r>
          </a:p>
          <a:p>
            <a:r>
              <a:rPr lang="tr-TR" dirty="0"/>
              <a:t> </a:t>
            </a:r>
            <a:r>
              <a:rPr lang="tr-TR" dirty="0" smtClean="0"/>
              <a:t>e = </a:t>
            </a:r>
            <a:r>
              <a:rPr lang="tr-TR" i="1" dirty="0" smtClean="0"/>
              <a:t>ln </a:t>
            </a:r>
            <a:r>
              <a:rPr lang="tr-TR" dirty="0" smtClean="0"/>
              <a:t>q / </a:t>
            </a:r>
            <a:r>
              <a:rPr lang="tr-TR" i="1" dirty="0" smtClean="0"/>
              <a:t>ln</a:t>
            </a:r>
            <a:r>
              <a:rPr lang="tr-TR" dirty="0" smtClean="0"/>
              <a:t>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55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Kayıtsızlık eğrisi</a:t>
            </a:r>
            <a:endParaRPr lang="en-US"/>
          </a:p>
        </p:txBody>
      </p:sp>
      <p:grpSp>
        <p:nvGrpSpPr>
          <p:cNvPr id="5149" name="Group 29"/>
          <p:cNvGrpSpPr>
            <a:grpSpLocks/>
          </p:cNvGrpSpPr>
          <p:nvPr/>
        </p:nvGrpSpPr>
        <p:grpSpPr bwMode="auto">
          <a:xfrm>
            <a:off x="1847851" y="1484314"/>
            <a:ext cx="7385049" cy="4721225"/>
            <a:chOff x="476" y="935"/>
            <a:chExt cx="4652" cy="2974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1337" y="1071"/>
              <a:ext cx="0" cy="24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1337" y="3520"/>
              <a:ext cx="303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476" y="935"/>
              <a:ext cx="788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/>
                <a:t>Y malı</a:t>
              </a:r>
              <a:endParaRPr lang="en-US" sz="3400" dirty="0"/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4332" y="3521"/>
              <a:ext cx="79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/>
                <a:t>X malı</a:t>
              </a:r>
              <a:endParaRPr lang="en-US" sz="3400" dirty="0"/>
            </a:p>
          </p:txBody>
        </p:sp>
      </p:grpSp>
      <p:grpSp>
        <p:nvGrpSpPr>
          <p:cNvPr id="5148" name="Group 28"/>
          <p:cNvGrpSpPr>
            <a:grpSpLocks/>
          </p:cNvGrpSpPr>
          <p:nvPr/>
        </p:nvGrpSpPr>
        <p:grpSpPr bwMode="auto">
          <a:xfrm>
            <a:off x="2424113" y="2349501"/>
            <a:ext cx="1800226" cy="615950"/>
            <a:chOff x="839" y="1480"/>
            <a:chExt cx="1134" cy="388"/>
          </a:xfrm>
        </p:grpSpPr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 flipH="1">
              <a:off x="1338" y="1570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H="1">
              <a:off x="1338" y="1842"/>
              <a:ext cx="6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37" name="Text Box 17"/>
            <p:cNvSpPr txBox="1">
              <a:spLocks noChangeArrowheads="1"/>
            </p:cNvSpPr>
            <p:nvPr/>
          </p:nvSpPr>
          <p:spPr bwMode="auto">
            <a:xfrm>
              <a:off x="839" y="1480"/>
              <a:ext cx="40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3400" dirty="0">
                  <a:cs typeface="Arial" charset="0"/>
                </a:rPr>
                <a:t>Δ</a:t>
              </a:r>
              <a:r>
                <a:rPr lang="tr-TR" sz="3400" dirty="0">
                  <a:cs typeface="Arial" charset="0"/>
                </a:rPr>
                <a:t>Y</a:t>
              </a:r>
              <a:endParaRPr lang="el-GR" sz="3400" dirty="0">
                <a:cs typeface="Arial" charset="0"/>
              </a:endParaRPr>
            </a:p>
          </p:txBody>
        </p:sp>
      </p:grpSp>
      <p:grpSp>
        <p:nvGrpSpPr>
          <p:cNvPr id="5151" name="Group 31"/>
          <p:cNvGrpSpPr>
            <a:grpSpLocks/>
          </p:cNvGrpSpPr>
          <p:nvPr/>
        </p:nvGrpSpPr>
        <p:grpSpPr bwMode="auto">
          <a:xfrm>
            <a:off x="2424114" y="4541839"/>
            <a:ext cx="5256213" cy="615950"/>
            <a:chOff x="839" y="2861"/>
            <a:chExt cx="3311" cy="388"/>
          </a:xfrm>
        </p:grpSpPr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 flipH="1">
              <a:off x="1338" y="3203"/>
              <a:ext cx="28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 flipH="1">
              <a:off x="1338" y="2931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839" y="2861"/>
              <a:ext cx="40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3400" dirty="0">
                  <a:cs typeface="Arial" charset="0"/>
                </a:rPr>
                <a:t>Δ</a:t>
              </a:r>
              <a:r>
                <a:rPr lang="tr-TR" sz="3400" dirty="0">
                  <a:cs typeface="Arial" charset="0"/>
                </a:rPr>
                <a:t>Y</a:t>
              </a:r>
              <a:endParaRPr lang="el-GR" sz="3400" dirty="0">
                <a:cs typeface="Arial" charset="0"/>
              </a:endParaRPr>
            </a:p>
          </p:txBody>
        </p:sp>
      </p:grp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3719514" y="2492375"/>
            <a:ext cx="804862" cy="4216400"/>
            <a:chOff x="1655" y="1570"/>
            <a:chExt cx="507" cy="2656"/>
          </a:xfrm>
        </p:grpSpPr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>
              <a:off x="1882" y="1570"/>
              <a:ext cx="0" cy="19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1973" y="1842"/>
              <a:ext cx="0" cy="16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43" name="Text Box 23"/>
            <p:cNvSpPr txBox="1">
              <a:spLocks noChangeArrowheads="1"/>
            </p:cNvSpPr>
            <p:nvPr/>
          </p:nvSpPr>
          <p:spPr bwMode="auto">
            <a:xfrm>
              <a:off x="1655" y="3838"/>
              <a:ext cx="507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3400" dirty="0">
                  <a:cs typeface="Arial" charset="0"/>
                </a:rPr>
                <a:t>Δ</a:t>
              </a:r>
              <a:r>
                <a:rPr lang="tr-TR" sz="3400" dirty="0">
                  <a:cs typeface="Arial" charset="0"/>
                </a:rPr>
                <a:t>X</a:t>
              </a:r>
              <a:r>
                <a:rPr lang="tr-TR" sz="3400" baseline="-25000" dirty="0">
                  <a:cs typeface="Arial" charset="0"/>
                </a:rPr>
                <a:t>1</a:t>
              </a:r>
              <a:endParaRPr lang="el-GR" sz="3400" baseline="-25000" dirty="0">
                <a:cs typeface="Arial" charset="0"/>
              </a:endParaRPr>
            </a:p>
          </p:txBody>
        </p:sp>
        <p:sp>
          <p:nvSpPr>
            <p:cNvPr id="5146" name="AutoShape 26"/>
            <p:cNvSpPr>
              <a:spLocks/>
            </p:cNvSpPr>
            <p:nvPr/>
          </p:nvSpPr>
          <p:spPr bwMode="auto">
            <a:xfrm rot="16200000">
              <a:off x="1839" y="3619"/>
              <a:ext cx="182" cy="166"/>
            </a:xfrm>
            <a:prstGeom prst="leftBrace">
              <a:avLst>
                <a:gd name="adj1" fmla="val 8333"/>
                <a:gd name="adj2" fmla="val 5012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5152" name="Group 32"/>
          <p:cNvGrpSpPr>
            <a:grpSpLocks/>
          </p:cNvGrpSpPr>
          <p:nvPr/>
        </p:nvGrpSpPr>
        <p:grpSpPr bwMode="auto">
          <a:xfrm>
            <a:off x="5880101" y="4652963"/>
            <a:ext cx="1800225" cy="2055812"/>
            <a:chOff x="3016" y="2931"/>
            <a:chExt cx="1134" cy="1295"/>
          </a:xfrm>
        </p:grpSpPr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3016" y="2931"/>
              <a:ext cx="0" cy="5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4150" y="3203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5144" name="Text Box 24"/>
            <p:cNvSpPr txBox="1">
              <a:spLocks noChangeArrowheads="1"/>
            </p:cNvSpPr>
            <p:nvPr/>
          </p:nvSpPr>
          <p:spPr bwMode="auto">
            <a:xfrm>
              <a:off x="3333" y="3838"/>
              <a:ext cx="507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3400" dirty="0">
                  <a:cs typeface="Arial" charset="0"/>
                </a:rPr>
                <a:t>Δ</a:t>
              </a:r>
              <a:r>
                <a:rPr lang="tr-TR" sz="3400" dirty="0">
                  <a:cs typeface="Arial" charset="0"/>
                </a:rPr>
                <a:t>X</a:t>
              </a:r>
              <a:r>
                <a:rPr lang="tr-TR" sz="3400" baseline="-25000" dirty="0">
                  <a:cs typeface="Arial" charset="0"/>
                </a:rPr>
                <a:t>2</a:t>
              </a:r>
              <a:endParaRPr lang="el-GR" sz="3400" baseline="-25000" dirty="0">
                <a:cs typeface="Arial" charset="0"/>
              </a:endParaRPr>
            </a:p>
          </p:txBody>
        </p:sp>
        <p:sp>
          <p:nvSpPr>
            <p:cNvPr id="5147" name="AutoShape 27"/>
            <p:cNvSpPr>
              <a:spLocks/>
            </p:cNvSpPr>
            <p:nvPr/>
          </p:nvSpPr>
          <p:spPr bwMode="auto">
            <a:xfrm rot="16200000">
              <a:off x="3515" y="3158"/>
              <a:ext cx="181" cy="1089"/>
            </a:xfrm>
            <a:prstGeom prst="leftBrace">
              <a:avLst>
                <a:gd name="adj1" fmla="val 50138"/>
                <a:gd name="adj2" fmla="val 5012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5154" name="Group 34"/>
          <p:cNvGrpSpPr>
            <a:grpSpLocks/>
          </p:cNvGrpSpPr>
          <p:nvPr/>
        </p:nvGrpSpPr>
        <p:grpSpPr bwMode="auto">
          <a:xfrm>
            <a:off x="4008438" y="1773239"/>
            <a:ext cx="4500562" cy="3640137"/>
            <a:chOff x="1837" y="1117"/>
            <a:chExt cx="2835" cy="2293"/>
          </a:xfrm>
        </p:grpSpPr>
        <p:sp>
          <p:nvSpPr>
            <p:cNvPr id="5129" name="Arc 9"/>
            <p:cNvSpPr>
              <a:spLocks/>
            </p:cNvSpPr>
            <p:nvPr/>
          </p:nvSpPr>
          <p:spPr bwMode="auto">
            <a:xfrm rot="10800000">
              <a:off x="1837" y="1117"/>
              <a:ext cx="2358" cy="208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5153" name="Text Box 33"/>
            <p:cNvSpPr txBox="1">
              <a:spLocks noChangeArrowheads="1"/>
            </p:cNvSpPr>
            <p:nvPr/>
          </p:nvSpPr>
          <p:spPr bwMode="auto">
            <a:xfrm>
              <a:off x="4286" y="3022"/>
              <a:ext cx="38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solidFill>
                    <a:srgbClr val="993300"/>
                  </a:solidFill>
                </a:rPr>
                <a:t>U</a:t>
              </a:r>
              <a:r>
                <a:rPr lang="tr-TR" sz="3400" baseline="-25000" dirty="0">
                  <a:solidFill>
                    <a:srgbClr val="993300"/>
                  </a:solidFill>
                </a:rPr>
                <a:t>0</a:t>
              </a:r>
              <a:endParaRPr lang="en-US" sz="3400" baseline="-25000" dirty="0">
                <a:solidFill>
                  <a:srgbClr val="993300"/>
                </a:solidFill>
              </a:endParaRPr>
            </a:p>
          </p:txBody>
        </p:sp>
      </p:grp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240464" y="1412875"/>
            <a:ext cx="3836987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400" dirty="0">
                <a:latin typeface="Times New Roman" pitchFamily="18" charset="0"/>
              </a:rPr>
              <a:t>Tüketiciye aynı tatmin düzeyini sağlayan mal bileşimlerini gösteren eğri.</a:t>
            </a:r>
          </a:p>
        </p:txBody>
      </p:sp>
    </p:spTree>
    <p:extLst>
      <p:ext uri="{BB962C8B-B14F-4D97-AF65-F5344CB8AC3E}">
        <p14:creationId xmlns:p14="http://schemas.microsoft.com/office/powerpoint/2010/main" val="263511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60" name="Group 48"/>
          <p:cNvGraphicFramePr>
            <a:graphicFrameLocks noGrp="1"/>
          </p:cNvGraphicFramePr>
          <p:nvPr>
            <p:extLst/>
          </p:nvPr>
        </p:nvGraphicFramePr>
        <p:xfrm>
          <a:off x="1775521" y="1310640"/>
          <a:ext cx="3874393" cy="4572000"/>
        </p:xfrm>
        <a:graphic>
          <a:graphicData uri="http://schemas.openxmlformats.org/drawingml/2006/table">
            <a:tbl>
              <a:tblPr/>
              <a:tblGrid>
                <a:gridCol w="605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5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x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malı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miktarı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              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Fiyat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= 20.00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TL)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y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malı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miktarı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                        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Fiyat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 = 10.00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TL)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B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b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4267201" y="2701926"/>
            <a:ext cx="398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1000" b="1">
                <a:latin typeface="Verdana" pitchFamily="34" charset="0"/>
                <a:ea typeface="Times New Roman" pitchFamily="18" charset="0"/>
                <a:cs typeface="Arial" charset="0"/>
              </a:rPr>
              <a:t>    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pic>
        <p:nvPicPr>
          <p:cNvPr id="13317" name="Picture 5" descr="Şekil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35638" y="1268414"/>
            <a:ext cx="4864100" cy="5545137"/>
          </a:xfrm>
          <a:prstGeom prst="rect">
            <a:avLst/>
          </a:prstGeom>
          <a:noFill/>
        </p:spPr>
      </p:pic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1847851" y="765453"/>
            <a:ext cx="35318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tr-TR" dirty="0">
                <a:latin typeface="Times New Roman" pitchFamily="18" charset="0"/>
              </a:rPr>
              <a:t>Gelir 100 TL iken bütçe sınırlaması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205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84632"/>
            <a:ext cx="7772400" cy="856136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Bütçe doğrusunun eğimi, fiyatların oranına eşittir:</a:t>
            </a:r>
            <a:endParaRPr lang="en-US" sz="4000" dirty="0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3000375" y="2466975"/>
            <a:ext cx="3003550" cy="338455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 sz="3400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997200" y="1938339"/>
            <a:ext cx="0" cy="3887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2997201" y="5826125"/>
            <a:ext cx="493871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559497" y="1340769"/>
            <a:ext cx="136915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</a:rPr>
              <a:t>Y malı</a:t>
            </a:r>
            <a:endParaRPr lang="en-US" sz="3400" dirty="0">
              <a:latin typeface="Times New Roman" pitchFamily="18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735020" y="5949281"/>
            <a:ext cx="1385316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</a:rPr>
              <a:t>X malı</a:t>
            </a:r>
            <a:endParaRPr lang="en-US" sz="3400" dirty="0">
              <a:latin typeface="Times New Roman" pitchFamily="18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279651" y="2190751"/>
            <a:ext cx="62068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</a:rPr>
              <a:t>10</a:t>
            </a:r>
            <a:endParaRPr lang="en-US" sz="3400" dirty="0">
              <a:latin typeface="Times New Roman" pitchFamily="18" charset="0"/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808663" y="5949951"/>
            <a:ext cx="40267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5</a:t>
            </a:r>
            <a:endParaRPr lang="en-US" sz="3400">
              <a:latin typeface="Times New Roman" pitchFamily="18" charset="0"/>
            </a:endParaRPr>
          </a:p>
        </p:txBody>
      </p:sp>
      <p:sp>
        <p:nvSpPr>
          <p:cNvPr id="12310" name="Arc 22"/>
          <p:cNvSpPr>
            <a:spLocks/>
          </p:cNvSpPr>
          <p:nvPr/>
        </p:nvSpPr>
        <p:spPr bwMode="auto">
          <a:xfrm flipH="1">
            <a:off x="4583113" y="5084763"/>
            <a:ext cx="749300" cy="7921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 sz="3400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4583114" y="5229226"/>
            <a:ext cx="43338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208848" y="4695528"/>
            <a:ext cx="19399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b="1" dirty="0" err="1">
                <a:latin typeface="Times New Roman" pitchFamily="18" charset="0"/>
              </a:rPr>
              <a:t>tg</a:t>
            </a:r>
            <a:r>
              <a:rPr lang="tr-TR" sz="2400" b="1" dirty="0">
                <a:latin typeface="Times New Roman" pitchFamily="18" charset="0"/>
              </a:rPr>
              <a:t>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= - </a:t>
            </a:r>
            <a:r>
              <a:rPr lang="tr-TR" sz="2400" b="1" dirty="0" err="1">
                <a:latin typeface="Times New Roman" pitchFamily="18" charset="0"/>
              </a:rPr>
              <a:t>P</a:t>
            </a:r>
            <a:r>
              <a:rPr lang="tr-TR" sz="2400" b="1" baseline="-25000" dirty="0" err="1">
                <a:latin typeface="Times New Roman" pitchFamily="18" charset="0"/>
              </a:rPr>
              <a:t>x</a:t>
            </a:r>
            <a:r>
              <a:rPr lang="tr-TR" sz="2400" b="1" dirty="0">
                <a:latin typeface="Times New Roman" pitchFamily="18" charset="0"/>
              </a:rPr>
              <a:t>/ </a:t>
            </a:r>
            <a:r>
              <a:rPr lang="tr-TR" sz="2400" b="1" dirty="0" err="1">
                <a:latin typeface="Times New Roman" pitchFamily="18" charset="0"/>
              </a:rPr>
              <a:t>P</a:t>
            </a:r>
            <a:r>
              <a:rPr lang="tr-TR" sz="2400" b="1" baseline="-25000" dirty="0" err="1">
                <a:latin typeface="Times New Roman" pitchFamily="18" charset="0"/>
              </a:rPr>
              <a:t>y</a:t>
            </a:r>
            <a:endParaRPr lang="en-US" sz="2400" b="1" baseline="-25000" dirty="0">
              <a:latin typeface="Times New Roman" pitchFamily="18" charset="0"/>
            </a:endParaRP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5735638" y="2205039"/>
            <a:ext cx="324319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 err="1">
                <a:latin typeface="Times New Roman" pitchFamily="18" charset="0"/>
              </a:rPr>
              <a:t>Px</a:t>
            </a:r>
            <a:r>
              <a:rPr lang="tr-TR" sz="3400" dirty="0">
                <a:latin typeface="Times New Roman" pitchFamily="18" charset="0"/>
              </a:rPr>
              <a:t> = 20 ; </a:t>
            </a:r>
            <a:r>
              <a:rPr lang="tr-TR" sz="3400" dirty="0" err="1">
                <a:latin typeface="Times New Roman" pitchFamily="18" charset="0"/>
              </a:rPr>
              <a:t>Py</a:t>
            </a:r>
            <a:r>
              <a:rPr lang="tr-TR" sz="3400" dirty="0">
                <a:latin typeface="Times New Roman" pitchFamily="18" charset="0"/>
              </a:rPr>
              <a:t> = 10</a:t>
            </a:r>
            <a:endParaRPr lang="en-US" sz="3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70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84633"/>
            <a:ext cx="7772400" cy="765596"/>
          </a:xfrm>
        </p:spPr>
        <p:txBody>
          <a:bodyPr/>
          <a:lstStyle/>
          <a:p>
            <a:r>
              <a:rPr lang="tr-TR" dirty="0" smtClean="0"/>
              <a:t>Tüketici Dengesi</a:t>
            </a:r>
            <a:endParaRPr lang="en-US" dirty="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567608" y="1340768"/>
            <a:ext cx="0" cy="51125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567608" y="6453336"/>
            <a:ext cx="68407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 rot="16200000">
            <a:off x="1601982" y="1838813"/>
            <a:ext cx="125066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Y malı</a:t>
            </a:r>
            <a:endParaRPr lang="en-US" sz="3400" dirty="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8923891" y="5765776"/>
            <a:ext cx="126348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X malı</a:t>
            </a:r>
            <a:endParaRPr lang="en-US" sz="3400" dirty="0"/>
          </a:p>
        </p:txBody>
      </p:sp>
      <p:grpSp>
        <p:nvGrpSpPr>
          <p:cNvPr id="17443" name="Group 35"/>
          <p:cNvGrpSpPr>
            <a:grpSpLocks/>
          </p:cNvGrpSpPr>
          <p:nvPr/>
        </p:nvGrpSpPr>
        <p:grpSpPr bwMode="auto">
          <a:xfrm>
            <a:off x="4065394" y="2352542"/>
            <a:ext cx="4047253" cy="3491988"/>
            <a:chOff x="1083" y="1925"/>
            <a:chExt cx="1181" cy="1429"/>
          </a:xfrm>
        </p:grpSpPr>
        <p:sp>
          <p:nvSpPr>
            <p:cNvPr id="17430" name="Arc 22"/>
            <p:cNvSpPr>
              <a:spLocks/>
            </p:cNvSpPr>
            <p:nvPr/>
          </p:nvSpPr>
          <p:spPr bwMode="auto">
            <a:xfrm rot="10800000">
              <a:off x="1083" y="1925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1983" y="3097"/>
              <a:ext cx="281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solidFill>
                    <a:schemeClr val="accent3">
                      <a:lumMod val="50000"/>
                    </a:schemeClr>
                  </a:solidFill>
                </a:rPr>
                <a:t>U</a:t>
              </a:r>
              <a:r>
                <a:rPr lang="tr-TR" sz="3400" baseline="-25000" dirty="0">
                  <a:solidFill>
                    <a:schemeClr val="accent3">
                      <a:lumMod val="50000"/>
                    </a:schemeClr>
                  </a:solidFill>
                </a:rPr>
                <a:t>2</a:t>
              </a:r>
              <a:endParaRPr lang="en-US" sz="3400" baseline="-25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600126" y="2420888"/>
            <a:ext cx="4287962" cy="4032448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grpSp>
        <p:nvGrpSpPr>
          <p:cNvPr id="17444" name="Group 36"/>
          <p:cNvGrpSpPr>
            <a:grpSpLocks/>
          </p:cNvGrpSpPr>
          <p:nvPr/>
        </p:nvGrpSpPr>
        <p:grpSpPr bwMode="auto">
          <a:xfrm>
            <a:off x="4577826" y="2352542"/>
            <a:ext cx="3177211" cy="2987818"/>
            <a:chOff x="1519" y="1389"/>
            <a:chExt cx="1121" cy="1445"/>
          </a:xfrm>
        </p:grpSpPr>
        <p:sp>
          <p:nvSpPr>
            <p:cNvPr id="17434" name="Arc 26"/>
            <p:cNvSpPr>
              <a:spLocks/>
            </p:cNvSpPr>
            <p:nvPr/>
          </p:nvSpPr>
          <p:spPr bwMode="auto">
            <a:xfrm rot="10800000">
              <a:off x="1519" y="1389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17435" name="Text Box 27"/>
            <p:cNvSpPr txBox="1">
              <a:spLocks noChangeArrowheads="1"/>
            </p:cNvSpPr>
            <p:nvPr/>
          </p:nvSpPr>
          <p:spPr bwMode="auto">
            <a:xfrm>
              <a:off x="2424" y="2536"/>
              <a:ext cx="216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solidFill>
                    <a:schemeClr val="accent3">
                      <a:lumMod val="50000"/>
                    </a:schemeClr>
                  </a:solidFill>
                </a:rPr>
                <a:t>U</a:t>
              </a:r>
              <a:r>
                <a:rPr lang="tr-TR" sz="3400" baseline="-25000" dirty="0">
                  <a:solidFill>
                    <a:schemeClr val="accent3">
                      <a:lumMod val="50000"/>
                    </a:schemeClr>
                  </a:solidFill>
                </a:rPr>
                <a:t>3</a:t>
              </a:r>
              <a:endParaRPr lang="en-US" sz="3400" baseline="-25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17445" name="Group 37"/>
          <p:cNvGrpSpPr>
            <a:grpSpLocks/>
          </p:cNvGrpSpPr>
          <p:nvPr/>
        </p:nvGrpSpPr>
        <p:grpSpPr bwMode="auto">
          <a:xfrm>
            <a:off x="3296503" y="3366230"/>
            <a:ext cx="479425" cy="369887"/>
            <a:chOff x="1081" y="2729"/>
            <a:chExt cx="302" cy="233"/>
          </a:xfrm>
        </p:grpSpPr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1081" y="2729"/>
              <a:ext cx="2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dirty="0"/>
                <a:t>A</a:t>
              </a:r>
              <a:endParaRPr lang="en-US" dirty="0"/>
            </a:p>
          </p:txBody>
        </p:sp>
        <p:sp>
          <p:nvSpPr>
            <p:cNvPr id="17438" name="Oval 30"/>
            <p:cNvSpPr>
              <a:spLocks noChangeArrowheads="1"/>
            </p:cNvSpPr>
            <p:nvPr/>
          </p:nvSpPr>
          <p:spPr bwMode="auto">
            <a:xfrm>
              <a:off x="1338" y="2795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7446" name="Group 38"/>
          <p:cNvGrpSpPr>
            <a:grpSpLocks/>
          </p:cNvGrpSpPr>
          <p:nvPr/>
        </p:nvGrpSpPr>
        <p:grpSpPr bwMode="auto">
          <a:xfrm>
            <a:off x="4561675" y="4508679"/>
            <a:ext cx="444501" cy="369888"/>
            <a:chOff x="1544" y="2296"/>
            <a:chExt cx="280" cy="233"/>
          </a:xfrm>
        </p:grpSpPr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1544" y="2296"/>
              <a:ext cx="19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dirty="0"/>
                <a:t>B</a:t>
              </a:r>
              <a:endParaRPr lang="en-US" dirty="0"/>
            </a:p>
          </p:txBody>
        </p:sp>
        <p:sp>
          <p:nvSpPr>
            <p:cNvPr id="17442" name="Oval 34"/>
            <p:cNvSpPr>
              <a:spLocks noChangeArrowheads="1"/>
            </p:cNvSpPr>
            <p:nvPr/>
          </p:nvSpPr>
          <p:spPr bwMode="auto">
            <a:xfrm>
              <a:off x="1779" y="2341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21" name="Group 35"/>
          <p:cNvGrpSpPr>
            <a:grpSpLocks/>
          </p:cNvGrpSpPr>
          <p:nvPr/>
        </p:nvGrpSpPr>
        <p:grpSpPr bwMode="auto">
          <a:xfrm>
            <a:off x="3570091" y="2352543"/>
            <a:ext cx="4456278" cy="3996799"/>
            <a:chOff x="1083" y="1925"/>
            <a:chExt cx="1099" cy="1422"/>
          </a:xfrm>
        </p:grpSpPr>
        <p:sp>
          <p:nvSpPr>
            <p:cNvPr id="22" name="Arc 22"/>
            <p:cNvSpPr>
              <a:spLocks/>
            </p:cNvSpPr>
            <p:nvPr/>
          </p:nvSpPr>
          <p:spPr bwMode="auto">
            <a:xfrm rot="10800000">
              <a:off x="1083" y="1925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972" y="3128"/>
              <a:ext cx="21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solidFill>
                    <a:schemeClr val="accent3">
                      <a:lumMod val="50000"/>
                    </a:schemeClr>
                  </a:solidFill>
                </a:rPr>
                <a:t>U</a:t>
              </a:r>
              <a:r>
                <a:rPr lang="tr-TR" sz="3400" baseline="-25000" dirty="0">
                  <a:solidFill>
                    <a:schemeClr val="accent3">
                      <a:lumMod val="50000"/>
                    </a:schemeClr>
                  </a:solidFill>
                </a:rPr>
                <a:t>1</a:t>
              </a:r>
              <a:endParaRPr lang="en-US" sz="3400" baseline="-25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24" name="Group 38"/>
          <p:cNvGrpSpPr>
            <a:grpSpLocks/>
          </p:cNvGrpSpPr>
          <p:nvPr/>
        </p:nvGrpSpPr>
        <p:grpSpPr bwMode="auto">
          <a:xfrm>
            <a:off x="5880100" y="5877855"/>
            <a:ext cx="457201" cy="369888"/>
            <a:chOff x="1548" y="2326"/>
            <a:chExt cx="288" cy="233"/>
          </a:xfrm>
        </p:grpSpPr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1548" y="2326"/>
              <a:ext cx="19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dirty="0"/>
                <a:t>C</a:t>
              </a:r>
              <a:endParaRPr lang="en-US" dirty="0"/>
            </a:p>
          </p:txBody>
        </p:sp>
        <p:sp>
          <p:nvSpPr>
            <p:cNvPr id="26" name="Oval 34"/>
            <p:cNvSpPr>
              <a:spLocks noChangeArrowheads="1"/>
            </p:cNvSpPr>
            <p:nvPr/>
          </p:nvSpPr>
          <p:spPr bwMode="auto">
            <a:xfrm>
              <a:off x="1791" y="2335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27" name="Group 38"/>
          <p:cNvGrpSpPr>
            <a:grpSpLocks/>
          </p:cNvGrpSpPr>
          <p:nvPr/>
        </p:nvGrpSpPr>
        <p:grpSpPr bwMode="auto">
          <a:xfrm>
            <a:off x="5228796" y="3796281"/>
            <a:ext cx="398464" cy="412750"/>
            <a:chOff x="1791" y="2121"/>
            <a:chExt cx="251" cy="260"/>
          </a:xfrm>
        </p:grpSpPr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1836" y="2121"/>
              <a:ext cx="20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dirty="0"/>
                <a:t>D</a:t>
              </a:r>
              <a:endParaRPr lang="en-US" dirty="0"/>
            </a:p>
          </p:txBody>
        </p:sp>
        <p:sp>
          <p:nvSpPr>
            <p:cNvPr id="29" name="Oval 34"/>
            <p:cNvSpPr>
              <a:spLocks noChangeArrowheads="1"/>
            </p:cNvSpPr>
            <p:nvPr/>
          </p:nvSpPr>
          <p:spPr bwMode="auto">
            <a:xfrm>
              <a:off x="1791" y="2335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</p:spTree>
    <p:extLst>
      <p:ext uri="{BB962C8B-B14F-4D97-AF65-F5344CB8AC3E}">
        <p14:creationId xmlns:p14="http://schemas.microsoft.com/office/powerpoint/2010/main" val="120800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84633"/>
            <a:ext cx="7772400" cy="883601"/>
          </a:xfrm>
        </p:spPr>
        <p:txBody>
          <a:bodyPr/>
          <a:lstStyle/>
          <a:p>
            <a:r>
              <a:rPr lang="tr-TR" dirty="0"/>
              <a:t>Gelirdeki Değişmenin Etkisi</a:t>
            </a:r>
            <a:endParaRPr lang="en-US" dirty="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567608" y="1340768"/>
            <a:ext cx="0" cy="51125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567608" y="6453336"/>
            <a:ext cx="68407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 rot="16200000">
            <a:off x="1601982" y="1838813"/>
            <a:ext cx="125066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Y malı</a:t>
            </a:r>
            <a:endParaRPr lang="en-US" sz="3400" dirty="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8923891" y="5765776"/>
            <a:ext cx="126348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/>
              <a:t>X malı</a:t>
            </a:r>
            <a:endParaRPr lang="en-US" sz="3400" dirty="0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2567609" y="3140969"/>
            <a:ext cx="2664295" cy="3312367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grpSp>
        <p:nvGrpSpPr>
          <p:cNvPr id="17443" name="Group 35"/>
          <p:cNvGrpSpPr>
            <a:grpSpLocks/>
          </p:cNvGrpSpPr>
          <p:nvPr/>
        </p:nvGrpSpPr>
        <p:grpSpPr bwMode="auto">
          <a:xfrm>
            <a:off x="3213148" y="3055939"/>
            <a:ext cx="2766856" cy="2964579"/>
            <a:chOff x="1083" y="1925"/>
            <a:chExt cx="1039" cy="1623"/>
          </a:xfrm>
        </p:grpSpPr>
        <p:sp>
          <p:nvSpPr>
            <p:cNvPr id="17430" name="Arc 22"/>
            <p:cNvSpPr>
              <a:spLocks/>
            </p:cNvSpPr>
            <p:nvPr/>
          </p:nvSpPr>
          <p:spPr bwMode="auto">
            <a:xfrm rot="10800000">
              <a:off x="1083" y="1925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 dirty="0"/>
            </a:p>
          </p:txBody>
        </p: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1841" y="3211"/>
              <a:ext cx="281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</a:rPr>
                <a:t>U</a:t>
              </a:r>
              <a:r>
                <a:rPr lang="tr-TR" sz="3400" b="1" baseline="-25000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</a:rPr>
                <a:t>0</a:t>
              </a:r>
              <a:endParaRPr lang="en-US" sz="3400" b="1" baseline="-25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</a:endParaRPr>
            </a:p>
          </p:txBody>
        </p:sp>
      </p:grp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567608" y="1412776"/>
            <a:ext cx="3960440" cy="504056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grpSp>
        <p:nvGrpSpPr>
          <p:cNvPr id="17444" name="Group 36"/>
          <p:cNvGrpSpPr>
            <a:grpSpLocks/>
          </p:cNvGrpSpPr>
          <p:nvPr/>
        </p:nvGrpSpPr>
        <p:grpSpPr bwMode="auto">
          <a:xfrm>
            <a:off x="3791745" y="1844999"/>
            <a:ext cx="3210193" cy="3224923"/>
            <a:chOff x="1519" y="1389"/>
            <a:chExt cx="1159" cy="1478"/>
          </a:xfrm>
        </p:grpSpPr>
        <p:sp>
          <p:nvSpPr>
            <p:cNvPr id="17434" name="Arc 26"/>
            <p:cNvSpPr>
              <a:spLocks/>
            </p:cNvSpPr>
            <p:nvPr/>
          </p:nvSpPr>
          <p:spPr bwMode="auto">
            <a:xfrm rot="10800000">
              <a:off x="1519" y="1389"/>
              <a:ext cx="901" cy="131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  <p:sp>
          <p:nvSpPr>
            <p:cNvPr id="17435" name="Text Box 27"/>
            <p:cNvSpPr txBox="1">
              <a:spLocks noChangeArrowheads="1"/>
            </p:cNvSpPr>
            <p:nvPr/>
          </p:nvSpPr>
          <p:spPr bwMode="auto">
            <a:xfrm>
              <a:off x="2455" y="2585"/>
              <a:ext cx="223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</a:rPr>
                <a:t>U</a:t>
              </a:r>
              <a:r>
                <a:rPr lang="tr-TR" sz="3400" b="1" baseline="-25000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</a:rPr>
                <a:t>1</a:t>
              </a:r>
              <a:endParaRPr lang="en-US" sz="3400" b="1" baseline="-25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</a:endParaRPr>
            </a:p>
          </p:txBody>
        </p:sp>
      </p:grpSp>
      <p:grpSp>
        <p:nvGrpSpPr>
          <p:cNvPr id="17445" name="Group 37"/>
          <p:cNvGrpSpPr>
            <a:grpSpLocks/>
          </p:cNvGrpSpPr>
          <p:nvPr/>
        </p:nvGrpSpPr>
        <p:grpSpPr bwMode="auto">
          <a:xfrm>
            <a:off x="3124201" y="4332286"/>
            <a:ext cx="595313" cy="615949"/>
            <a:chOff x="1008" y="2729"/>
            <a:chExt cx="375" cy="388"/>
          </a:xfrm>
        </p:grpSpPr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1008" y="2729"/>
              <a:ext cx="275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/>
                <a:t>A</a:t>
              </a:r>
              <a:endParaRPr lang="en-US" sz="3400"/>
            </a:p>
          </p:txBody>
        </p:sp>
        <p:sp>
          <p:nvSpPr>
            <p:cNvPr id="17438" name="Oval 30"/>
            <p:cNvSpPr>
              <a:spLocks noChangeArrowheads="1"/>
            </p:cNvSpPr>
            <p:nvPr/>
          </p:nvSpPr>
          <p:spPr bwMode="auto">
            <a:xfrm>
              <a:off x="1338" y="2795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  <p:grpSp>
        <p:nvGrpSpPr>
          <p:cNvPr id="17446" name="Group 38"/>
          <p:cNvGrpSpPr>
            <a:grpSpLocks/>
          </p:cNvGrpSpPr>
          <p:nvPr/>
        </p:nvGrpSpPr>
        <p:grpSpPr bwMode="auto">
          <a:xfrm>
            <a:off x="4367216" y="3068639"/>
            <a:ext cx="495300" cy="720725"/>
            <a:chOff x="1791" y="1933"/>
            <a:chExt cx="312" cy="454"/>
          </a:xfrm>
        </p:grpSpPr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1837" y="1933"/>
              <a:ext cx="26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/>
                <a:t>B</a:t>
              </a:r>
              <a:endParaRPr lang="en-US" sz="3400"/>
            </a:p>
          </p:txBody>
        </p:sp>
        <p:sp>
          <p:nvSpPr>
            <p:cNvPr id="17442" name="Oval 34"/>
            <p:cNvSpPr>
              <a:spLocks noChangeArrowheads="1"/>
            </p:cNvSpPr>
            <p:nvPr/>
          </p:nvSpPr>
          <p:spPr bwMode="auto">
            <a:xfrm>
              <a:off x="1791" y="2341"/>
              <a:ext cx="45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/>
            </a:p>
          </p:txBody>
        </p:sp>
      </p:grpSp>
    </p:spTree>
    <p:extLst>
      <p:ext uri="{BB962C8B-B14F-4D97-AF65-F5344CB8AC3E}">
        <p14:creationId xmlns:p14="http://schemas.microsoft.com/office/powerpoint/2010/main" val="319744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" grpId="0" animBg="1"/>
      <p:bldP spid="174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196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Giriş</vt:lpstr>
      <vt:lpstr>Talep Grafiği</vt:lpstr>
      <vt:lpstr>Talep Grafiği</vt:lpstr>
      <vt:lpstr>Talep Esnekliği</vt:lpstr>
      <vt:lpstr>Kayıtsızlık eğrisi</vt:lpstr>
      <vt:lpstr>PowerPoint Presentation</vt:lpstr>
      <vt:lpstr>Bütçe doğrusunun eğimi, fiyatların oranına eşittir:</vt:lpstr>
      <vt:lpstr>Tüketici Dengesi</vt:lpstr>
      <vt:lpstr>Gelirdeki Değişmenin Etkisi</vt:lpstr>
      <vt:lpstr>Fiyattaki Değişmenin Etkisi  (X ucuzluyor)</vt:lpstr>
      <vt:lpstr>Üretim İmkanları Eğrisi (Sınırı)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6</cp:revision>
  <dcterms:created xsi:type="dcterms:W3CDTF">2019-09-19T18:37:47Z</dcterms:created>
  <dcterms:modified xsi:type="dcterms:W3CDTF">2019-09-20T07:08:02Z</dcterms:modified>
</cp:coreProperties>
</file>