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917" r:id="rId17"/>
  </p:sldMasterIdLst>
  <p:notesMasterIdLst>
    <p:notesMasterId r:id="rId36"/>
  </p:notesMasterIdLst>
  <p:sldIdLst>
    <p:sldId id="256" r:id="rId18"/>
    <p:sldId id="433" r:id="rId19"/>
    <p:sldId id="435" r:id="rId20"/>
    <p:sldId id="436" r:id="rId21"/>
    <p:sldId id="440" r:id="rId22"/>
    <p:sldId id="441" r:id="rId23"/>
    <p:sldId id="442" r:id="rId24"/>
    <p:sldId id="444" r:id="rId25"/>
    <p:sldId id="438" r:id="rId26"/>
    <p:sldId id="439" r:id="rId27"/>
    <p:sldId id="443" r:id="rId28"/>
    <p:sldId id="446" r:id="rId29"/>
    <p:sldId id="447" r:id="rId30"/>
    <p:sldId id="448" r:id="rId31"/>
    <p:sldId id="449" r:id="rId32"/>
    <p:sldId id="450" r:id="rId33"/>
    <p:sldId id="451" r:id="rId34"/>
    <p:sldId id="452" r:id="rId35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82" autoAdjust="0"/>
    <p:restoredTop sz="86740" autoAdjust="0"/>
  </p:normalViewPr>
  <p:slideViewPr>
    <p:cSldViewPr>
      <p:cViewPr varScale="1">
        <p:scale>
          <a:sx n="61" d="100"/>
          <a:sy n="61" d="100"/>
        </p:scale>
        <p:origin x="-19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5C7634A3-FD84-463A-A057-E5F21D9C1F6F}" type="datetimeFigureOut">
              <a:rPr lang="zh-CN" altLang="en-US"/>
              <a:pPr>
                <a:defRPr/>
              </a:pPr>
              <a:t>2015/5/15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A042B49A-AB4A-4B87-AA7F-9E8061AC942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8563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E9241CA-4D21-454B-8D34-222E7AC2F5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4026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630C4-4924-434E-84DC-251B6C2AFA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274569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C2D3B-92CA-4B57-8E54-5C19C6AC76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693748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8A60F-E3B3-4AF0-8786-971C0DACA4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971588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DB08B-3426-4219-AE40-9DA20FB7B0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785121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DAA92-A05E-402B-88E9-570DE6103D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169052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EFAD5-2ADA-4A1F-A2C4-154BF2837B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905780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1EB82-D029-4859-B028-46FC345202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786491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A1FB0-4969-4AF1-8349-B9F139552A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160197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85DB5-B849-4395-AD83-9DF6A65173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631809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035ED84-3157-45B5-B836-EAF6F9A731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63279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B91D5-5CFE-4DA6-B5EC-0EACA6955BE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149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F887F-0105-42DC-89C6-C37D952AB4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084676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5A244-D242-4F51-801E-52295AD7D4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0612376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823BE-A849-4E44-8A81-29F0670054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691612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9C888-D24C-445C-9F6D-6B0C6E5B41B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268567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EFCB-337D-4BD1-8237-7E18109846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125306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CF40B-6F26-4EE3-A93A-26B89BA5A3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446056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C4D07-576C-4067-A864-F7016E3601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45788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E2B12-2BB8-4C4D-B20C-F35DDDC0BA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706475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0D3EA-A583-4037-9F05-96E44C6E28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335078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1799B-BAEA-41A9-A54D-C9D6B69771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493341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A3926-906F-486E-B88F-59944B20BB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9003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629F0-3C70-4A9B-BE08-D46F8F3527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676839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D9E0EDF9-92B8-4D88-8BD8-2991BC9E7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6604879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6E651BC-9EBC-492D-A450-61B99CB3F00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1051435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7C6E936-2D0C-4077-897F-0615377470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027599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C04F164-D5E4-4A53-ABC4-CB198017C4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076228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1E9986D-6E7D-4E4F-B792-72973B331A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379798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2D0C794-EB2D-4DD3-BC76-CF28986C3E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439094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C5C0CBF-1117-404C-B976-5FFA83FA87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463546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81B40D0-B993-4B29-9A84-3032D812685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162392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3620F8D-0B2F-4F59-91A4-FA997E1943F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218126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8427F3F-81C6-4FD8-B051-5EE45AC1FB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208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9993B2E-C7B7-4223-979D-F821E1A8F1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599263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70A90F5-2AF9-420A-8944-E8DE2AE31A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394471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7E1754BE-D974-4EA6-B9F5-3125CECB47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9555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41D7012-B34B-4C12-8CC4-B1B22624CA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457186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83DD9A3-98DA-4CA7-8CFB-656C39F0A3C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292487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65CDF40-1E2A-4D8C-ABCA-7852364253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744477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8F23660-D0A0-40C0-9ED6-4D57994A47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944229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669D101-A7C9-4E05-B410-AB9E498C9F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774853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C9D76BE-EF1C-4B5E-9BFD-9BE76C0145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325284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D4F1A7D-73C8-4AE7-98B6-1DACA85B5A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3373592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65825E5-F3B7-4E27-9B46-4DDFB973A72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62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9F818-DF95-4BDF-AFE6-95F0D3B0F7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28489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CCB8AA7-5035-44C9-B25A-1C2FB39C14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057087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D4ED5DC-589D-4D17-B98C-2DA1B6642B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101919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20725671-388A-43BE-91E1-781B0C15DD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8690391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9F059E1-F87B-44E9-BDE8-2B418A6CC8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8431936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B9E4BE4-C6A7-4811-A9BB-067DACD9F86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03024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7990A92-4ABF-4987-97A4-E548FE44C5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218011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B6273E8-3A24-47A8-9F5F-83E0C4F46C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916771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E0DFE53-F50D-4090-93B4-351F1AEE10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846569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32317D4-1D5A-4498-980F-C0538B83B7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613350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741D3D4-2331-4DCD-9308-68782CC019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19792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0959D-7562-42EB-80D4-1A5A3BB20A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1917046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9674357-81A3-4BBC-B558-43536450DA5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9653331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2B2556A-319D-45A4-A980-868BB4C535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0208498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9D0ACB8-56A5-40A0-ABA1-D2AF0461F1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2079967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362FD33-3D39-4100-8395-CD7D05D3BD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9763510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0EAB2-B54A-4CD7-928C-E9B59CD6E5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922619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5403E-7218-4A79-ABE1-70403DAECA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1800580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B34C5-4877-4657-ABC8-CE2EAB4DC3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011071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3F57E-F224-4A70-BA25-4FC0D104C8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628997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E4AA7-9191-4CD5-BD91-7C05C7561E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0388399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3E53A-38CF-4D17-8608-497FF7B0FB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70854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FEA99-B4C2-45C4-BF0D-4EDBC4B829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6631747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4DE92-EA8C-4C2E-ADB4-23D12DCCAE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677424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4E9AB-631E-47F0-B759-8D4F53F885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7801689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41EDF-89CF-431A-AD12-8D5298BB0E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5546784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CF867-9B10-4687-8407-9D88BFC8FC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544480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A168A-74D5-4DF8-8C00-40BF7F87A5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5651687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FF3C89C-4D0E-4E69-B641-F18CCBE48E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726666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A1E6D-3198-4E9D-8E8B-49815E857F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6493802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0B435-79A3-4A38-8046-E206603B3F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4472097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16612-7660-43AC-82D9-A0EB328C67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89033993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F4B298-720C-448B-83ED-BA0F1EB6E1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8386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6EBD9-C94D-44BD-912D-D9267C88FC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100802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B83D2-5DFF-46AD-9DB6-BC199F23F4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957276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6350C-E3C8-4009-8A74-ABDFCBA3AE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733404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F4D6E-C447-4624-A274-AD8C26425D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541637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50F1F-3047-4752-854E-6F6EDD6631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7854225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46F5F-DAD9-47D2-AAFC-A13467E5FC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4378816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59014-CB84-48D1-B62F-EFAF3DAFE7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0598489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996D8-07C0-4CF5-9CFB-CEDE1C0906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5825597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722648F-5CA1-44A6-BBA0-85A92EB4AE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0042491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ACE84-4F89-4444-865A-FC02E5E3742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6486057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1BFD1-114B-4E09-949C-B4BFFA1D01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4744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7FF71-55AD-411C-839F-DE8D023441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8019345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48A7B-2CF5-4031-A048-25492AC2D4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1091513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79C34-FC54-450B-A868-77EBB7067D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0281037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4270D-FEBA-4FA6-99A4-06204498BD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9390366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E991B-E3F1-4192-A9B9-B97DBBA175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1557068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3DB48-CE40-4B30-8C98-731881798E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9392301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5F360-3883-4056-BB6F-2B79AF6FAC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579787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85DEF-1EE6-4B9F-BFE2-FDE4F303D9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273461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C1400-B79F-41A9-B731-881CFD946C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3299534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FD6B-1A27-4F55-9EC7-F63EF40CE1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5601696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66AE656-6B98-4611-8AE5-CF61A54AEA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6687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81B68-9FF1-4922-A331-F2264311AB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6743482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2628C-E418-4F44-BF4C-26A4BAE940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757696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873F4-6373-46A8-BC07-46C72986DA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3514218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78A1F-4410-4BB8-A51B-34950A6AA5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2033494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4E726-5D1A-4AAD-88F1-B0BE901AE79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4537205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EBAB1-E229-4D80-8064-30AF0DEC5EB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7204541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01BC8-C8E5-4B55-9F71-68AD03131E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0175677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AAFBE-C8A3-4558-A16B-7EB5661A3F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8316509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9788-7102-4FC5-B579-3950937CED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7442416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A4F70-1692-46E9-9A66-D8EF6EBB20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2943456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898E2-E1D1-4111-8F3B-8190561663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700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EDFE4-9328-466B-BF0C-EA6B6E8763D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22445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B19EAD-9359-4568-B6EB-D73BA386BD3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8734278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51EA7-7AC1-454C-93E5-9FDBC4387A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5591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8323B-6B3E-4BCF-A180-03B55D5C75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61605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2BA07A-AF57-4018-B411-CA3DD3A1D6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64727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BA0A7-B300-47FC-A7E4-EEDF43F148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79460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1D5AA-9204-4D84-9B38-8BAEAFB7BB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19535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700D4-B5B9-49DF-8FDC-375B06336E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4425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4D405-20C5-47D9-8718-751E58255B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16423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9150E-3E4E-4F1C-8FBA-4C5AE9D9C6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7340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3E2C3-B76E-4D27-B4DF-81B8F93F16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243827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84B4E7C-BA8C-4687-807B-3A3A404660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053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F79CE-B22C-4469-9791-343803FF93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14967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B187-DC75-4C0C-9B50-93068488CB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9961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BAEC3-94FC-41B8-A191-40B57AE4E7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56013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0B661-8047-437A-B20F-657B9806FB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98293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24C23-D047-44F9-960F-1CEF07184A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06697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DBDC9-DB01-438E-ACE5-61A6E90725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13639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578A-286B-451D-B395-2305909559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85218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EA269-E7B5-467D-87C9-56F6932701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86669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CECFD-36ED-43A0-86E9-6DC1F637C3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71744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C0680-EC84-4208-8973-D4EF33C5EF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66471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1D9EA-A3DC-4505-B670-2748E1B42E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708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3A74C-E070-412D-BD73-D08F2E2C98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8714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59F340A-6209-4C24-864A-1E32D2521D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51951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54824-64C7-4D38-B833-844D3B45A3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97428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F9758-E98C-4CEB-8439-729A63A5E6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42454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8E919-9B4D-4DB5-A380-4DBB33BAE0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116146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6E070-AD9D-49DD-9CB9-4F78278407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906393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C1371-2608-4CBB-8117-756A97D7E3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89455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79711-96E0-4A97-A423-CAE50A0EDC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89118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4F9E3-6D2A-4A00-9909-74E4B2CD69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467526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CAB88-F105-4027-8B02-C2F230B238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07668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08AB6-5FCB-4B4F-A261-449B10CC6C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619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2DC29-1371-4D2D-A3FE-8AB29CE95B9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360766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C0DAB-208A-48D2-9D84-678E335670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690856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CD3AE92-AEF1-4086-9A65-9C26D5582F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2690151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40F4E-2672-4F70-8548-E886BDD5AD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290722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F35E9-A1D9-4CD5-9090-12D0076C5D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44725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5A02A-FA9A-4758-80D8-0A8FAFEB42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38649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3FCCD-46AD-4BA5-AAB0-554504DDF7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994988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78175-9613-490C-AE8A-5ABEEF65B7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9863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34B97-40EF-47D3-B8CD-EB5DD687C4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181815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D5E13-091C-4127-9219-7E2E94BDD5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032658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69CD4-F354-4CB1-B822-8A6854C4A6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9212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8933BA-4831-4F56-A460-4B553F9FBB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52011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F8778-45DF-464A-94CA-155253A399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712391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34DAF-BC19-46E7-A9E1-8735E7D6A9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094938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38C34B-C949-45AB-8FAB-2C868DC1FE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136889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5B089CC-DF3B-4FBD-AB5D-C7387E0D3B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803853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7A563-3931-402D-9114-8DB4E76938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74557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79ECB-DFD6-47E9-8E24-2A5E4F0F2B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473698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88C84-7CE5-4E40-B856-3634D02C9A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524987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18A7FB-E7FA-4A70-A909-AC93496C9C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068770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BBE39-FDD9-45B6-BFF8-52CA4C1A87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5649761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183AF-42CE-4F98-9D7C-1261D12785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7682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910C7-8E8C-4CA1-B11F-0C7D015C46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293213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8B942-B269-492D-A46E-36001190F2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071116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BD335-FC4D-4082-B4A4-8FA4FC0069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698291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EA5E5-22AE-4884-8D63-661B45F659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209137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51FDC-BD65-48AA-B5D4-0EAE71A470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9740667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56879F3-2EF3-4FDE-99B0-33CB60344F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961217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DA9DE-8EBF-4192-AB26-AD9C3A2DC1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685999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E3867A-BE46-47F8-B878-57B8243168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980197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91B5F-7698-47F2-8FEA-3DAD1D917A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938554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113EA-0E6F-4CB4-947D-F814DEBBA7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043217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26452-BA48-425A-8321-7508F517E2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994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48D4D-9442-48AC-BF06-801E1B2360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439011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9918E-4E76-4768-B15B-C444AF941D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6770322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9D90B-4266-47A6-9E4F-0CACA16599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549283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D498F-6C2C-4300-B54F-10147CDB3A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0153977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B551B-4322-41DA-90AF-DBC9C9CF37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865208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05050-5CFD-4236-9817-908404370D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598919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8C658E9-B4FF-45F2-BB3D-B766A30FE7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74267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B93E2-135F-4A56-B452-35AC8DD829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177280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B4481-1210-4271-BEEA-8CAB3C555C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330946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D62E3-AA20-4A7C-90C1-0D889D975C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856030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40210-4BBB-4C36-B78D-969549FCD8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4391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EB86D-DF9A-404B-8452-5E38B306AB4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890717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792FA-4949-4CE8-9E41-9AB59197CF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14362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945DA-FB59-4681-8E4E-4AC1061830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758683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D6792-0712-4957-A3ED-43E314BDDE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7416595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CE9D0-87FE-4E36-99A8-172127EA32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849181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F4B50-4091-4CC3-A826-319BE53C38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64771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F546B-75AF-4D5F-8EF7-49A6515580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1156376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58F74-0CBF-4C39-AD28-3604B66E5C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373322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FDA3B4C-54B7-4628-BD9D-DF24DCBE83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89597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520E6-085D-4704-8A74-35DB14BA55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232358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E9EEE-3C62-4531-943F-680819101D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7719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6A897CB3-9478-4804-9367-ED19565906F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19" r:id="rId1"/>
    <p:sldLayoutId id="2147492236" r:id="rId2"/>
    <p:sldLayoutId id="2147492237" r:id="rId3"/>
    <p:sldLayoutId id="2147492238" r:id="rId4"/>
    <p:sldLayoutId id="2147492239" r:id="rId5"/>
    <p:sldLayoutId id="2147492240" r:id="rId6"/>
    <p:sldLayoutId id="2147492241" r:id="rId7"/>
    <p:sldLayoutId id="2147492242" r:id="rId8"/>
    <p:sldLayoutId id="2147492243" r:id="rId9"/>
    <p:sldLayoutId id="2147492244" r:id="rId10"/>
    <p:sldLayoutId id="2147492245" r:id="rId11"/>
    <p:sldLayoutId id="21474922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5EF044E-D48F-408A-9AC1-8F95717EC7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8" r:id="rId1"/>
    <p:sldLayoutId id="2147492334" r:id="rId2"/>
    <p:sldLayoutId id="2147492335" r:id="rId3"/>
    <p:sldLayoutId id="2147492336" r:id="rId4"/>
    <p:sldLayoutId id="2147492337" r:id="rId5"/>
    <p:sldLayoutId id="2147492338" r:id="rId6"/>
    <p:sldLayoutId id="2147492339" r:id="rId7"/>
    <p:sldLayoutId id="2147492340" r:id="rId8"/>
    <p:sldLayoutId id="2147492341" r:id="rId9"/>
    <p:sldLayoutId id="2147492342" r:id="rId10"/>
    <p:sldLayoutId id="2147492343" r:id="rId11"/>
    <p:sldLayoutId id="214749234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83F061F-2F31-49A5-B760-E1DAC98FBB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9" r:id="rId1"/>
    <p:sldLayoutId id="2147492430" r:id="rId2"/>
    <p:sldLayoutId id="2147492431" r:id="rId3"/>
    <p:sldLayoutId id="2147492432" r:id="rId4"/>
    <p:sldLayoutId id="2147492433" r:id="rId5"/>
    <p:sldLayoutId id="2147492434" r:id="rId6"/>
    <p:sldLayoutId id="2147492435" r:id="rId7"/>
    <p:sldLayoutId id="2147492436" r:id="rId8"/>
    <p:sldLayoutId id="2147492437" r:id="rId9"/>
    <p:sldLayoutId id="2147492438" r:id="rId10"/>
    <p:sldLayoutId id="214749243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21A746AA-2EEC-415E-AAF0-92FAE338C2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40" r:id="rId1"/>
    <p:sldLayoutId id="2147492441" r:id="rId2"/>
    <p:sldLayoutId id="2147492442" r:id="rId3"/>
    <p:sldLayoutId id="2147492443" r:id="rId4"/>
    <p:sldLayoutId id="2147492444" r:id="rId5"/>
    <p:sldLayoutId id="2147492445" r:id="rId6"/>
    <p:sldLayoutId id="2147492446" r:id="rId7"/>
    <p:sldLayoutId id="2147492447" r:id="rId8"/>
    <p:sldLayoutId id="2147492448" r:id="rId9"/>
    <p:sldLayoutId id="2147492449" r:id="rId10"/>
    <p:sldLayoutId id="21474924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E2AF2F74-2362-4A36-A6DA-ABDD40AD89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51" r:id="rId1"/>
    <p:sldLayoutId id="2147492452" r:id="rId2"/>
    <p:sldLayoutId id="2147492453" r:id="rId3"/>
    <p:sldLayoutId id="2147492454" r:id="rId4"/>
    <p:sldLayoutId id="2147492455" r:id="rId5"/>
    <p:sldLayoutId id="2147492456" r:id="rId6"/>
    <p:sldLayoutId id="2147492457" r:id="rId7"/>
    <p:sldLayoutId id="2147492458" r:id="rId8"/>
    <p:sldLayoutId id="2147492459" r:id="rId9"/>
    <p:sldLayoutId id="2147492460" r:id="rId10"/>
    <p:sldLayoutId id="21474924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1E7DF84-A656-4227-901F-0D7DCCF12A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62" r:id="rId1"/>
    <p:sldLayoutId id="2147492345" r:id="rId2"/>
    <p:sldLayoutId id="2147492346" r:id="rId3"/>
    <p:sldLayoutId id="2147492347" r:id="rId4"/>
    <p:sldLayoutId id="2147492348" r:id="rId5"/>
    <p:sldLayoutId id="2147492349" r:id="rId6"/>
    <p:sldLayoutId id="2147492350" r:id="rId7"/>
    <p:sldLayoutId id="2147492351" r:id="rId8"/>
    <p:sldLayoutId id="2147492352" r:id="rId9"/>
    <p:sldLayoutId id="2147492353" r:id="rId10"/>
    <p:sldLayoutId id="2147492354" r:id="rId11"/>
    <p:sldLayoutId id="214749235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1E56164-8F23-4EAF-B04B-A5A9C8B83C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63" r:id="rId1"/>
    <p:sldLayoutId id="2147492356" r:id="rId2"/>
    <p:sldLayoutId id="2147492357" r:id="rId3"/>
    <p:sldLayoutId id="2147492358" r:id="rId4"/>
    <p:sldLayoutId id="2147492359" r:id="rId5"/>
    <p:sldLayoutId id="2147492360" r:id="rId6"/>
    <p:sldLayoutId id="2147492361" r:id="rId7"/>
    <p:sldLayoutId id="2147492362" r:id="rId8"/>
    <p:sldLayoutId id="2147492363" r:id="rId9"/>
    <p:sldLayoutId id="2147492364" r:id="rId10"/>
    <p:sldLayoutId id="2147492365" r:id="rId11"/>
    <p:sldLayoutId id="21474923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639F3EC-CAA5-4C22-B3CF-0C8B1CB7FC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64" r:id="rId1"/>
    <p:sldLayoutId id="2147492367" r:id="rId2"/>
    <p:sldLayoutId id="2147492368" r:id="rId3"/>
    <p:sldLayoutId id="2147492369" r:id="rId4"/>
    <p:sldLayoutId id="2147492370" r:id="rId5"/>
    <p:sldLayoutId id="2147492371" r:id="rId6"/>
    <p:sldLayoutId id="2147492372" r:id="rId7"/>
    <p:sldLayoutId id="2147492373" r:id="rId8"/>
    <p:sldLayoutId id="2147492374" r:id="rId9"/>
    <p:sldLayoutId id="2147492375" r:id="rId10"/>
    <p:sldLayoutId id="2147492376" r:id="rId11"/>
    <p:sldLayoutId id="21474923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7A6251A-FA6F-43E7-8B57-2479C1819A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65" r:id="rId1"/>
    <p:sldLayoutId id="2147492378" r:id="rId2"/>
    <p:sldLayoutId id="2147492379" r:id="rId3"/>
    <p:sldLayoutId id="2147492380" r:id="rId4"/>
    <p:sldLayoutId id="2147492381" r:id="rId5"/>
    <p:sldLayoutId id="2147492382" r:id="rId6"/>
    <p:sldLayoutId id="2147492383" r:id="rId7"/>
    <p:sldLayoutId id="2147492384" r:id="rId8"/>
    <p:sldLayoutId id="2147492385" r:id="rId9"/>
    <p:sldLayoutId id="2147492386" r:id="rId10"/>
    <p:sldLayoutId id="2147492387" r:id="rId11"/>
    <p:sldLayoutId id="21474923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44C9F06-5BE8-4179-8397-74C640F1FB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0" r:id="rId1"/>
    <p:sldLayoutId id="2147492247" r:id="rId2"/>
    <p:sldLayoutId id="2147492248" r:id="rId3"/>
    <p:sldLayoutId id="2147492249" r:id="rId4"/>
    <p:sldLayoutId id="2147492250" r:id="rId5"/>
    <p:sldLayoutId id="2147492251" r:id="rId6"/>
    <p:sldLayoutId id="2147492252" r:id="rId7"/>
    <p:sldLayoutId id="2147492253" r:id="rId8"/>
    <p:sldLayoutId id="2147492254" r:id="rId9"/>
    <p:sldLayoutId id="2147492255" r:id="rId10"/>
    <p:sldLayoutId id="2147492256" r:id="rId11"/>
    <p:sldLayoutId id="2147492257" r:id="rId12"/>
    <p:sldLayoutId id="2147492258" r:id="rId13"/>
    <p:sldLayoutId id="2147492259" r:id="rId14"/>
    <p:sldLayoutId id="2147492260" r:id="rId15"/>
    <p:sldLayoutId id="2147492261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DD4534A-C96E-4DC2-B372-55FBD8DE96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1" r:id="rId1"/>
    <p:sldLayoutId id="2147492262" r:id="rId2"/>
    <p:sldLayoutId id="2147492263" r:id="rId3"/>
    <p:sldLayoutId id="2147492264" r:id="rId4"/>
    <p:sldLayoutId id="2147492265" r:id="rId5"/>
    <p:sldLayoutId id="2147492266" r:id="rId6"/>
    <p:sldLayoutId id="2147492267" r:id="rId7"/>
    <p:sldLayoutId id="2147492268" r:id="rId8"/>
    <p:sldLayoutId id="2147492269" r:id="rId9"/>
    <p:sldLayoutId id="2147492270" r:id="rId10"/>
    <p:sldLayoutId id="21474922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E9AA077-1C44-42AF-AE11-6CD411F86D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2" r:id="rId1"/>
    <p:sldLayoutId id="2147492272" r:id="rId2"/>
    <p:sldLayoutId id="2147492273" r:id="rId3"/>
    <p:sldLayoutId id="2147492274" r:id="rId4"/>
    <p:sldLayoutId id="2147492275" r:id="rId5"/>
    <p:sldLayoutId id="2147492276" r:id="rId6"/>
    <p:sldLayoutId id="2147492277" r:id="rId7"/>
    <p:sldLayoutId id="2147492278" r:id="rId8"/>
    <p:sldLayoutId id="2147492279" r:id="rId9"/>
    <p:sldLayoutId id="2147492280" r:id="rId10"/>
    <p:sldLayoutId id="214749228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82AE3ED-7E0F-4A31-BBF9-6989F9B4E3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3" r:id="rId1"/>
    <p:sldLayoutId id="2147492282" r:id="rId2"/>
    <p:sldLayoutId id="2147492283" r:id="rId3"/>
    <p:sldLayoutId id="2147492284" r:id="rId4"/>
    <p:sldLayoutId id="2147492285" r:id="rId5"/>
    <p:sldLayoutId id="2147492286" r:id="rId6"/>
    <p:sldLayoutId id="2147492287" r:id="rId7"/>
    <p:sldLayoutId id="2147492288" r:id="rId8"/>
    <p:sldLayoutId id="2147492289" r:id="rId9"/>
    <p:sldLayoutId id="2147492290" r:id="rId10"/>
    <p:sldLayoutId id="2147492291" r:id="rId11"/>
    <p:sldLayoutId id="214749229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A005EBA-BC89-4FC5-AA3A-900460444D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4" r:id="rId1"/>
    <p:sldLayoutId id="2147492293" r:id="rId2"/>
    <p:sldLayoutId id="2147492294" r:id="rId3"/>
    <p:sldLayoutId id="2147492295" r:id="rId4"/>
    <p:sldLayoutId id="2147492296" r:id="rId5"/>
    <p:sldLayoutId id="2147492297" r:id="rId6"/>
    <p:sldLayoutId id="2147492298" r:id="rId7"/>
    <p:sldLayoutId id="2147492299" r:id="rId8"/>
    <p:sldLayoutId id="2147492300" r:id="rId9"/>
    <p:sldLayoutId id="2147492301" r:id="rId10"/>
    <p:sldLayoutId id="214749230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0A42DA7-F544-43F5-9E73-563AB6A572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5" r:id="rId1"/>
    <p:sldLayoutId id="2147492303" r:id="rId2"/>
    <p:sldLayoutId id="2147492304" r:id="rId3"/>
    <p:sldLayoutId id="2147492305" r:id="rId4"/>
    <p:sldLayoutId id="2147492306" r:id="rId5"/>
    <p:sldLayoutId id="2147492307" r:id="rId6"/>
    <p:sldLayoutId id="2147492308" r:id="rId7"/>
    <p:sldLayoutId id="2147492309" r:id="rId8"/>
    <p:sldLayoutId id="2147492310" r:id="rId9"/>
    <p:sldLayoutId id="2147492311" r:id="rId10"/>
    <p:sldLayoutId id="214749231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65A8C31-0139-4E7A-B556-6A56EE124D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6" r:id="rId1"/>
    <p:sldLayoutId id="2147492313" r:id="rId2"/>
    <p:sldLayoutId id="2147492314" r:id="rId3"/>
    <p:sldLayoutId id="2147492315" r:id="rId4"/>
    <p:sldLayoutId id="2147492316" r:id="rId5"/>
    <p:sldLayoutId id="2147492317" r:id="rId6"/>
    <p:sldLayoutId id="2147492318" r:id="rId7"/>
    <p:sldLayoutId id="2147492319" r:id="rId8"/>
    <p:sldLayoutId id="2147492320" r:id="rId9"/>
    <p:sldLayoutId id="2147492321" r:id="rId10"/>
    <p:sldLayoutId id="2147492322" r:id="rId11"/>
    <p:sldLayoutId id="214749232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4A12128-CF06-41A3-B14D-F6487A815A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7" r:id="rId1"/>
    <p:sldLayoutId id="2147492324" r:id="rId2"/>
    <p:sldLayoutId id="2147492325" r:id="rId3"/>
    <p:sldLayoutId id="2147492326" r:id="rId4"/>
    <p:sldLayoutId id="2147492327" r:id="rId5"/>
    <p:sldLayoutId id="2147492328" r:id="rId6"/>
    <p:sldLayoutId id="2147492329" r:id="rId7"/>
    <p:sldLayoutId id="2147492330" r:id="rId8"/>
    <p:sldLayoutId id="2147492331" r:id="rId9"/>
    <p:sldLayoutId id="2147492332" r:id="rId10"/>
    <p:sldLayoutId id="214749233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baike.baidu.com/view/5136601.htm?fr=aladdin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第十七课 </a:t>
            </a:r>
            <a:endParaRPr lang="en-US" altLang="zh-CN" sz="600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buClr>
                <a:srgbClr val="3333CC"/>
              </a:buClr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我和小豆豆的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ABCD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b="1" dirty="0" smtClean="0">
                <a:solidFill>
                  <a:schemeClr val="tx1"/>
                </a:solidFill>
              </a:rPr>
              <a:t/>
            </a:r>
            <a:br>
              <a:rPr lang="zh-CN" altLang="en-US" b="1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五、用指定词语完成句子：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84995" name="内容占位符 2"/>
          <p:cNvSpPr>
            <a:spLocks noGrp="1"/>
          </p:cNvSpPr>
          <p:nvPr>
            <p:ph idx="1"/>
          </p:nvPr>
        </p:nvSpPr>
        <p:spPr>
          <a:xfrm>
            <a:off x="428625" y="1341438"/>
            <a:ext cx="8715375" cy="45259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5.</a:t>
            </a:r>
            <a:r>
              <a:rPr lang="zh-CN" altLang="en-US" sz="2800" b="1" smtClean="0"/>
              <a:t>这件事情</a:t>
            </a:r>
            <a:r>
              <a:rPr lang="en-US" altLang="zh-CN" sz="2800" b="1" smtClean="0"/>
              <a:t>_________________</a:t>
            </a:r>
            <a:r>
              <a:rPr lang="zh-CN" altLang="en-US" sz="2800" b="1" smtClean="0"/>
              <a:t>，不想拖到明天。</a:t>
            </a:r>
            <a:r>
              <a:rPr lang="en-US" altLang="zh-CN" sz="2800" b="1" smtClean="0"/>
              <a:t>         </a:t>
            </a:r>
            <a:r>
              <a:rPr lang="zh-CN" altLang="en-US" sz="2800" b="1" smtClean="0"/>
              <a:t>（一口气）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6.</a:t>
            </a:r>
            <a:r>
              <a:rPr lang="zh-CN" altLang="en-US" sz="2800" b="1" smtClean="0"/>
              <a:t>你就放心地去找他吧，你的事</a:t>
            </a:r>
            <a:r>
              <a:rPr lang="en-US" altLang="zh-CN" sz="2800" b="1" smtClean="0"/>
              <a:t>_____________________</a:t>
            </a:r>
            <a:r>
              <a:rPr lang="zh-CN" altLang="en-US" sz="2800" b="1" smtClean="0"/>
              <a:t>。</a:t>
            </a:r>
            <a:r>
              <a:rPr lang="en-US" altLang="zh-CN" sz="2800" b="1" smtClean="0"/>
              <a:t>     </a:t>
            </a:r>
            <a:r>
              <a:rPr lang="zh-CN" altLang="en-US" sz="2800" b="1" smtClean="0"/>
              <a:t>（打招呼）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7. ___________________</a:t>
            </a:r>
            <a:r>
              <a:rPr lang="zh-CN" altLang="en-US" sz="2800" b="1" smtClean="0"/>
              <a:t>，可是谁都没有办法。</a:t>
            </a:r>
            <a:r>
              <a:rPr lang="en-US" altLang="zh-CN" sz="2800" b="1" smtClean="0"/>
              <a:t>  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                                                       </a:t>
            </a:r>
            <a:r>
              <a:rPr lang="zh-CN" altLang="en-US" sz="2800" b="1" smtClean="0"/>
              <a:t>（眼看）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8.</a:t>
            </a:r>
            <a:r>
              <a:rPr lang="zh-CN" altLang="en-US" sz="2800" b="1" smtClean="0"/>
              <a:t>因为出现质量问题，商店向顾客道了歉，</a:t>
            </a:r>
            <a:r>
              <a:rPr lang="en-US" altLang="zh-CN" sz="2800" b="1" smtClean="0"/>
              <a:t>_________________________</a:t>
            </a:r>
            <a:r>
              <a:rPr lang="zh-CN" altLang="en-US" sz="2800" b="1" smtClean="0"/>
              <a:t>。</a:t>
            </a:r>
            <a:r>
              <a:rPr lang="en-US" altLang="zh-CN" sz="2800" b="1" smtClean="0"/>
              <a:t>   </a:t>
            </a:r>
            <a:r>
              <a:rPr lang="zh-CN" altLang="en-US" sz="2800" b="1" smtClean="0"/>
              <a:t>（并）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9.</a:t>
            </a:r>
            <a:r>
              <a:rPr lang="zh-CN" altLang="en-US" sz="2800" b="1" smtClean="0"/>
              <a:t>为了解决这个问题，</a:t>
            </a:r>
            <a:r>
              <a:rPr lang="en-US" altLang="zh-CN" sz="2800" b="1" smtClean="0"/>
              <a:t>_____________</a:t>
            </a:r>
            <a:r>
              <a:rPr lang="zh-CN" altLang="en-US" sz="2800" b="1" smtClean="0"/>
              <a:t>。</a:t>
            </a:r>
            <a:r>
              <a:rPr lang="en-US" altLang="zh-CN" sz="2800" b="1" smtClean="0"/>
              <a:t> </a:t>
            </a:r>
            <a:r>
              <a:rPr lang="zh-CN" altLang="en-US" sz="2800" b="1" smtClean="0"/>
              <a:t>（特意）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643188" y="1785938"/>
            <a:ext cx="2928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我想</a:t>
            </a:r>
            <a:r>
              <a:rPr lang="zh-CN" altLang="en-US" sz="2800" b="1">
                <a:solidFill>
                  <a:srgbClr val="FF0000"/>
                </a:solidFill>
              </a:rPr>
              <a:t>一口气</a:t>
            </a:r>
            <a:r>
              <a:rPr lang="zh-CN" altLang="en-US" sz="2800" b="1">
                <a:solidFill>
                  <a:srgbClr val="0000FF"/>
                </a:solidFill>
              </a:rPr>
              <a:t>做完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66763" y="3165475"/>
            <a:ext cx="39290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我已经跟他</a:t>
            </a:r>
            <a:r>
              <a:rPr lang="zh-CN" altLang="en-US" sz="2800" b="1">
                <a:solidFill>
                  <a:srgbClr val="FF0000"/>
                </a:solidFill>
              </a:rPr>
              <a:t>打</a:t>
            </a:r>
            <a:r>
              <a:rPr lang="zh-CN" altLang="en-US" sz="2800" b="1">
                <a:solidFill>
                  <a:srgbClr val="0000FF"/>
                </a:solidFill>
              </a:rPr>
              <a:t>过</a:t>
            </a:r>
            <a:r>
              <a:rPr lang="zh-CN" altLang="en-US" sz="2800" b="1">
                <a:solidFill>
                  <a:srgbClr val="FF0000"/>
                </a:solidFill>
              </a:rPr>
              <a:t>招呼</a:t>
            </a:r>
            <a:r>
              <a:rPr lang="zh-CN" altLang="en-US" sz="2800" b="1">
                <a:solidFill>
                  <a:srgbClr val="0000FF"/>
                </a:solidFill>
              </a:rPr>
              <a:t>了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84213" y="3676650"/>
            <a:ext cx="5111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</a:rPr>
              <a:t>眼看</a:t>
            </a:r>
            <a:r>
              <a:rPr lang="zh-CN" altLang="en-US" sz="2000" b="1">
                <a:solidFill>
                  <a:srgbClr val="0000FF"/>
                </a:solidFill>
              </a:rPr>
              <a:t>他病得越来越严重</a:t>
            </a:r>
            <a:r>
              <a:rPr lang="en-US" altLang="zh-CN" sz="2000" b="1">
                <a:solidFill>
                  <a:srgbClr val="0000FF"/>
                </a:solidFill>
              </a:rPr>
              <a:t>//</a:t>
            </a:r>
            <a:r>
              <a:rPr lang="zh-CN" altLang="en-US" sz="2000" b="1">
                <a:solidFill>
                  <a:srgbClr val="FF0000"/>
                </a:solidFill>
              </a:rPr>
              <a:t>眼看</a:t>
            </a:r>
            <a:r>
              <a:rPr lang="zh-CN" altLang="en-US" sz="2000" b="1">
                <a:solidFill>
                  <a:srgbClr val="0000FF"/>
                </a:solidFill>
              </a:rPr>
              <a:t>任务要到期了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95288" y="5189538"/>
            <a:ext cx="7775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FF0000"/>
                </a:solidFill>
              </a:rPr>
              <a:t>并</a:t>
            </a:r>
            <a:r>
              <a:rPr lang="zh-CN" altLang="en-US" sz="2000" b="1">
                <a:solidFill>
                  <a:srgbClr val="0000FF"/>
                </a:solidFill>
              </a:rPr>
              <a:t>给大家退了货</a:t>
            </a:r>
            <a:r>
              <a:rPr lang="en-US" altLang="zh-CN" sz="2000" b="1">
                <a:solidFill>
                  <a:srgbClr val="0000FF"/>
                </a:solidFill>
              </a:rPr>
              <a:t>/</a:t>
            </a:r>
            <a:r>
              <a:rPr lang="zh-CN" altLang="en-US" sz="2000" b="1">
                <a:solidFill>
                  <a:srgbClr val="FF0000"/>
                </a:solidFill>
              </a:rPr>
              <a:t>并</a:t>
            </a:r>
            <a:r>
              <a:rPr lang="zh-CN" altLang="en-US" sz="2000" b="1">
                <a:solidFill>
                  <a:srgbClr val="0000FF"/>
                </a:solidFill>
              </a:rPr>
              <a:t>赔偿</a:t>
            </a:r>
            <a:r>
              <a:rPr lang="en-US" altLang="zh-CN" sz="2000" b="1">
                <a:solidFill>
                  <a:srgbClr val="0000FF"/>
                </a:solidFill>
              </a:rPr>
              <a:t>(péicháng)</a:t>
            </a:r>
            <a:r>
              <a:rPr lang="zh-CN" altLang="en-US" sz="2000" b="1">
                <a:solidFill>
                  <a:srgbClr val="0000FF"/>
                </a:solidFill>
              </a:rPr>
              <a:t>了损失</a:t>
            </a:r>
            <a:r>
              <a:rPr lang="en-US" altLang="zh-CN" sz="2000" b="1">
                <a:solidFill>
                  <a:srgbClr val="0000FF"/>
                </a:solidFill>
              </a:rPr>
              <a:t>//</a:t>
            </a:r>
            <a:r>
              <a:rPr lang="zh-CN" altLang="en-US" sz="2000" b="1">
                <a:solidFill>
                  <a:srgbClr val="FF0000"/>
                </a:solidFill>
              </a:rPr>
              <a:t>并</a:t>
            </a:r>
            <a:r>
              <a:rPr lang="zh-CN" altLang="en-US" sz="2000" b="1">
                <a:solidFill>
                  <a:srgbClr val="0000FF"/>
                </a:solidFill>
              </a:rPr>
              <a:t>退了款</a:t>
            </a:r>
          </a:p>
        </p:txBody>
      </p:sp>
      <p:sp>
        <p:nvSpPr>
          <p:cNvPr id="8" name="内容占位符 2"/>
          <p:cNvSpPr txBox="1">
            <a:spLocks/>
          </p:cNvSpPr>
          <p:nvPr/>
        </p:nvSpPr>
        <p:spPr>
          <a:xfrm>
            <a:off x="581025" y="1724025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50000"/>
              <a:buFont typeface="Wingdings 2"/>
              <a:buNone/>
              <a:defRPr/>
            </a:pPr>
            <a:endParaRPr lang="zh-CN" altLang="en-US" sz="3200" dirty="0">
              <a:latin typeface="+mn-lt"/>
              <a:ea typeface="+mn-ea"/>
            </a:endParaRPr>
          </a:p>
        </p:txBody>
      </p:sp>
      <p:sp>
        <p:nvSpPr>
          <p:cNvPr id="77833" name="TextBox 10"/>
          <p:cNvSpPr txBox="1">
            <a:spLocks noChangeArrowheads="1"/>
          </p:cNvSpPr>
          <p:nvPr/>
        </p:nvSpPr>
        <p:spPr bwMode="auto">
          <a:xfrm>
            <a:off x="3890963" y="5641975"/>
            <a:ext cx="3633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特意</a:t>
            </a:r>
            <a:r>
              <a:rPr lang="zh-CN" altLang="en-US" sz="2800" b="1">
                <a:solidFill>
                  <a:srgbClr val="0000FF"/>
                </a:solidFill>
              </a:rPr>
              <a:t>去找了老王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5" grpId="0"/>
      <p:bldP spid="778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六、用指定词语完成对话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>
          <a:xfrm>
            <a:off x="250825" y="1484313"/>
            <a:ext cx="9074150" cy="50403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>
                <a:latin typeface="TimesNewRomanPSMT"/>
              </a:rPr>
              <a:t>1.A</a:t>
            </a:r>
            <a:r>
              <a:rPr lang="zh-CN" altLang="en-US" sz="2800" b="1" smtClean="0">
                <a:latin typeface="FZKTK--GBK1-0"/>
              </a:rPr>
              <a:t>：她减肥有一段时间了，应该瘦了吧？（并　</a:t>
            </a:r>
            <a:r>
              <a:rPr lang="en-US" altLang="zh-CN" sz="2800" b="1" smtClean="0">
                <a:latin typeface="FZKTK--GBK1-0"/>
              </a:rPr>
              <a:t>……</a:t>
            </a:r>
            <a:r>
              <a:rPr lang="zh-CN" altLang="en-US" sz="2800" b="1" smtClean="0">
                <a:latin typeface="FZKTK--GBK1-0"/>
              </a:rPr>
              <a:t>下来）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>
                <a:latin typeface="TimesNewRomanPSMT"/>
              </a:rPr>
              <a:t>  B</a:t>
            </a:r>
            <a:r>
              <a:rPr lang="zh-CN" altLang="en-US" sz="2800" b="1" smtClean="0">
                <a:latin typeface="FZKTK--GBK1-0"/>
              </a:rPr>
              <a:t>：　　　　　　　　　　　　　　　　       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>
                <a:latin typeface="TimesNewRomanPSMT"/>
              </a:rPr>
              <a:t>2.A</a:t>
            </a:r>
            <a:r>
              <a:rPr lang="zh-CN" altLang="en-US" sz="2800" b="1" smtClean="0">
                <a:latin typeface="FZKTK--GBK1-0"/>
              </a:rPr>
              <a:t>：你们在说什么呢？（眼看　谈论）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>
                <a:latin typeface="TimesNewRomanPSMT"/>
              </a:rPr>
              <a:t>  B</a:t>
            </a:r>
            <a:r>
              <a:rPr lang="zh-CN" altLang="en-US" sz="2800" b="1" smtClean="0">
                <a:latin typeface="FZKTK--GBK1-0"/>
              </a:rPr>
              <a:t>：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>
                <a:latin typeface="TimesNewRomanPSMT"/>
              </a:rPr>
              <a:t>3.A</a:t>
            </a:r>
            <a:r>
              <a:rPr lang="zh-CN" altLang="en-US" sz="2800" b="1" smtClean="0">
                <a:latin typeface="FZKTK--GBK1-0"/>
              </a:rPr>
              <a:t>：这几天，你们怎么都不出去玩了？（眼看  格外）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>
                <a:latin typeface="TimesNewRomanPSMT"/>
              </a:rPr>
              <a:t>  B</a:t>
            </a:r>
            <a:r>
              <a:rPr lang="zh-CN" altLang="en-US" sz="2800" b="1" smtClean="0">
                <a:latin typeface="FZKTK--GBK1-0"/>
              </a:rPr>
              <a:t>：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>
                <a:latin typeface="TimesNewRomanPSMT"/>
              </a:rPr>
              <a:t>4.A</a:t>
            </a:r>
            <a:r>
              <a:rPr lang="zh-CN" altLang="en-US" sz="2800" b="1" smtClean="0">
                <a:latin typeface="FZKTK--GBK1-0"/>
              </a:rPr>
              <a:t>：这是件小事，就别告诉她了吧？（固然　打招呼）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>
                <a:latin typeface="TimesNewRomanPSMT"/>
              </a:rPr>
              <a:t>  B</a:t>
            </a:r>
            <a:r>
              <a:rPr lang="zh-CN" altLang="en-US" sz="2800" b="1" smtClean="0">
                <a:latin typeface="FZKTK--GBK1-0"/>
              </a:rPr>
              <a:t>：　　　　　　　</a:t>
            </a:r>
            <a:endParaRPr lang="zh-CN" altLang="en-US" sz="2800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87450" y="2205038"/>
            <a:ext cx="70564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没有，她</a:t>
            </a:r>
            <a:r>
              <a:rPr lang="zh-CN" altLang="en-US" sz="2400" b="1">
                <a:solidFill>
                  <a:srgbClr val="FF0000"/>
                </a:solidFill>
              </a:rPr>
              <a:t>并</a:t>
            </a:r>
            <a:r>
              <a:rPr lang="zh-CN" altLang="en-US" sz="2400" b="1">
                <a:solidFill>
                  <a:srgbClr val="0000FF"/>
                </a:solidFill>
              </a:rPr>
              <a:t>没有瘦</a:t>
            </a:r>
            <a:r>
              <a:rPr lang="zh-CN" altLang="en-US" sz="2400" b="1">
                <a:solidFill>
                  <a:srgbClr val="FF0000"/>
                </a:solidFill>
              </a:rPr>
              <a:t>下来</a:t>
            </a:r>
            <a:r>
              <a:rPr lang="en-US" altLang="zh-CN" sz="2400" b="1">
                <a:solidFill>
                  <a:srgbClr val="0000FF"/>
                </a:solidFill>
              </a:rPr>
              <a:t>//</a:t>
            </a:r>
            <a:r>
              <a:rPr lang="zh-CN" altLang="en-US" sz="2400" b="1">
                <a:solidFill>
                  <a:srgbClr val="0000FF"/>
                </a:solidFill>
              </a:rPr>
              <a:t>是啊，她在节食，</a:t>
            </a:r>
            <a:r>
              <a:rPr lang="zh-CN" altLang="en-US" sz="2400" b="1">
                <a:solidFill>
                  <a:srgbClr val="FF0000"/>
                </a:solidFill>
              </a:rPr>
              <a:t>并</a:t>
            </a:r>
            <a:r>
              <a:rPr lang="zh-CN" altLang="en-US" sz="2400" b="1">
                <a:solidFill>
                  <a:srgbClr val="0000FF"/>
                </a:solidFill>
              </a:rPr>
              <a:t>坚持锻炼身体，所以终于瘦</a:t>
            </a:r>
            <a:r>
              <a:rPr lang="zh-CN" altLang="en-US" sz="2400" b="1">
                <a:solidFill>
                  <a:srgbClr val="FF0000"/>
                </a:solidFill>
              </a:rPr>
              <a:t>下来</a:t>
            </a:r>
            <a:r>
              <a:rPr lang="zh-CN" altLang="en-US" sz="2400" b="1">
                <a:solidFill>
                  <a:srgbClr val="0000FF"/>
                </a:solidFill>
              </a:rPr>
              <a:t>了。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187450" y="3500438"/>
            <a:ext cx="7056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FF0000"/>
                </a:solidFill>
              </a:rPr>
              <a:t>眼看</a:t>
            </a:r>
            <a:r>
              <a:rPr lang="zh-CN" altLang="en-US" sz="2400" b="1">
                <a:solidFill>
                  <a:srgbClr val="0000FF"/>
                </a:solidFill>
              </a:rPr>
              <a:t>快要放假了，我们正在</a:t>
            </a:r>
            <a:r>
              <a:rPr lang="zh-CN" altLang="en-US" sz="2400" b="1">
                <a:solidFill>
                  <a:srgbClr val="FF0000"/>
                </a:solidFill>
              </a:rPr>
              <a:t>谈论</a:t>
            </a:r>
            <a:r>
              <a:rPr lang="zh-CN" altLang="en-US" sz="2400" b="1">
                <a:solidFill>
                  <a:srgbClr val="0000FF"/>
                </a:solidFill>
              </a:rPr>
              <a:t>假期的安排。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187450" y="4518025"/>
            <a:ext cx="7056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因为</a:t>
            </a:r>
            <a:r>
              <a:rPr lang="zh-CN" altLang="en-US" sz="2400" b="1">
                <a:solidFill>
                  <a:srgbClr val="FF0000"/>
                </a:solidFill>
              </a:rPr>
              <a:t>眼看</a:t>
            </a:r>
            <a:r>
              <a:rPr lang="zh-CN" altLang="en-US" sz="2400" b="1">
                <a:solidFill>
                  <a:srgbClr val="0000FF"/>
                </a:solidFill>
              </a:rPr>
              <a:t>就要考试了，大家都</a:t>
            </a:r>
            <a:r>
              <a:rPr lang="zh-CN" altLang="en-US" sz="2400" b="1">
                <a:solidFill>
                  <a:srgbClr val="FF0000"/>
                </a:solidFill>
              </a:rPr>
              <a:t>格外</a:t>
            </a:r>
            <a:r>
              <a:rPr lang="zh-CN" altLang="en-US" sz="2400" b="1">
                <a:solidFill>
                  <a:srgbClr val="0000FF"/>
                </a:solidFill>
              </a:rPr>
              <a:t>紧张。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87450" y="5527675"/>
            <a:ext cx="7056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事情</a:t>
            </a:r>
            <a:r>
              <a:rPr lang="zh-CN" altLang="en-US" sz="2400" b="1">
                <a:solidFill>
                  <a:srgbClr val="FF0000"/>
                </a:solidFill>
              </a:rPr>
              <a:t>固然</a:t>
            </a:r>
            <a:r>
              <a:rPr lang="zh-CN" altLang="en-US" sz="2400" b="1">
                <a:solidFill>
                  <a:srgbClr val="0000FF"/>
                </a:solidFill>
              </a:rPr>
              <a:t>不大，但是我觉得还是应该跟她</a:t>
            </a:r>
            <a:r>
              <a:rPr lang="zh-CN" altLang="en-US" sz="2400" b="1">
                <a:solidFill>
                  <a:srgbClr val="FF0000"/>
                </a:solidFill>
              </a:rPr>
              <a:t>打</a:t>
            </a:r>
            <a:r>
              <a:rPr lang="zh-CN" altLang="en-US" sz="2400" b="1">
                <a:solidFill>
                  <a:srgbClr val="0000FF"/>
                </a:solidFill>
              </a:rPr>
              <a:t>个</a:t>
            </a:r>
            <a:r>
              <a:rPr lang="zh-CN" altLang="en-US" sz="2400" b="1">
                <a:solidFill>
                  <a:srgbClr val="FF0000"/>
                </a:solidFill>
              </a:rPr>
              <a:t>招呼</a:t>
            </a:r>
            <a:r>
              <a:rPr lang="zh-CN" altLang="en-US" sz="2400" b="1">
                <a:solidFill>
                  <a:srgbClr val="0000FF"/>
                </a:solidFill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六、用指定词语完成对话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>
          <a:xfrm>
            <a:off x="250825" y="1484313"/>
            <a:ext cx="9074150" cy="37449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5. A</a:t>
            </a:r>
            <a:r>
              <a:rPr lang="zh-CN" altLang="en-US" sz="2800" b="1" smtClean="0"/>
              <a:t>：明天是她的生日，你们打算怎么为她庆祝？（并　特意）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B</a:t>
            </a:r>
            <a:r>
              <a:rPr lang="zh-CN" altLang="en-US" sz="2800" b="1" smtClean="0"/>
              <a:t>：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6. A</a:t>
            </a:r>
            <a:r>
              <a:rPr lang="zh-CN" altLang="en-US" sz="2800" b="1" smtClean="0"/>
              <a:t>：明天的会议我能请假吗？（ 除非　万万）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B</a:t>
            </a:r>
            <a:r>
              <a:rPr lang="zh-CN" altLang="en-US" sz="2800" b="1" smtClean="0"/>
              <a:t>：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7. A</a:t>
            </a:r>
            <a:r>
              <a:rPr lang="zh-CN" altLang="en-US" sz="2800" b="1" smtClean="0"/>
              <a:t>：你觉得她通过面试了吗？（ 喜悦　神情）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B</a:t>
            </a:r>
            <a:r>
              <a:rPr lang="zh-CN" altLang="en-US" sz="2800" b="1" smtClean="0"/>
              <a:t>：　　　　　　　　　　　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58888" y="2276475"/>
            <a:ext cx="78851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我们买了礼物，</a:t>
            </a:r>
            <a:r>
              <a:rPr lang="zh-CN" altLang="en-US" sz="2400" b="1">
                <a:solidFill>
                  <a:srgbClr val="FF0000"/>
                </a:solidFill>
              </a:rPr>
              <a:t>并特意</a:t>
            </a:r>
            <a:r>
              <a:rPr lang="zh-CN" altLang="en-US" sz="2400" b="1">
                <a:solidFill>
                  <a:srgbClr val="0000FF"/>
                </a:solidFill>
              </a:rPr>
              <a:t>为她准备了生日蛋糕。</a:t>
            </a:r>
            <a:r>
              <a:rPr lang="en-US" altLang="zh-CN" sz="2400" b="1">
                <a:solidFill>
                  <a:srgbClr val="0000FF"/>
                </a:solidFill>
              </a:rPr>
              <a:t>/</a:t>
            </a:r>
            <a:r>
              <a:rPr lang="zh-CN" altLang="en-US" sz="2400" b="1">
                <a:solidFill>
                  <a:srgbClr val="0000FF"/>
                </a:solidFill>
              </a:rPr>
              <a:t>我们</a:t>
            </a:r>
            <a:r>
              <a:rPr lang="zh-CN" altLang="en-US" sz="2400" b="1">
                <a:solidFill>
                  <a:srgbClr val="FF0000"/>
                </a:solidFill>
              </a:rPr>
              <a:t>并</a:t>
            </a:r>
            <a:r>
              <a:rPr lang="zh-CN" altLang="en-US" sz="2400" b="1">
                <a:solidFill>
                  <a:srgbClr val="0000FF"/>
                </a:solidFill>
              </a:rPr>
              <a:t>没有</a:t>
            </a:r>
            <a:r>
              <a:rPr lang="zh-CN" altLang="en-US" sz="2400" b="1">
                <a:solidFill>
                  <a:srgbClr val="FF0000"/>
                </a:solidFill>
              </a:rPr>
              <a:t>特意</a:t>
            </a:r>
            <a:r>
              <a:rPr lang="zh-CN" altLang="en-US" sz="2400" b="1">
                <a:solidFill>
                  <a:srgbClr val="0000FF"/>
                </a:solidFill>
              </a:rPr>
              <a:t>为她准备什么庆祝活动，只是一起吃个饭。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58888" y="3429000"/>
            <a:ext cx="78851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明天的会议非常重要，</a:t>
            </a:r>
            <a:r>
              <a:rPr lang="zh-CN" altLang="en-US" sz="2400" b="1">
                <a:solidFill>
                  <a:srgbClr val="FF0000"/>
                </a:solidFill>
              </a:rPr>
              <a:t>除非</a:t>
            </a:r>
            <a:r>
              <a:rPr lang="zh-CN" altLang="en-US" sz="2400" b="1">
                <a:solidFill>
                  <a:srgbClr val="0000FF"/>
                </a:solidFill>
              </a:rPr>
              <a:t>有事，否则</a:t>
            </a:r>
            <a:r>
              <a:rPr lang="zh-CN" altLang="en-US" sz="2400" b="1">
                <a:solidFill>
                  <a:srgbClr val="FF0000"/>
                </a:solidFill>
              </a:rPr>
              <a:t>万万</a:t>
            </a:r>
            <a:r>
              <a:rPr lang="zh-CN" altLang="en-US" sz="2400" b="1">
                <a:solidFill>
                  <a:srgbClr val="0000FF"/>
                </a:solidFill>
              </a:rPr>
              <a:t>不要请假。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31913" y="4500563"/>
            <a:ext cx="7883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看她</a:t>
            </a:r>
            <a:r>
              <a:rPr lang="zh-CN" altLang="en-US" sz="2400" b="1">
                <a:solidFill>
                  <a:srgbClr val="FF0000"/>
                </a:solidFill>
              </a:rPr>
              <a:t>喜悦</a:t>
            </a:r>
            <a:r>
              <a:rPr lang="zh-CN" altLang="en-US" sz="2400" b="1">
                <a:solidFill>
                  <a:srgbClr val="0000FF"/>
                </a:solidFill>
              </a:rPr>
              <a:t>的</a:t>
            </a:r>
            <a:r>
              <a:rPr lang="zh-CN" altLang="en-US" sz="2400" b="1">
                <a:solidFill>
                  <a:srgbClr val="FF0000"/>
                </a:solidFill>
              </a:rPr>
              <a:t>神情</a:t>
            </a:r>
            <a:r>
              <a:rPr lang="zh-CN" altLang="en-US" sz="2400" b="1">
                <a:solidFill>
                  <a:srgbClr val="0000FF"/>
                </a:solidFill>
              </a:rPr>
              <a:t>，一定是通过了。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七、连词成句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>
          <a:xfrm>
            <a:off x="250825" y="1484313"/>
            <a:ext cx="9001125" cy="50403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 </a:t>
            </a:r>
            <a:r>
              <a:rPr lang="zh-CN" altLang="en-US" sz="2800" b="1" smtClean="0"/>
              <a:t>喜悦  脸上  人  成功  每个  的  的   都　了　充满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 </a:t>
            </a:r>
            <a:r>
              <a:rPr lang="zh-CN" altLang="en-US" sz="2800" b="1" smtClean="0"/>
              <a:t>妈妈  孩子  脖子  搂  害怕  紧紧  的　得　住　了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 </a:t>
            </a:r>
            <a:r>
              <a:rPr lang="zh-CN" altLang="en-US" sz="2800" b="1" smtClean="0"/>
              <a:t>老师  学生  上课时  好  个   对　这　引导　很　得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 </a:t>
            </a:r>
            <a:r>
              <a:rPr lang="zh-CN" altLang="en-US" sz="2800" b="1" smtClean="0"/>
              <a:t>虽说  发言  参加  这个  并   她  了  可  没有　会议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　　　　　　　　　　　　　　　　　　　　　　　　　　　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1188" y="2060575"/>
            <a:ext cx="8388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000" b="1">
                <a:solidFill>
                  <a:srgbClr val="0000FF"/>
                </a:solidFill>
              </a:rPr>
              <a:t>每个成功的人的脸上都充满了喜悦</a:t>
            </a:r>
            <a:r>
              <a:rPr lang="en-US" altLang="zh-CN" sz="2000" b="1">
                <a:solidFill>
                  <a:srgbClr val="0000FF"/>
                </a:solidFill>
              </a:rPr>
              <a:t>//</a:t>
            </a:r>
            <a:r>
              <a:rPr lang="zh-CN" altLang="en-US" sz="2000" b="1">
                <a:solidFill>
                  <a:srgbClr val="0000FF"/>
                </a:solidFill>
              </a:rPr>
              <a:t>每个人的脸上都充满了成功的喜悦。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5650" y="3132138"/>
            <a:ext cx="7056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孩子害怕得紧紧搂住了妈妈的脖子。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55650" y="4119563"/>
            <a:ext cx="7056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这个老师上课时对学生引导得很好。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55650" y="5229225"/>
            <a:ext cx="7056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虽说她参加了这个会议，可并没有发言。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rgbClr val="000000"/>
                </a:solidFill>
              </a:rPr>
              <a:t>七、连词成句</a:t>
            </a:r>
            <a:endParaRPr lang="zh-CN" altLang="en-US" b="1" smtClean="0"/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539750" y="1773238"/>
            <a:ext cx="860425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5. </a:t>
            </a:r>
            <a:r>
              <a:rPr lang="zh-CN" altLang="en-US" b="1" smtClean="0"/>
              <a:t>教育　固然　错误　犯　但是　的　她　了　还是　可以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　　　　　　　　　　　　　　　　　　　　　　　　　　　　　　　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6. </a:t>
            </a:r>
            <a:r>
              <a:rPr lang="zh-CN" altLang="en-US" b="1" smtClean="0"/>
              <a:t>特意　很慢　为了　清楚　我　他　让　听　说　得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　　　　　　　　　　　　　　　　　　　　　　　　　　　　　　　　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55650" y="2822575"/>
            <a:ext cx="70564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她固然犯了错误，但是还是可以教育的。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55650" y="4652963"/>
            <a:ext cx="7056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为了让我听清楚，他特意说得很慢。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八、综合填空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>
          <a:xfrm>
            <a:off x="468313" y="1700213"/>
            <a:ext cx="8675687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谈论   </a:t>
            </a:r>
            <a:r>
              <a:rPr lang="en-US" altLang="zh-CN" smtClean="0"/>
              <a:t>2.</a:t>
            </a:r>
            <a:r>
              <a:rPr lang="zh-CN" altLang="en-US" smtClean="0"/>
              <a:t>格外   </a:t>
            </a:r>
            <a:r>
              <a:rPr lang="en-US" altLang="zh-CN" smtClean="0"/>
              <a:t>3.</a:t>
            </a:r>
            <a:r>
              <a:rPr lang="zh-CN" altLang="en-US" smtClean="0"/>
              <a:t>万万   </a:t>
            </a:r>
            <a:r>
              <a:rPr lang="en-US" altLang="zh-CN" smtClean="0"/>
              <a:t>4.</a:t>
            </a:r>
            <a:r>
              <a:rPr lang="zh-CN" altLang="en-US" smtClean="0"/>
              <a:t>眼看   </a:t>
            </a:r>
            <a:r>
              <a:rPr lang="en-US" altLang="zh-CN" smtClean="0"/>
              <a:t>5.</a:t>
            </a:r>
            <a:r>
              <a:rPr lang="zh-CN" altLang="en-US" smtClean="0"/>
              <a:t>免得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6.</a:t>
            </a:r>
            <a:r>
              <a:rPr lang="zh-CN" altLang="en-US" smtClean="0"/>
              <a:t>特意   </a:t>
            </a:r>
            <a:r>
              <a:rPr lang="en-US" altLang="zh-CN" smtClean="0"/>
              <a:t>7.</a:t>
            </a:r>
            <a:r>
              <a:rPr lang="zh-CN" altLang="en-US" smtClean="0"/>
              <a:t>责备   </a:t>
            </a:r>
            <a:r>
              <a:rPr lang="en-US" altLang="zh-CN" smtClean="0"/>
              <a:t>8.</a:t>
            </a:r>
            <a:r>
              <a:rPr lang="zh-CN" altLang="en-US" smtClean="0"/>
              <a:t>固然   </a:t>
            </a:r>
            <a:r>
              <a:rPr lang="en-US" altLang="zh-CN" smtClean="0"/>
              <a:t>9.</a:t>
            </a:r>
            <a:r>
              <a:rPr lang="zh-CN" altLang="en-US" smtClean="0"/>
              <a:t>并     </a:t>
            </a:r>
            <a:r>
              <a:rPr lang="en-US" altLang="zh-CN" smtClean="0"/>
              <a:t>10.</a:t>
            </a:r>
            <a:r>
              <a:rPr lang="zh-CN" altLang="en-US" smtClean="0"/>
              <a:t>喜悦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187325"/>
            <a:ext cx="7793037" cy="792163"/>
          </a:xfrm>
        </p:spPr>
        <p:txBody>
          <a:bodyPr/>
          <a:lstStyle/>
          <a:p>
            <a:pPr algn="ctr" eaLnBrk="1" hangingPunct="1"/>
            <a:r>
              <a:rPr lang="zh-CN" altLang="en-US" smtClean="0"/>
              <a:t>讨论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052513"/>
            <a:ext cx="8991600" cy="3168575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>
                <a:ea typeface="楷体_GB2312" pitchFamily="49" charset="-122"/>
              </a:rPr>
              <a:t>1. </a:t>
            </a:r>
            <a:r>
              <a:rPr lang="zh-CN" altLang="en-US" sz="2800" b="1" dirty="0" smtClean="0">
                <a:ea typeface="楷体_GB2312" pitchFamily="49" charset="-122"/>
              </a:rPr>
              <a:t>你同意“好孩子是夸出来的”这个说法吗？你是否同意作者的教育理念？（</a:t>
            </a:r>
            <a:r>
              <a:rPr lang="zh-CN" altLang="en-US" sz="2800" dirty="0" smtClean="0">
                <a:ea typeface="楷体_GB2312" pitchFamily="49" charset="-122"/>
              </a:rPr>
              <a:t>如：除非必要，否则不要随便称赞；对孩子的称赞要具体、发自内心；爱是需要引导的；让孩子参与家庭事务，培养他们的责任感</a:t>
            </a:r>
            <a:r>
              <a:rPr lang="zh-CN" altLang="en-US" sz="2800" b="1" dirty="0" smtClean="0">
                <a:ea typeface="楷体_GB2312" pitchFamily="49" charset="-122"/>
              </a:rPr>
              <a:t>）为什么？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>
                <a:ea typeface="楷体_GB2312" pitchFamily="49" charset="-122"/>
              </a:rPr>
              <a:t>2. </a:t>
            </a:r>
            <a:r>
              <a:rPr lang="zh-CN" altLang="en-US" sz="2800" b="1" dirty="0">
                <a:ea typeface="楷体_GB2312" pitchFamily="49" charset="-122"/>
              </a:rPr>
              <a:t>“虎妈”的教育理念你同意吗？为什么</a:t>
            </a:r>
            <a:r>
              <a:rPr lang="zh-CN" altLang="en-US" sz="2800" b="1" dirty="0" smtClean="0">
                <a:ea typeface="楷体_GB2312" pitchFamily="49" charset="-122"/>
              </a:rPr>
              <a:t>？</a:t>
            </a:r>
            <a:endParaRPr lang="en-US" altLang="zh-CN" sz="2800" b="1" dirty="0" smtClean="0"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zh-CN" sz="2800" b="1" dirty="0" smtClean="0"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sz="2800" b="1" dirty="0" smtClean="0">
                <a:ea typeface="楷体_GB2312" pitchFamily="49" charset="-122"/>
              </a:rPr>
              <a:t>3. </a:t>
            </a:r>
            <a:r>
              <a:rPr lang="zh-CN" altLang="en-US" sz="2800" b="1" dirty="0" smtClean="0">
                <a:ea typeface="楷体_GB2312" pitchFamily="49" charset="-122"/>
              </a:rPr>
              <a:t>教材</a:t>
            </a:r>
            <a:r>
              <a:rPr lang="en-US" altLang="zh-CN" sz="2800" b="1" dirty="0" smtClean="0">
                <a:ea typeface="楷体_GB2312" pitchFamily="49" charset="-122"/>
              </a:rPr>
              <a:t>80</a:t>
            </a:r>
            <a:r>
              <a:rPr lang="zh-CN" altLang="en-US" sz="2800" b="1" dirty="0" smtClean="0">
                <a:ea typeface="楷体_GB2312" pitchFamily="49" charset="-122"/>
              </a:rPr>
              <a:t>页，调查一下各个国家的教育情况</a:t>
            </a:r>
            <a:r>
              <a:rPr lang="zh-CN" altLang="en-US" sz="2800" b="1" dirty="0" smtClean="0">
                <a:ea typeface="楷体_GB2312" pitchFamily="49" charset="-122"/>
              </a:rPr>
              <a:t>。</a:t>
            </a:r>
            <a:endParaRPr lang="zh-CN" altLang="en-US" b="1" dirty="0" smtClean="0">
              <a:ea typeface="楷体_GB2312" pitchFamily="49" charset="-122"/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899592" y="3316064"/>
            <a:ext cx="7199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1800" dirty="0">
                <a:hlinkClick r:id="rId2"/>
              </a:rPr>
              <a:t>http://baike.baidu.com/view/5136601.htm?fr=aladdin</a:t>
            </a:r>
            <a:endParaRPr lang="zh-CN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b="1" smtClean="0"/>
              <a:t>作业</a:t>
            </a:r>
            <a:r>
              <a:rPr lang="zh-CN" altLang="en-US" sz="3600" b="1" smtClean="0"/>
              <a:t>：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6004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写一写（选择一个问题，</a:t>
            </a:r>
            <a:r>
              <a:rPr lang="en-US" altLang="zh-CN" b="1" smtClean="0"/>
              <a:t>200</a:t>
            </a:r>
            <a:r>
              <a:rPr lang="zh-CN" altLang="en-US" b="1" dirty="0" smtClean="0"/>
              <a:t>字）：</a:t>
            </a:r>
            <a:endParaRPr lang="en-US" altLang="zh-CN" b="1" dirty="0" smtClean="0"/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/>
              <a:t>1. </a:t>
            </a:r>
            <a:r>
              <a:rPr lang="zh-CN" altLang="en-US" b="1" dirty="0"/>
              <a:t>请至少举两个例子说明“我”是怎么教育小豆豆的。你觉得父母应该怎样教育孩子？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zh-CN" b="1" dirty="0"/>
              <a:t>2. </a:t>
            </a:r>
            <a:r>
              <a:rPr lang="zh-CN" altLang="en-US" b="1" dirty="0"/>
              <a:t>请举例说明“我”是怎么夸小豆豆的。“我”为什么要那么夸小豆豆？你同意作者</a:t>
            </a:r>
            <a:r>
              <a:rPr lang="zh-CN" altLang="en-US" b="1" dirty="0" smtClean="0"/>
              <a:t>的观</a:t>
            </a:r>
            <a:r>
              <a:rPr lang="zh-CN" altLang="en-US" b="1" dirty="0"/>
              <a:t>点吗？为什么？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z="4800" b="1" smtClean="0"/>
              <a:t>预习</a:t>
            </a:r>
            <a:r>
              <a:rPr lang="zh-CN" altLang="en-US" sz="3600" b="1" smtClean="0"/>
              <a:t>：第</a:t>
            </a:r>
            <a:r>
              <a:rPr lang="en-US" altLang="zh-CN" sz="3600" b="1" smtClean="0"/>
              <a:t>18</a:t>
            </a:r>
            <a:r>
              <a:rPr lang="zh-CN" altLang="en-US" sz="3600" b="1" smtClean="0"/>
              <a:t>课</a:t>
            </a:r>
            <a:r>
              <a:rPr lang="en-US" altLang="zh-CN" sz="3600" b="1" smtClean="0"/>
              <a:t>《</a:t>
            </a:r>
            <a:r>
              <a:rPr lang="zh-CN" altLang="en-US" sz="3600" b="1" smtClean="0"/>
              <a:t>整容</a:t>
            </a:r>
            <a:r>
              <a:rPr lang="en-US" altLang="zh-CN" sz="3600" b="1" smtClean="0"/>
              <a:t>》</a:t>
            </a:r>
            <a:endParaRPr lang="zh-CN" altLang="en-US" sz="3600" b="1" smtClean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4826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1-18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b="1" dirty="0" smtClean="0"/>
              <a:t>   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评价</a:t>
            </a:r>
            <a:endParaRPr lang="en-US" altLang="zh-CN" b="1" dirty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语法：</a:t>
            </a:r>
            <a:r>
              <a:rPr lang="zh-CN" altLang="en-US" b="1" dirty="0">
                <a:solidFill>
                  <a:srgbClr val="0000FF"/>
                </a:solidFill>
                <a:ea typeface="楷体_GB2312" pitchFamily="49" charset="-122"/>
              </a:rPr>
              <a:t>由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于</a:t>
            </a:r>
            <a:r>
              <a:rPr lang="zh-CN" altLang="en-US" sz="2000" b="1" dirty="0" smtClean="0">
                <a:solidFill>
                  <a:srgbClr val="0000FF"/>
                </a:solidFill>
                <a:ea typeface="楷体_GB2312" pitchFamily="49" charset="-122"/>
              </a:rPr>
              <a:t>（注意跟“因为”的不同）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    不瞒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说    一个劲儿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课文（</a:t>
            </a:r>
            <a:r>
              <a:rPr lang="en-US" altLang="zh-CN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1-6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段）：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小张为什么要来整容？</a:t>
            </a:r>
            <a:endParaRPr lang="en-US" altLang="zh-CN" sz="2800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小张的脸有什么特点？“我”给出了什么建议？</a:t>
            </a:r>
            <a:endParaRPr lang="en-US" altLang="zh-CN" sz="2800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zh-CN" altLang="en-US" sz="28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小</a:t>
            </a:r>
            <a:r>
              <a:rPr lang="zh-CN" altLang="en-US" sz="28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张得到那个职位了吗？“我”觉得是因为什么？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课堂练习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313" y="1484313"/>
            <a:ext cx="8567737" cy="5040312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（一）根据课文内容判断正误：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 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   对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   错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   错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   错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altLang="zh-CN" b="1" dirty="0" smtClean="0"/>
              <a:t>5</a:t>
            </a:r>
            <a:r>
              <a:rPr lang="zh-CN" altLang="en-US" b="1" dirty="0" smtClean="0"/>
              <a:t>   错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altLang="zh-CN" b="1" dirty="0" smtClean="0"/>
              <a:t>6</a:t>
            </a:r>
            <a:r>
              <a:rPr lang="zh-CN" altLang="en-US" b="1" dirty="0" smtClean="0"/>
              <a:t>   错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altLang="zh-CN" b="1" dirty="0" smtClean="0"/>
              <a:t>7</a:t>
            </a:r>
            <a:r>
              <a:rPr lang="zh-CN" altLang="en-US" b="1" dirty="0" smtClean="0"/>
              <a:t>   对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  </a:t>
            </a:r>
            <a:r>
              <a:rPr lang="en-US" altLang="zh-CN" b="1" dirty="0" smtClean="0"/>
              <a:t>8</a:t>
            </a:r>
            <a:r>
              <a:rPr lang="zh-CN" altLang="en-US" b="1" dirty="0" smtClean="0"/>
              <a:t>   错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扩展阅读</a:t>
            </a:r>
          </a:p>
        </p:txBody>
      </p:sp>
      <p:sp>
        <p:nvSpPr>
          <p:cNvPr id="77827" name="内容占位符 2"/>
          <p:cNvSpPr>
            <a:spLocks noGrp="1"/>
          </p:cNvSpPr>
          <p:nvPr>
            <p:ph idx="1"/>
          </p:nvPr>
        </p:nvSpPr>
        <p:spPr>
          <a:xfrm>
            <a:off x="468313" y="1628775"/>
            <a:ext cx="77724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（一）根据短文内容判断下列句子对错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              </a:t>
            </a:r>
            <a:r>
              <a:rPr lang="en-US" altLang="zh-CN" b="1" smtClean="0"/>
              <a:t>1</a:t>
            </a:r>
            <a:r>
              <a:rPr lang="zh-CN" altLang="en-US" b="1" smtClean="0"/>
              <a:t>错     </a:t>
            </a:r>
            <a:r>
              <a:rPr lang="en-US" altLang="zh-CN" b="1" smtClean="0"/>
              <a:t>2</a:t>
            </a:r>
            <a:r>
              <a:rPr lang="zh-CN" altLang="en-US" b="1" smtClean="0"/>
              <a:t>错    </a:t>
            </a:r>
            <a:r>
              <a:rPr lang="en-US" altLang="zh-CN" b="1" smtClean="0"/>
              <a:t>3</a:t>
            </a:r>
            <a:r>
              <a:rPr lang="zh-CN" altLang="en-US" b="1" smtClean="0"/>
              <a:t>对     </a:t>
            </a:r>
            <a:r>
              <a:rPr lang="en-US" altLang="zh-CN" b="1" smtClean="0"/>
              <a:t>4</a:t>
            </a:r>
            <a:r>
              <a:rPr lang="zh-CN" altLang="en-US" b="1" smtClean="0"/>
              <a:t>错    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              </a:t>
            </a:r>
            <a:r>
              <a:rPr lang="en-US" altLang="zh-CN" b="1" smtClean="0"/>
              <a:t>5</a:t>
            </a:r>
            <a:r>
              <a:rPr lang="zh-CN" altLang="en-US" b="1" smtClean="0"/>
              <a:t>错     </a:t>
            </a:r>
            <a:r>
              <a:rPr lang="en-US" altLang="zh-CN" b="1" smtClean="0"/>
              <a:t>6</a:t>
            </a:r>
            <a:r>
              <a:rPr lang="zh-CN" altLang="en-US" b="1" smtClean="0"/>
              <a:t>错    </a:t>
            </a:r>
            <a:r>
              <a:rPr lang="en-US" altLang="zh-CN" b="1" smtClean="0"/>
              <a:t>7</a:t>
            </a:r>
            <a:r>
              <a:rPr lang="zh-CN" altLang="en-US" b="1" smtClean="0"/>
              <a:t>对     </a:t>
            </a:r>
            <a:r>
              <a:rPr lang="en-US" altLang="zh-CN" b="1" smtClean="0"/>
              <a:t>8</a:t>
            </a:r>
            <a:r>
              <a:rPr lang="zh-CN" altLang="en-US" b="1" smtClean="0"/>
              <a:t>对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            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扩展阅读</a:t>
            </a:r>
          </a:p>
        </p:txBody>
      </p:sp>
      <p:sp>
        <p:nvSpPr>
          <p:cNvPr id="78851" name="内容占位符 2"/>
          <p:cNvSpPr>
            <a:spLocks noGrp="1"/>
          </p:cNvSpPr>
          <p:nvPr>
            <p:ph idx="1"/>
          </p:nvPr>
        </p:nvSpPr>
        <p:spPr>
          <a:xfrm>
            <a:off x="395536" y="1844675"/>
            <a:ext cx="8243887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dirty="0" smtClean="0"/>
              <a:t>（二）根据短文内容，在</a:t>
            </a:r>
            <a:r>
              <a:rPr lang="en-US" altLang="zh-CN" b="1" dirty="0" smtClean="0"/>
              <a:t>A</a:t>
            </a:r>
            <a:r>
              <a:rPr lang="zh-CN" altLang="en-US" b="1" dirty="0" smtClean="0"/>
              <a:t>、</a:t>
            </a:r>
            <a:r>
              <a:rPr lang="en-US" altLang="zh-CN" b="1" dirty="0" smtClean="0"/>
              <a:t>B</a:t>
            </a:r>
            <a:r>
              <a:rPr lang="zh-CN" altLang="en-US" b="1" dirty="0" smtClean="0"/>
              <a:t>、</a:t>
            </a:r>
            <a:r>
              <a:rPr lang="en-US" altLang="zh-CN" b="1" dirty="0" smtClean="0"/>
              <a:t>C</a:t>
            </a:r>
            <a:r>
              <a:rPr lang="zh-CN" altLang="en-US" b="1" dirty="0" smtClean="0"/>
              <a:t>、</a:t>
            </a:r>
            <a:r>
              <a:rPr lang="en-US" altLang="zh-CN" b="1" dirty="0" smtClean="0"/>
              <a:t>D</a:t>
            </a:r>
            <a:r>
              <a:rPr lang="zh-CN" altLang="en-US" b="1" dirty="0" smtClean="0"/>
              <a:t>中选择正确答案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dirty="0" smtClean="0"/>
              <a:t>        </a:t>
            </a:r>
            <a:r>
              <a:rPr lang="en-US" altLang="zh-CN" b="1" dirty="0" smtClean="0"/>
              <a:t>1A</a:t>
            </a:r>
            <a:r>
              <a:rPr lang="zh-CN" altLang="en-US" b="1" dirty="0" smtClean="0"/>
              <a:t>     </a:t>
            </a:r>
            <a:r>
              <a:rPr lang="en-US" altLang="zh-CN" b="1" dirty="0" smtClean="0"/>
              <a:t>2B</a:t>
            </a:r>
            <a:r>
              <a:rPr lang="zh-CN" altLang="en-US" b="1" dirty="0" smtClean="0"/>
              <a:t>    </a:t>
            </a:r>
            <a:r>
              <a:rPr lang="en-US" altLang="zh-CN" b="1" dirty="0" smtClean="0"/>
              <a:t>3C</a:t>
            </a:r>
            <a:r>
              <a:rPr lang="zh-CN" altLang="en-US" b="1" dirty="0" smtClean="0"/>
              <a:t>     </a:t>
            </a:r>
            <a:r>
              <a:rPr lang="en-US" altLang="zh-CN" b="1" dirty="0" smtClean="0"/>
              <a:t>4A</a:t>
            </a:r>
            <a:r>
              <a:rPr lang="zh-CN" altLang="en-US" b="1" dirty="0" smtClean="0"/>
              <a:t>    </a:t>
            </a:r>
            <a:r>
              <a:rPr lang="en-US" altLang="zh-CN" b="1" dirty="0" smtClean="0"/>
              <a:t>5C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dirty="0" smtClean="0"/>
              <a:t>            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</a:pPr>
            <a:endParaRPr lang="en-US" altLang="zh-CN" b="1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一、词语搭配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467544" y="2017713"/>
            <a:ext cx="77724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 _________</a:t>
            </a:r>
            <a:r>
              <a:rPr lang="zh-CN" altLang="en-US" smtClean="0"/>
              <a:t>欣慰   </a:t>
            </a:r>
            <a:r>
              <a:rPr lang="en-US" altLang="zh-CN" smtClean="0"/>
              <a:t>2. </a:t>
            </a:r>
            <a:r>
              <a:rPr lang="zh-CN" altLang="en-US" smtClean="0"/>
              <a:t>责备</a:t>
            </a:r>
            <a:r>
              <a:rPr lang="en-US" altLang="zh-CN" smtClean="0"/>
              <a:t>_________</a:t>
            </a: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3. _________</a:t>
            </a:r>
            <a:r>
              <a:rPr lang="zh-CN" altLang="en-US" smtClean="0"/>
              <a:t>事务   </a:t>
            </a:r>
            <a:r>
              <a:rPr lang="en-US" altLang="zh-CN" smtClean="0"/>
              <a:t>4. </a:t>
            </a:r>
            <a:r>
              <a:rPr lang="zh-CN" altLang="en-US" smtClean="0"/>
              <a:t>参与</a:t>
            </a:r>
            <a:r>
              <a:rPr lang="en-US" altLang="zh-CN" smtClean="0"/>
              <a:t>_________</a:t>
            </a: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5. _________</a:t>
            </a:r>
            <a:r>
              <a:rPr lang="zh-CN" altLang="en-US" smtClean="0"/>
              <a:t>包装   </a:t>
            </a:r>
            <a:r>
              <a:rPr lang="en-US" altLang="zh-CN" smtClean="0"/>
              <a:t>6. </a:t>
            </a:r>
            <a:r>
              <a:rPr lang="zh-CN" altLang="en-US" smtClean="0"/>
              <a:t>剥夺</a:t>
            </a:r>
            <a:r>
              <a:rPr lang="en-US" altLang="zh-CN" smtClean="0"/>
              <a:t>_________</a:t>
            </a: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7. _________</a:t>
            </a:r>
            <a:r>
              <a:rPr lang="zh-CN" altLang="en-US" smtClean="0"/>
              <a:t>夸张   </a:t>
            </a:r>
            <a:r>
              <a:rPr lang="en-US" altLang="zh-CN" smtClean="0"/>
              <a:t>8. </a:t>
            </a:r>
            <a:r>
              <a:rPr lang="zh-CN" altLang="en-US" smtClean="0"/>
              <a:t>分享</a:t>
            </a:r>
            <a:r>
              <a:rPr lang="en-US" altLang="zh-CN" smtClean="0"/>
              <a:t>_________</a:t>
            </a: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9. _________</a:t>
            </a:r>
            <a:r>
              <a:rPr lang="zh-CN" altLang="en-US" smtClean="0"/>
              <a:t>神情   </a:t>
            </a:r>
            <a:r>
              <a:rPr lang="en-US" altLang="zh-CN" smtClean="0"/>
              <a:t>10. </a:t>
            </a:r>
            <a:r>
              <a:rPr lang="zh-CN" altLang="en-US" smtClean="0"/>
              <a:t>喜悦</a:t>
            </a:r>
            <a:r>
              <a:rPr lang="en-US" altLang="zh-CN" smtClean="0"/>
              <a:t>_________</a:t>
            </a:r>
            <a:endParaRPr lang="zh-CN" altLang="en-US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48569" y="2051050"/>
            <a:ext cx="2244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感到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十分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585644" y="2060575"/>
            <a:ext cx="2244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他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了半天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48569" y="2700338"/>
            <a:ext cx="2244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家庭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法律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外交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585644" y="2700338"/>
            <a:ext cx="2843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讨论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一项工作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这次活动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8569" y="3284538"/>
            <a:ext cx="2244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撕开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打开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商品的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85644" y="3284538"/>
            <a:ext cx="2768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权利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自由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机会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职务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977131" y="3851275"/>
            <a:ext cx="2244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十分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表情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说得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585644" y="3860800"/>
            <a:ext cx="2244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蛋糕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快乐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77131" y="4427538"/>
            <a:ext cx="2244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喜悦的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兴奋的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801544" y="4427538"/>
            <a:ext cx="22447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1800" b="1">
                <a:solidFill>
                  <a:srgbClr val="0000FF"/>
                </a:solidFill>
              </a:rPr>
              <a:t>的心情</a:t>
            </a:r>
            <a:r>
              <a:rPr lang="en-US" altLang="zh-CN" sz="1800" b="1">
                <a:solidFill>
                  <a:srgbClr val="0000FF"/>
                </a:solidFill>
              </a:rPr>
              <a:t>/</a:t>
            </a:r>
            <a:r>
              <a:rPr lang="zh-CN" altLang="en-US" sz="1800" b="1">
                <a:solidFill>
                  <a:srgbClr val="0000FF"/>
                </a:solidFill>
              </a:rPr>
              <a:t>的笑容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二、选词填空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>
          <a:xfrm>
            <a:off x="611188" y="2017713"/>
            <a:ext cx="853281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郑重  </a:t>
            </a:r>
            <a:r>
              <a:rPr lang="en-US" altLang="zh-CN" smtClean="0"/>
              <a:t>2.</a:t>
            </a:r>
            <a:r>
              <a:rPr lang="zh-CN" altLang="en-US" smtClean="0"/>
              <a:t>感染  </a:t>
            </a:r>
            <a:r>
              <a:rPr lang="en-US" altLang="zh-CN" smtClean="0"/>
              <a:t>3.</a:t>
            </a:r>
            <a:r>
              <a:rPr lang="zh-CN" altLang="en-US" smtClean="0"/>
              <a:t>在场  </a:t>
            </a:r>
            <a:r>
              <a:rPr lang="en-US" altLang="zh-CN" smtClean="0"/>
              <a:t>4.</a:t>
            </a:r>
            <a:r>
              <a:rPr lang="zh-CN" altLang="en-US" smtClean="0"/>
              <a:t>条理  </a:t>
            </a:r>
            <a:r>
              <a:rPr lang="en-US" altLang="zh-CN" smtClean="0"/>
              <a:t>5.</a:t>
            </a:r>
            <a:r>
              <a:rPr lang="zh-CN" altLang="en-US" smtClean="0"/>
              <a:t>低估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6.</a:t>
            </a:r>
            <a:r>
              <a:rPr lang="zh-CN" altLang="en-US" smtClean="0"/>
              <a:t>自豪</a:t>
            </a:r>
            <a:r>
              <a:rPr lang="en-US" altLang="zh-CN" smtClean="0"/>
              <a:t>/</a:t>
            </a:r>
            <a:r>
              <a:rPr lang="zh-CN" altLang="en-US" smtClean="0"/>
              <a:t>欣慰  </a:t>
            </a:r>
            <a:r>
              <a:rPr lang="en-US" altLang="zh-CN" smtClean="0"/>
              <a:t>7.</a:t>
            </a:r>
            <a:r>
              <a:rPr lang="zh-CN" altLang="en-US" smtClean="0"/>
              <a:t>有意  </a:t>
            </a:r>
            <a:r>
              <a:rPr lang="en-US" altLang="zh-CN" smtClean="0"/>
              <a:t>8.</a:t>
            </a:r>
            <a:r>
              <a:rPr lang="zh-CN" altLang="en-US" smtClean="0"/>
              <a:t>欣慰  </a:t>
            </a:r>
            <a:r>
              <a:rPr lang="en-US" altLang="zh-CN" smtClean="0"/>
              <a:t>9.</a:t>
            </a:r>
            <a:r>
              <a:rPr lang="zh-CN" altLang="en-US" smtClean="0"/>
              <a:t>情商  </a:t>
            </a:r>
            <a:r>
              <a:rPr lang="en-US" altLang="zh-CN" smtClean="0"/>
              <a:t>10.</a:t>
            </a:r>
            <a:r>
              <a:rPr lang="zh-CN" altLang="en-US" smtClean="0"/>
              <a:t>清脆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200" b="1" smtClean="0"/>
              <a:t>三、判断下列句子对错，并说明理由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611188" y="2205038"/>
            <a:ext cx="8353425" cy="187166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</a:t>
            </a:r>
            <a:r>
              <a:rPr lang="zh-CN" altLang="en-US" smtClean="0"/>
              <a:t>对  </a:t>
            </a:r>
            <a:r>
              <a:rPr lang="en-US" altLang="zh-CN" smtClean="0"/>
              <a:t>2.</a:t>
            </a:r>
            <a:r>
              <a:rPr lang="zh-CN" altLang="en-US" smtClean="0"/>
              <a:t>对  </a:t>
            </a:r>
            <a:r>
              <a:rPr lang="en-US" altLang="zh-CN" smtClean="0"/>
              <a:t>3.</a:t>
            </a:r>
            <a:r>
              <a:rPr lang="zh-CN" altLang="en-US" smtClean="0"/>
              <a:t>错  </a:t>
            </a:r>
            <a:r>
              <a:rPr lang="en-US" altLang="zh-CN" smtClean="0"/>
              <a:t>4.</a:t>
            </a:r>
            <a:r>
              <a:rPr lang="zh-CN" altLang="en-US" smtClean="0"/>
              <a:t>对  </a:t>
            </a:r>
            <a:r>
              <a:rPr lang="en-US" altLang="zh-CN" smtClean="0"/>
              <a:t>5.</a:t>
            </a:r>
            <a:r>
              <a:rPr lang="zh-CN" altLang="en-US" smtClean="0"/>
              <a:t>错</a:t>
            </a:r>
            <a:endParaRPr lang="en-US" altLang="zh-CN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6.</a:t>
            </a:r>
            <a:r>
              <a:rPr lang="zh-CN" altLang="en-US" smtClean="0"/>
              <a:t>错  </a:t>
            </a:r>
            <a:r>
              <a:rPr lang="en-US" altLang="zh-CN" smtClean="0"/>
              <a:t>7.</a:t>
            </a:r>
            <a:r>
              <a:rPr lang="zh-CN" altLang="en-US" smtClean="0"/>
              <a:t>对  </a:t>
            </a:r>
            <a:r>
              <a:rPr lang="en-US" altLang="zh-CN" smtClean="0"/>
              <a:t>8.</a:t>
            </a:r>
            <a:r>
              <a:rPr lang="zh-CN" altLang="en-US" smtClean="0"/>
              <a:t>错  </a:t>
            </a:r>
            <a:r>
              <a:rPr lang="en-US" altLang="zh-CN" smtClean="0"/>
              <a:t>9.</a:t>
            </a:r>
            <a:r>
              <a:rPr lang="zh-CN" altLang="en-US" smtClean="0"/>
              <a:t>对  </a:t>
            </a:r>
            <a:r>
              <a:rPr lang="en-US" altLang="zh-CN" smtClean="0"/>
              <a:t>10.</a:t>
            </a:r>
            <a:r>
              <a:rPr lang="zh-CN" altLang="en-US" smtClean="0"/>
              <a:t>对（但少见）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smtClean="0"/>
              <a:t>四、为括号里的词语选择正确位置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 A   2. B   3. C   4. A   5. D</a:t>
            </a:r>
            <a:endParaRPr lang="zh-CN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/>
              <a:t>五、用指定词语完成句子：</a:t>
            </a:r>
            <a:r>
              <a:rPr lang="en-US" altLang="zh-CN" b="1" smtClean="0"/>
              <a:t> </a:t>
            </a:r>
          </a:p>
        </p:txBody>
      </p:sp>
      <p:sp>
        <p:nvSpPr>
          <p:cNvPr id="83971" name="内容占位符 2"/>
          <p:cNvSpPr>
            <a:spLocks noGrp="1"/>
          </p:cNvSpPr>
          <p:nvPr>
            <p:ph idx="1"/>
          </p:nvPr>
        </p:nvSpPr>
        <p:spPr>
          <a:xfrm>
            <a:off x="395288" y="2051050"/>
            <a:ext cx="8748712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这棵树真粗，</a:t>
            </a:r>
            <a:r>
              <a:rPr lang="en-US" altLang="zh-CN" b="1" smtClean="0"/>
              <a:t>_______________</a:t>
            </a:r>
            <a:r>
              <a:rPr lang="zh-CN" altLang="en-US" b="1" smtClean="0"/>
              <a:t>。（搂）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对孩子，</a:t>
            </a:r>
            <a:r>
              <a:rPr lang="en-US" altLang="zh-CN" b="1" smtClean="0"/>
              <a:t>_____________</a:t>
            </a:r>
            <a:r>
              <a:rPr lang="zh-CN" altLang="en-US" b="1" smtClean="0"/>
              <a:t>，打骂有时候只会产生相反的效果。       （引导）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3._______________</a:t>
            </a:r>
            <a:r>
              <a:rPr lang="zh-CN" altLang="en-US" b="1" smtClean="0"/>
              <a:t>？能跟我说说吗？</a:t>
            </a:r>
            <a:r>
              <a:rPr lang="en-US" altLang="zh-CN" b="1" smtClean="0"/>
              <a:t>  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                                                </a:t>
            </a:r>
            <a:r>
              <a:rPr lang="zh-CN" altLang="en-US" b="1" smtClean="0"/>
              <a:t>（谈论）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</a:t>
            </a:r>
            <a:r>
              <a:rPr lang="zh-CN" altLang="en-US" b="1" smtClean="0"/>
              <a:t>考完了，</a:t>
            </a:r>
            <a:r>
              <a:rPr lang="en-US" altLang="zh-CN" b="1" smtClean="0"/>
              <a:t>_____________</a:t>
            </a:r>
            <a:r>
              <a:rPr lang="zh-CN" altLang="en-US" b="1" smtClean="0"/>
              <a:t>。</a:t>
            </a:r>
            <a:r>
              <a:rPr lang="en-US" altLang="zh-CN" b="1" smtClean="0"/>
              <a:t>   </a:t>
            </a:r>
            <a:r>
              <a:rPr lang="zh-CN" altLang="en-US" b="1" smtClean="0"/>
              <a:t>（格外）</a:t>
            </a:r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563938" y="2041525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一个人根本</a:t>
            </a:r>
            <a:r>
              <a:rPr lang="zh-CN" altLang="en-US" sz="2800" b="1">
                <a:solidFill>
                  <a:srgbClr val="FF0000"/>
                </a:solidFill>
              </a:rPr>
              <a:t>搂</a:t>
            </a:r>
            <a:r>
              <a:rPr lang="zh-CN" altLang="en-US" sz="2800" b="1">
                <a:solidFill>
                  <a:srgbClr val="0000FF"/>
                </a:solidFill>
              </a:rPr>
              <a:t>不过来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484438" y="2617788"/>
            <a:ext cx="3768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应该多</a:t>
            </a:r>
            <a:r>
              <a:rPr lang="zh-CN" altLang="en-US" sz="2400" b="1">
                <a:solidFill>
                  <a:srgbClr val="FF0000"/>
                </a:solidFill>
              </a:rPr>
              <a:t>引导</a:t>
            </a:r>
            <a:r>
              <a:rPr lang="en-US" altLang="zh-CN" sz="2400" b="1">
                <a:solidFill>
                  <a:srgbClr val="0000FF"/>
                </a:solidFill>
              </a:rPr>
              <a:t>/</a:t>
            </a:r>
            <a:r>
              <a:rPr lang="zh-CN" altLang="en-US" sz="2400" b="1">
                <a:solidFill>
                  <a:srgbClr val="0000FF"/>
                </a:solidFill>
              </a:rPr>
              <a:t>要以</a:t>
            </a:r>
            <a:r>
              <a:rPr lang="zh-CN" altLang="en-US" sz="2400" b="1">
                <a:solidFill>
                  <a:srgbClr val="FF0000"/>
                </a:solidFill>
              </a:rPr>
              <a:t>引导</a:t>
            </a:r>
            <a:r>
              <a:rPr lang="zh-CN" altLang="en-US" sz="2400" b="1">
                <a:solidFill>
                  <a:srgbClr val="0000FF"/>
                </a:solidFill>
              </a:rPr>
              <a:t>为主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092200" y="3697288"/>
            <a:ext cx="3214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你们在</a:t>
            </a:r>
            <a:r>
              <a:rPr lang="zh-CN" altLang="en-US" sz="2800" b="1">
                <a:solidFill>
                  <a:srgbClr val="FF0000"/>
                </a:solidFill>
              </a:rPr>
              <a:t>谈论</a:t>
            </a:r>
            <a:r>
              <a:rPr lang="zh-CN" altLang="en-US" sz="2800" b="1">
                <a:solidFill>
                  <a:srgbClr val="0000FF"/>
                </a:solidFill>
              </a:rPr>
              <a:t>什么呢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2435225" y="4868863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800" b="1">
                <a:solidFill>
                  <a:srgbClr val="0000FF"/>
                </a:solidFill>
              </a:rPr>
              <a:t>大家感到</a:t>
            </a:r>
            <a:r>
              <a:rPr lang="zh-CN" altLang="en-US" sz="2800" b="1">
                <a:solidFill>
                  <a:srgbClr val="FF0000"/>
                </a:solidFill>
              </a:rPr>
              <a:t>格外</a:t>
            </a:r>
            <a:r>
              <a:rPr lang="zh-CN" altLang="en-US" sz="2800" b="1">
                <a:solidFill>
                  <a:srgbClr val="0000FF"/>
                </a:solidFill>
              </a:rPr>
              <a:t>轻松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6071</TotalTime>
  <Words>1061</Words>
  <Application>Microsoft Office PowerPoint</Application>
  <PresentationFormat>全屏显示(4:3)</PresentationFormat>
  <Paragraphs>135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17</vt:i4>
      </vt:variant>
      <vt:variant>
        <vt:lpstr>幻灯片标题</vt:lpstr>
      </vt:variant>
      <vt:variant>
        <vt:i4>18</vt:i4>
      </vt:variant>
    </vt:vector>
  </HeadingPairs>
  <TitlesOfParts>
    <vt:vector size="45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Wingdings 2</vt:lpstr>
      <vt:lpstr>TimesNewRomanPSMT</vt:lpstr>
      <vt:lpstr>FZKTK--GBK1-0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PowerPoint 演示文稿</vt:lpstr>
      <vt:lpstr>课堂练习</vt:lpstr>
      <vt:lpstr>扩展阅读</vt:lpstr>
      <vt:lpstr>扩展阅读</vt:lpstr>
      <vt:lpstr>一、词语搭配</vt:lpstr>
      <vt:lpstr>二、选词填空</vt:lpstr>
      <vt:lpstr>三、判断下列句子对错，并说明理由</vt:lpstr>
      <vt:lpstr>四、为括号里的词语选择正确位置</vt:lpstr>
      <vt:lpstr>五、用指定词语完成句子： </vt:lpstr>
      <vt:lpstr> 五、用指定词语完成句子：</vt:lpstr>
      <vt:lpstr>六、用指定词语完成对话</vt:lpstr>
      <vt:lpstr>六、用指定词语完成对话</vt:lpstr>
      <vt:lpstr>七、连词成句</vt:lpstr>
      <vt:lpstr>七、连词成句</vt:lpstr>
      <vt:lpstr>八、综合填空</vt:lpstr>
      <vt:lpstr>讨论</vt:lpstr>
      <vt:lpstr>作业：</vt:lpstr>
      <vt:lpstr>预习：第18课《整容》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383</cp:revision>
  <dcterms:created xsi:type="dcterms:W3CDTF">2011-10-16T07:10:07Z</dcterms:created>
  <dcterms:modified xsi:type="dcterms:W3CDTF">2015-05-15T13:06:00Z</dcterms:modified>
</cp:coreProperties>
</file>