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9" r:id="rId3"/>
    <p:sldId id="483" r:id="rId4"/>
    <p:sldId id="500" r:id="rId5"/>
    <p:sldId id="464" r:id="rId6"/>
    <p:sldId id="485" r:id="rId7"/>
    <p:sldId id="486" r:id="rId8"/>
    <p:sldId id="48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1" autoAdjust="0"/>
    <p:restoredTop sz="96800" autoAdjust="0"/>
  </p:normalViewPr>
  <p:slideViewPr>
    <p:cSldViewPr>
      <p:cViewPr varScale="1">
        <p:scale>
          <a:sx n="85" d="100"/>
          <a:sy n="85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Feature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Geometry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76" name="Grup 75"/>
          <p:cNvGrpSpPr/>
          <p:nvPr/>
        </p:nvGrpSpPr>
        <p:grpSpPr>
          <a:xfrm>
            <a:off x="309360" y="1628800"/>
            <a:ext cx="8542718" cy="3672408"/>
            <a:chOff x="395536" y="1180774"/>
            <a:chExt cx="8542718" cy="3672408"/>
          </a:xfrm>
        </p:grpSpPr>
        <p:cxnSp>
          <p:nvCxnSpPr>
            <p:cNvPr id="16" name="Düz Bağlayıcı 15"/>
            <p:cNvCxnSpPr/>
            <p:nvPr/>
          </p:nvCxnSpPr>
          <p:spPr>
            <a:xfrm>
              <a:off x="4289717" y="1543617"/>
              <a:ext cx="2515103" cy="1155964"/>
            </a:xfrm>
            <a:prstGeom prst="line">
              <a:avLst/>
            </a:prstGeom>
            <a:ln w="25400">
              <a:solidFill>
                <a:schemeClr val="tx1"/>
              </a:solidFill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73" name="Grup 72"/>
            <p:cNvGrpSpPr/>
            <p:nvPr/>
          </p:nvGrpSpPr>
          <p:grpSpPr>
            <a:xfrm>
              <a:off x="395536" y="1180774"/>
              <a:ext cx="8542718" cy="3672408"/>
              <a:chOff x="395536" y="1180774"/>
              <a:chExt cx="8542718" cy="3672408"/>
            </a:xfrm>
          </p:grpSpPr>
          <p:cxnSp>
            <p:nvCxnSpPr>
              <p:cNvPr id="10" name="Düz Bağlayıcı 9"/>
              <p:cNvCxnSpPr/>
              <p:nvPr/>
            </p:nvCxnSpPr>
            <p:spPr>
              <a:xfrm flipH="1">
                <a:off x="1674500" y="1550933"/>
                <a:ext cx="2629562" cy="958157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Metin kutusu 16"/>
              <p:cNvSpPr txBox="1"/>
              <p:nvPr/>
            </p:nvSpPr>
            <p:spPr>
              <a:xfrm>
                <a:off x="3731291" y="1268760"/>
                <a:ext cx="114553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b="1" dirty="0" smtClean="0">
                    <a:latin typeface="Book Antiqua" panose="02040602050305030304" pitchFamily="18" charset="0"/>
                  </a:rPr>
                  <a:t>KÖK</a:t>
                </a:r>
                <a:endParaRPr lang="en-US" sz="1600" b="1" dirty="0"/>
              </a:p>
            </p:txBody>
          </p:sp>
          <p:sp>
            <p:nvSpPr>
              <p:cNvPr id="18" name="Metin kutusu 17"/>
              <p:cNvSpPr txBox="1"/>
              <p:nvPr/>
            </p:nvSpPr>
            <p:spPr>
              <a:xfrm>
                <a:off x="1055551" y="2568678"/>
                <a:ext cx="132861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BOĞAZSIL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1" name="Grup 30"/>
              <p:cNvGrpSpPr/>
              <p:nvPr/>
            </p:nvGrpSpPr>
            <p:grpSpPr>
              <a:xfrm>
                <a:off x="1162114" y="2876455"/>
                <a:ext cx="861518" cy="611076"/>
                <a:chOff x="107504" y="3321980"/>
                <a:chExt cx="861518" cy="611076"/>
              </a:xfrm>
            </p:grpSpPr>
            <p:cxnSp>
              <p:nvCxnSpPr>
                <p:cNvPr id="22" name="Düz Bağlayıcı 21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Düz Bağlayıcı 23"/>
                <p:cNvCxnSpPr/>
                <p:nvPr/>
              </p:nvCxnSpPr>
              <p:spPr>
                <a:xfrm>
                  <a:off x="531774" y="3321980"/>
                  <a:ext cx="3185" cy="61107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Düz Bağlayıcı 24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Metin kutusu 32"/>
              <p:cNvSpPr txBox="1"/>
              <p:nvPr/>
            </p:nvSpPr>
            <p:spPr>
              <a:xfrm>
                <a:off x="395536" y="3404795"/>
                <a:ext cx="1038849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err="1" smtClean="0">
                    <a:latin typeface="Book Antiqua" panose="02040602050305030304" pitchFamily="18" charset="0"/>
                  </a:rPr>
                  <a:t>c.g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.</a:t>
                </a:r>
              </a:p>
              <a:p>
                <a:pPr algn="ctr"/>
                <a:r>
                  <a:rPr lang="tr-TR" sz="1200" dirty="0" smtClean="0">
                    <a:latin typeface="Book Antiqua" panose="02040602050305030304" pitchFamily="18" charset="0"/>
                  </a:rPr>
                  <a:t>(dar </a:t>
                </a:r>
              </a:p>
              <a:p>
                <a:pPr algn="ctr"/>
                <a:r>
                  <a:rPr lang="tr-TR" sz="1200" dirty="0" smtClean="0">
                    <a:latin typeface="Book Antiqua" panose="02040602050305030304" pitchFamily="18" charset="0"/>
                  </a:rPr>
                  <a:t>gırtlak)</a:t>
                </a:r>
                <a:endParaRPr lang="en-US" sz="1200" dirty="0"/>
              </a:p>
            </p:txBody>
          </p:sp>
          <p:sp>
            <p:nvSpPr>
              <p:cNvPr id="35" name="Metin kutusu 34"/>
              <p:cNvSpPr txBox="1"/>
              <p:nvPr/>
            </p:nvSpPr>
            <p:spPr>
              <a:xfrm>
                <a:off x="1776318" y="3481263"/>
                <a:ext cx="60784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ötüm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6" name="Grup 35"/>
              <p:cNvGrpSpPr/>
              <p:nvPr/>
            </p:nvGrpSpPr>
            <p:grpSpPr>
              <a:xfrm>
                <a:off x="3851920" y="1532450"/>
                <a:ext cx="861518" cy="635418"/>
                <a:chOff x="107504" y="3332650"/>
                <a:chExt cx="861518" cy="635418"/>
              </a:xfrm>
            </p:grpSpPr>
            <p:cxnSp>
              <p:nvCxnSpPr>
                <p:cNvPr id="37" name="Düz Bağlayıcı 36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Düz Bağlayıcı 37"/>
                <p:cNvCxnSpPr/>
                <p:nvPr/>
              </p:nvCxnSpPr>
              <p:spPr>
                <a:xfrm>
                  <a:off x="539552" y="3356992"/>
                  <a:ext cx="3185" cy="61107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Düz Bağlayıcı 38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0" name="Metin kutusu 39"/>
              <p:cNvSpPr txBox="1"/>
              <p:nvPr/>
            </p:nvSpPr>
            <p:spPr>
              <a:xfrm>
                <a:off x="3203849" y="2139756"/>
                <a:ext cx="8707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err="1" smtClean="0">
                    <a:latin typeface="Book Antiqua" panose="02040602050305030304" pitchFamily="18" charset="0"/>
                  </a:rPr>
                  <a:t>genizsil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Metin kutusu 40"/>
              <p:cNvSpPr txBox="1"/>
              <p:nvPr/>
            </p:nvSpPr>
            <p:spPr>
              <a:xfrm>
                <a:off x="3923928" y="2132856"/>
                <a:ext cx="6611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yanal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2" name="Metin kutusu 41"/>
              <p:cNvSpPr txBox="1"/>
              <p:nvPr/>
            </p:nvSpPr>
            <p:spPr>
              <a:xfrm>
                <a:off x="4416553" y="2152023"/>
                <a:ext cx="7749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sürekli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Metin kutusu 20"/>
              <p:cNvSpPr txBox="1"/>
              <p:nvPr/>
            </p:nvSpPr>
            <p:spPr>
              <a:xfrm>
                <a:off x="6322774" y="2775902"/>
                <a:ext cx="130250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YER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2" name="Grup 31"/>
              <p:cNvGrpSpPr/>
              <p:nvPr/>
            </p:nvGrpSpPr>
            <p:grpSpPr>
              <a:xfrm>
                <a:off x="6060882" y="3083679"/>
                <a:ext cx="1759081" cy="622142"/>
                <a:chOff x="6084168" y="3273918"/>
                <a:chExt cx="2446982" cy="622142"/>
              </a:xfrm>
            </p:grpSpPr>
            <p:cxnSp>
              <p:nvCxnSpPr>
                <p:cNvPr id="44" name="Düz Bağlayıcı 43"/>
                <p:cNvCxnSpPr/>
                <p:nvPr/>
              </p:nvCxnSpPr>
              <p:spPr>
                <a:xfrm flipH="1">
                  <a:off x="6084168" y="3273918"/>
                  <a:ext cx="1241922" cy="52839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Düz Bağlayıcı 44"/>
                <p:cNvCxnSpPr/>
                <p:nvPr/>
              </p:nvCxnSpPr>
              <p:spPr>
                <a:xfrm>
                  <a:off x="7308304" y="3284984"/>
                  <a:ext cx="9046" cy="61107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Düz Bağlayıcı 45"/>
                <p:cNvCxnSpPr/>
                <p:nvPr/>
              </p:nvCxnSpPr>
              <p:spPr>
                <a:xfrm>
                  <a:off x="7326090" y="3273918"/>
                  <a:ext cx="120506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" name="Metin kutusu 47"/>
              <p:cNvSpPr txBox="1"/>
              <p:nvPr/>
            </p:nvSpPr>
            <p:spPr>
              <a:xfrm>
                <a:off x="4959000" y="3656057"/>
                <a:ext cx="155911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DUDAKSIL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Metin kutusu 48"/>
              <p:cNvSpPr txBox="1"/>
              <p:nvPr/>
            </p:nvSpPr>
            <p:spPr>
              <a:xfrm>
                <a:off x="6262146" y="3716887"/>
                <a:ext cx="105641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TAÇSIL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Metin kutusu 49"/>
              <p:cNvSpPr txBox="1"/>
              <p:nvPr/>
            </p:nvSpPr>
            <p:spPr>
              <a:xfrm>
                <a:off x="7458445" y="3688728"/>
                <a:ext cx="104261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DİL SIRTI</a:t>
                </a:r>
              </a:p>
            </p:txBody>
          </p:sp>
          <p:cxnSp>
            <p:nvCxnSpPr>
              <p:cNvPr id="53" name="Düz Bağlayıcı 52"/>
              <p:cNvCxnSpPr/>
              <p:nvPr/>
            </p:nvCxnSpPr>
            <p:spPr>
              <a:xfrm>
                <a:off x="5711049" y="3960713"/>
                <a:ext cx="4285" cy="611076"/>
              </a:xfrm>
              <a:prstGeom prst="line">
                <a:avLst/>
              </a:prstGeom>
              <a:ln w="25400">
                <a:tailEnd type="oval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5" name="Metin kutusu 54"/>
              <p:cNvSpPr txBox="1"/>
              <p:nvPr/>
            </p:nvSpPr>
            <p:spPr>
              <a:xfrm>
                <a:off x="4876831" y="4571789"/>
                <a:ext cx="155911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yuvarlak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Metin kutusu 55"/>
              <p:cNvSpPr txBox="1"/>
              <p:nvPr/>
            </p:nvSpPr>
            <p:spPr>
              <a:xfrm>
                <a:off x="6098336" y="4576183"/>
                <a:ext cx="43378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ön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57" name="Grup 56"/>
              <p:cNvGrpSpPr/>
              <p:nvPr/>
            </p:nvGrpSpPr>
            <p:grpSpPr>
              <a:xfrm>
                <a:off x="6435947" y="3971382"/>
                <a:ext cx="659421" cy="600406"/>
                <a:chOff x="195325" y="3332650"/>
                <a:chExt cx="773698" cy="600406"/>
              </a:xfrm>
            </p:grpSpPr>
            <p:cxnSp>
              <p:nvCxnSpPr>
                <p:cNvPr id="58" name="Düz Bağlayıcı 57"/>
                <p:cNvCxnSpPr/>
                <p:nvPr/>
              </p:nvCxnSpPr>
              <p:spPr>
                <a:xfrm flipH="1">
                  <a:off x="195325" y="3332650"/>
                  <a:ext cx="349428" cy="55622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Düz Bağlayıcı 59"/>
                <p:cNvCxnSpPr/>
                <p:nvPr/>
              </p:nvCxnSpPr>
              <p:spPr>
                <a:xfrm>
                  <a:off x="544753" y="3332650"/>
                  <a:ext cx="42427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Metin kutusu 60"/>
              <p:cNvSpPr txBox="1"/>
              <p:nvPr/>
            </p:nvSpPr>
            <p:spPr>
              <a:xfrm>
                <a:off x="6641926" y="4576183"/>
                <a:ext cx="75229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dağınık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Metin kutusu 63"/>
              <p:cNvSpPr txBox="1"/>
              <p:nvPr/>
            </p:nvSpPr>
            <p:spPr>
              <a:xfrm>
                <a:off x="7313056" y="4495060"/>
                <a:ext cx="71570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yüksek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5" name="Metin kutusu 64"/>
              <p:cNvSpPr txBox="1"/>
              <p:nvPr/>
            </p:nvSpPr>
            <p:spPr>
              <a:xfrm>
                <a:off x="8350195" y="4495060"/>
                <a:ext cx="58805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arka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Metin kutusu 65"/>
              <p:cNvSpPr txBox="1"/>
              <p:nvPr/>
            </p:nvSpPr>
            <p:spPr>
              <a:xfrm>
                <a:off x="7834051" y="4573897"/>
                <a:ext cx="6611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alçak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67" name="Grup 66"/>
              <p:cNvGrpSpPr/>
              <p:nvPr/>
            </p:nvGrpSpPr>
            <p:grpSpPr>
              <a:xfrm>
                <a:off x="7521796" y="3943134"/>
                <a:ext cx="1197989" cy="611076"/>
                <a:chOff x="107504" y="3321980"/>
                <a:chExt cx="861518" cy="611076"/>
              </a:xfrm>
            </p:grpSpPr>
            <p:cxnSp>
              <p:nvCxnSpPr>
                <p:cNvPr id="68" name="Düz Bağlayıcı 67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Düz Bağlayıcı 68"/>
                <p:cNvCxnSpPr/>
                <p:nvPr/>
              </p:nvCxnSpPr>
              <p:spPr>
                <a:xfrm>
                  <a:off x="531774" y="3321980"/>
                  <a:ext cx="3185" cy="61107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Düz Bağlayıcı 69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4" name="Metin kutusu 73"/>
              <p:cNvSpPr txBox="1"/>
              <p:nvPr/>
            </p:nvSpPr>
            <p:spPr>
              <a:xfrm>
                <a:off x="1091916" y="3459059"/>
                <a:ext cx="1038849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err="1">
                    <a:latin typeface="Book Antiqua" panose="02040602050305030304" pitchFamily="18" charset="0"/>
                  </a:rPr>
                  <a:t>s</a:t>
                </a:r>
                <a:r>
                  <a:rPr lang="tr-TR" sz="1400" b="1" dirty="0" err="1" smtClean="0">
                    <a:latin typeface="Book Antiqua" panose="02040602050305030304" pitchFamily="18" charset="0"/>
                  </a:rPr>
                  <a:t>.g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.</a:t>
                </a:r>
              </a:p>
              <a:p>
                <a:pPr algn="ctr"/>
                <a:r>
                  <a:rPr lang="tr-TR" sz="1200" dirty="0" smtClean="0">
                    <a:latin typeface="Book Antiqua" panose="02040602050305030304" pitchFamily="18" charset="0"/>
                  </a:rPr>
                  <a:t>(geniş </a:t>
                </a:r>
              </a:p>
              <a:p>
                <a:pPr algn="ctr"/>
                <a:r>
                  <a:rPr lang="tr-TR" sz="1200" dirty="0" smtClean="0">
                    <a:latin typeface="Book Antiqua" panose="02040602050305030304" pitchFamily="18" charset="0"/>
                  </a:rPr>
                  <a:t>gırtlak)</a:t>
                </a:r>
                <a:endParaRPr lang="en-US" sz="1200" dirty="0"/>
              </a:p>
            </p:txBody>
          </p:sp>
          <p:sp>
            <p:nvSpPr>
              <p:cNvPr id="75" name="Çift Köşeli Ayraç 74"/>
              <p:cNvSpPr/>
              <p:nvPr/>
            </p:nvSpPr>
            <p:spPr>
              <a:xfrm>
                <a:off x="4876830" y="1180774"/>
                <a:ext cx="924757" cy="608653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1400" dirty="0" smtClean="0"/>
                  <a:t>–ünsüz</a:t>
                </a:r>
              </a:p>
              <a:p>
                <a:pPr algn="ctr"/>
                <a:r>
                  <a:rPr lang="tr-TR" sz="1400" dirty="0" smtClean="0"/>
                  <a:t>–titreşim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6230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Feature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Geometry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5" y="1157278"/>
            <a:ext cx="7704856" cy="5138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81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Özellik ağacına yalnızca gereksinim duyduğumuz özellikleri yazmamız gereklidir, diğer bilgiler yazılmamaktadır.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GEOMETRİSİ: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Genizsil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Benzeşmesi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grpSp>
        <p:nvGrpSpPr>
          <p:cNvPr id="88" name="Grup 87"/>
          <p:cNvGrpSpPr/>
          <p:nvPr/>
        </p:nvGrpSpPr>
        <p:grpSpPr>
          <a:xfrm>
            <a:off x="1835057" y="2134130"/>
            <a:ext cx="5695800" cy="4144265"/>
            <a:chOff x="2123728" y="1816634"/>
            <a:chExt cx="5695800" cy="4316471"/>
          </a:xfrm>
        </p:grpSpPr>
        <p:sp>
          <p:nvSpPr>
            <p:cNvPr id="53" name="Çift Köşeli Ayraç 52"/>
            <p:cNvSpPr/>
            <p:nvPr/>
          </p:nvSpPr>
          <p:spPr>
            <a:xfrm>
              <a:off x="6324128" y="2976816"/>
              <a:ext cx="924757" cy="608653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tr-TR" sz="1400" dirty="0"/>
                <a:t>+</a:t>
              </a:r>
              <a:r>
                <a:rPr lang="tr-TR" sz="1400" dirty="0" smtClean="0"/>
                <a:t>ünsüz</a:t>
              </a:r>
            </a:p>
            <a:p>
              <a:pPr algn="ctr"/>
              <a:r>
                <a:rPr lang="tr-TR" sz="1400" dirty="0" smtClean="0"/>
                <a:t>–titreşim</a:t>
              </a:r>
            </a:p>
          </p:txBody>
        </p:sp>
        <p:grpSp>
          <p:nvGrpSpPr>
            <p:cNvPr id="80" name="Grup 79"/>
            <p:cNvGrpSpPr/>
            <p:nvPr/>
          </p:nvGrpSpPr>
          <p:grpSpPr>
            <a:xfrm>
              <a:off x="5757299" y="3665716"/>
              <a:ext cx="2062229" cy="2467389"/>
              <a:chOff x="5796136" y="3031377"/>
              <a:chExt cx="2088232" cy="2796685"/>
            </a:xfrm>
          </p:grpSpPr>
          <p:sp>
            <p:nvSpPr>
              <p:cNvPr id="23" name="Metin kutusu 22"/>
              <p:cNvSpPr txBox="1"/>
              <p:nvPr/>
            </p:nvSpPr>
            <p:spPr>
              <a:xfrm>
                <a:off x="6222705" y="3655976"/>
                <a:ext cx="130250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YER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5" name="Düz Bağlayıcı 44"/>
              <p:cNvCxnSpPr/>
              <p:nvPr/>
            </p:nvCxnSpPr>
            <p:spPr>
              <a:xfrm>
                <a:off x="6840842" y="3974819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Metin kutusu 26"/>
              <p:cNvSpPr txBox="1"/>
              <p:nvPr/>
            </p:nvSpPr>
            <p:spPr>
              <a:xfrm>
                <a:off x="6326036" y="4601182"/>
                <a:ext cx="104261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DİL SIRTI</a:t>
                </a:r>
              </a:p>
            </p:txBody>
          </p:sp>
          <p:sp>
            <p:nvSpPr>
              <p:cNvPr id="33" name="Metin kutusu 32"/>
              <p:cNvSpPr txBox="1"/>
              <p:nvPr/>
            </p:nvSpPr>
            <p:spPr>
              <a:xfrm>
                <a:off x="5796136" y="5428993"/>
                <a:ext cx="84167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–yüksek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Metin kutusu 33"/>
              <p:cNvSpPr txBox="1"/>
              <p:nvPr/>
            </p:nvSpPr>
            <p:spPr>
              <a:xfrm>
                <a:off x="7159758" y="5487051"/>
                <a:ext cx="72461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>
                    <a:latin typeface="Book Antiqua" panose="02040602050305030304" pitchFamily="18" charset="0"/>
                  </a:rPr>
                  <a:t>– </a:t>
                </a:r>
                <a:r>
                  <a:rPr lang="tr-TR" sz="1200" b="1" dirty="0" smtClean="0">
                    <a:latin typeface="Book Antiqua" panose="02040602050305030304" pitchFamily="18" charset="0"/>
                  </a:rPr>
                  <a:t>arka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Metin kutusu 34"/>
              <p:cNvSpPr txBox="1"/>
              <p:nvPr/>
            </p:nvSpPr>
            <p:spPr>
              <a:xfrm>
                <a:off x="6513857" y="5514095"/>
                <a:ext cx="792671" cy="3139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>
                    <a:latin typeface="Book Antiqua" panose="02040602050305030304" pitchFamily="18" charset="0"/>
                  </a:rPr>
                  <a:t>– </a:t>
                </a:r>
                <a:r>
                  <a:rPr lang="tr-TR" sz="1200" b="1" dirty="0" smtClean="0">
                    <a:latin typeface="Book Antiqua" panose="02040602050305030304" pitchFamily="18" charset="0"/>
                  </a:rPr>
                  <a:t>alçak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6" name="Grup 35"/>
              <p:cNvGrpSpPr/>
              <p:nvPr/>
            </p:nvGrpSpPr>
            <p:grpSpPr>
              <a:xfrm>
                <a:off x="6248350" y="4842895"/>
                <a:ext cx="1197989" cy="611076"/>
                <a:chOff x="107504" y="3321980"/>
                <a:chExt cx="861518" cy="611076"/>
              </a:xfrm>
            </p:grpSpPr>
            <p:cxnSp>
              <p:nvCxnSpPr>
                <p:cNvPr id="39" name="Düz Bağlayıcı 38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>
                <a:xfrm>
                  <a:off x="531774" y="3321980"/>
                  <a:ext cx="3185" cy="611076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4" name="Düz Bağlayıcı 53"/>
              <p:cNvCxnSpPr/>
              <p:nvPr/>
            </p:nvCxnSpPr>
            <p:spPr>
              <a:xfrm>
                <a:off x="6847344" y="3031377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up 84"/>
            <p:cNvGrpSpPr/>
            <p:nvPr/>
          </p:nvGrpSpPr>
          <p:grpSpPr>
            <a:xfrm>
              <a:off x="2123728" y="1816634"/>
              <a:ext cx="2495103" cy="3806545"/>
              <a:chOff x="2123728" y="1816634"/>
              <a:chExt cx="2495103" cy="3806545"/>
            </a:xfrm>
          </p:grpSpPr>
          <p:sp>
            <p:nvSpPr>
              <p:cNvPr id="17" name="Metin kutusu 16"/>
              <p:cNvSpPr txBox="1"/>
              <p:nvPr/>
            </p:nvSpPr>
            <p:spPr>
              <a:xfrm>
                <a:off x="3251493" y="1816634"/>
                <a:ext cx="6041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[n]</a:t>
                </a:r>
                <a:endParaRPr lang="en-US" sz="12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Çift Köşeli Ayraç 37"/>
              <p:cNvSpPr/>
              <p:nvPr/>
            </p:nvSpPr>
            <p:spPr>
              <a:xfrm>
                <a:off x="3091178" y="2061185"/>
                <a:ext cx="924757" cy="608653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1400" dirty="0"/>
                  <a:t>+</a:t>
                </a:r>
                <a:r>
                  <a:rPr lang="tr-TR" sz="1400" dirty="0" smtClean="0"/>
                  <a:t>ünsüz</a:t>
                </a:r>
              </a:p>
              <a:p>
                <a:pPr algn="ctr"/>
                <a:r>
                  <a:rPr lang="tr-TR" sz="1400" dirty="0"/>
                  <a:t>+</a:t>
                </a:r>
                <a:r>
                  <a:rPr lang="tr-TR" sz="1400" dirty="0" smtClean="0"/>
                  <a:t>titreşim</a:t>
                </a:r>
              </a:p>
            </p:txBody>
          </p:sp>
          <p:grpSp>
            <p:nvGrpSpPr>
              <p:cNvPr id="79" name="Grup 78"/>
              <p:cNvGrpSpPr/>
              <p:nvPr/>
            </p:nvGrpSpPr>
            <p:grpSpPr>
              <a:xfrm>
                <a:off x="2123728" y="2690716"/>
                <a:ext cx="2495103" cy="2932463"/>
                <a:chOff x="2243311" y="2958989"/>
                <a:chExt cx="2495103" cy="2932463"/>
              </a:xfrm>
            </p:grpSpPr>
            <p:sp>
              <p:nvSpPr>
                <p:cNvPr id="18" name="Metin kutusu 17"/>
                <p:cNvSpPr txBox="1"/>
                <p:nvPr/>
              </p:nvSpPr>
              <p:spPr>
                <a:xfrm>
                  <a:off x="2843808" y="3541781"/>
                  <a:ext cx="73781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200" b="1" dirty="0" err="1" smtClean="0">
                      <a:latin typeface="Book Antiqua" panose="02040602050305030304" pitchFamily="18" charset="0"/>
                    </a:rPr>
                    <a:t>genizsil</a:t>
                  </a:r>
                  <a:endParaRPr lang="en-US" sz="12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7" name="Metin kutusu 36"/>
                <p:cNvSpPr txBox="1"/>
                <p:nvPr/>
              </p:nvSpPr>
              <p:spPr>
                <a:xfrm>
                  <a:off x="2243311" y="3557358"/>
                  <a:ext cx="81652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200" b="1" dirty="0" smtClean="0">
                      <a:latin typeface="Book Antiqua" panose="02040602050305030304" pitchFamily="18" charset="0"/>
                    </a:rPr>
                    <a:t>ötüm</a:t>
                  </a:r>
                  <a:endParaRPr lang="en-US" sz="1100" dirty="0"/>
                </a:p>
              </p:txBody>
            </p:sp>
            <p:grpSp>
              <p:nvGrpSpPr>
                <p:cNvPr id="69" name="Grup 68"/>
                <p:cNvGrpSpPr/>
                <p:nvPr/>
              </p:nvGrpSpPr>
              <p:grpSpPr>
                <a:xfrm>
                  <a:off x="2651572" y="2958989"/>
                  <a:ext cx="1093152" cy="686738"/>
                  <a:chOff x="2651572" y="2958989"/>
                  <a:chExt cx="1093152" cy="686738"/>
                </a:xfrm>
              </p:grpSpPr>
              <p:cxnSp>
                <p:nvCxnSpPr>
                  <p:cNvPr id="50" name="Düz Bağlayıcı 49"/>
                  <p:cNvCxnSpPr>
                    <a:endCxn id="37" idx="0"/>
                  </p:cNvCxnSpPr>
                  <p:nvPr/>
                </p:nvCxnSpPr>
                <p:spPr>
                  <a:xfrm flipH="1">
                    <a:off x="2651572" y="2958989"/>
                    <a:ext cx="1093152" cy="59836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Düz Bağlayıcı 51"/>
                  <p:cNvCxnSpPr/>
                  <p:nvPr/>
                </p:nvCxnSpPr>
                <p:spPr>
                  <a:xfrm>
                    <a:off x="3744723" y="2958989"/>
                    <a:ext cx="1" cy="68673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Düz Bağlayıcı 55"/>
                  <p:cNvCxnSpPr/>
                  <p:nvPr/>
                </p:nvCxnSpPr>
                <p:spPr>
                  <a:xfrm flipH="1">
                    <a:off x="3290114" y="2986373"/>
                    <a:ext cx="448120" cy="649625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Metin kutusu 60"/>
                <p:cNvSpPr txBox="1"/>
                <p:nvPr/>
              </p:nvSpPr>
              <p:spPr>
                <a:xfrm>
                  <a:off x="3059832" y="3697287"/>
                  <a:ext cx="1302507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4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4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63" name="Düz Bağlayıcı 62"/>
                <p:cNvCxnSpPr/>
                <p:nvPr/>
              </p:nvCxnSpPr>
              <p:spPr>
                <a:xfrm>
                  <a:off x="3711084" y="4001289"/>
                  <a:ext cx="1" cy="68673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67" name="Grup 66"/>
                <p:cNvGrpSpPr/>
                <p:nvPr/>
              </p:nvGrpSpPr>
              <p:grpSpPr>
                <a:xfrm>
                  <a:off x="3578160" y="4293096"/>
                  <a:ext cx="279636" cy="119488"/>
                  <a:chOff x="3578160" y="4219645"/>
                  <a:chExt cx="279636" cy="119488"/>
                </a:xfrm>
              </p:grpSpPr>
              <p:cxnSp>
                <p:nvCxnSpPr>
                  <p:cNvPr id="64" name="Düz Bağlayıcı 63"/>
                  <p:cNvCxnSpPr/>
                  <p:nvPr/>
                </p:nvCxnSpPr>
                <p:spPr>
                  <a:xfrm flipH="1">
                    <a:off x="3578160" y="4219645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Düz Bağlayıcı 67"/>
                  <p:cNvCxnSpPr/>
                  <p:nvPr/>
                </p:nvCxnSpPr>
                <p:spPr>
                  <a:xfrm flipH="1">
                    <a:off x="3578160" y="4339132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1" name="Metin kutusu 70"/>
                <p:cNvSpPr txBox="1"/>
                <p:nvPr/>
              </p:nvSpPr>
              <p:spPr>
                <a:xfrm>
                  <a:off x="3053469" y="4686141"/>
                  <a:ext cx="1302507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400" b="1" dirty="0" smtClean="0">
                      <a:latin typeface="Book Antiqua" panose="02040602050305030304" pitchFamily="18" charset="0"/>
                    </a:rPr>
                    <a:t>TAÇSIL</a:t>
                  </a:r>
                  <a:endParaRPr lang="en-US" sz="14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2" name="Metin kutusu 71"/>
                <p:cNvSpPr txBox="1"/>
                <p:nvPr/>
              </p:nvSpPr>
              <p:spPr>
                <a:xfrm>
                  <a:off x="2650182" y="5556395"/>
                  <a:ext cx="84167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200" b="1" dirty="0">
                      <a:latin typeface="Book Antiqua" panose="02040602050305030304" pitchFamily="18" charset="0"/>
                    </a:rPr>
                    <a:t>+</a:t>
                  </a:r>
                  <a:r>
                    <a:rPr lang="tr-TR" sz="1200" b="1" dirty="0" smtClean="0">
                      <a:latin typeface="Book Antiqua" panose="02040602050305030304" pitchFamily="18" charset="0"/>
                    </a:rPr>
                    <a:t>ön</a:t>
                  </a:r>
                  <a:endParaRPr lang="en-US" sz="12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3" name="Metin kutusu 72"/>
                <p:cNvSpPr txBox="1"/>
                <p:nvPr/>
              </p:nvSpPr>
              <p:spPr>
                <a:xfrm>
                  <a:off x="3857796" y="5614453"/>
                  <a:ext cx="88061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200" b="1" dirty="0">
                      <a:latin typeface="Book Antiqua" panose="02040602050305030304" pitchFamily="18" charset="0"/>
                    </a:rPr>
                    <a:t>– </a:t>
                  </a:r>
                  <a:r>
                    <a:rPr lang="tr-TR" sz="1200" b="1" dirty="0" smtClean="0">
                      <a:latin typeface="Book Antiqua" panose="02040602050305030304" pitchFamily="18" charset="0"/>
                    </a:rPr>
                    <a:t>dağınık</a:t>
                  </a:r>
                  <a:endParaRPr lang="en-US" sz="120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74" name="Grup 73"/>
                <p:cNvGrpSpPr/>
                <p:nvPr/>
              </p:nvGrpSpPr>
              <p:grpSpPr>
                <a:xfrm>
                  <a:off x="3102396" y="4980967"/>
                  <a:ext cx="1197989" cy="600406"/>
                  <a:chOff x="107504" y="3332650"/>
                  <a:chExt cx="861518" cy="600406"/>
                </a:xfrm>
              </p:grpSpPr>
              <p:cxnSp>
                <p:nvCxnSpPr>
                  <p:cNvPr id="75" name="Düz Bağlayıcı 74"/>
                  <p:cNvCxnSpPr/>
                  <p:nvPr/>
                </p:nvCxnSpPr>
                <p:spPr>
                  <a:xfrm flipH="1">
                    <a:off x="107504" y="3332650"/>
                    <a:ext cx="437248" cy="52839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Düz Bağlayıcı 76"/>
                  <p:cNvCxnSpPr/>
                  <p:nvPr/>
                </p:nvCxnSpPr>
                <p:spPr>
                  <a:xfrm>
                    <a:off x="544752" y="3332650"/>
                    <a:ext cx="424270" cy="600406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82" name="Düz Bağlayıcı 81"/>
            <p:cNvCxnSpPr>
              <a:stCxn id="61" idx="2"/>
              <a:endCxn id="23" idx="2"/>
            </p:cNvCxnSpPr>
            <p:nvPr/>
          </p:nvCxnSpPr>
          <p:spPr>
            <a:xfrm>
              <a:off x="3591503" y="3736791"/>
              <a:ext cx="3230197" cy="751517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Metin kutusu 85"/>
            <p:cNvSpPr txBox="1"/>
            <p:nvPr/>
          </p:nvSpPr>
          <p:spPr>
            <a:xfrm>
              <a:off x="6499816" y="2684149"/>
              <a:ext cx="6041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[k]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9" name="Grup 88"/>
          <p:cNvGrpSpPr/>
          <p:nvPr/>
        </p:nvGrpSpPr>
        <p:grpSpPr>
          <a:xfrm>
            <a:off x="468918" y="1716988"/>
            <a:ext cx="2036269" cy="419601"/>
            <a:chOff x="4180802" y="1588515"/>
            <a:chExt cx="2036269" cy="419601"/>
          </a:xfrm>
        </p:grpSpPr>
        <p:sp>
          <p:nvSpPr>
            <p:cNvPr id="90" name="Sağ Ok 89"/>
            <p:cNvSpPr/>
            <p:nvPr/>
          </p:nvSpPr>
          <p:spPr>
            <a:xfrm>
              <a:off x="5031293" y="1788570"/>
              <a:ext cx="420858" cy="108758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FF0000"/>
                </a:solidFill>
              </a:endParaRPr>
            </a:p>
          </p:txBody>
        </p:sp>
        <p:sp>
          <p:nvSpPr>
            <p:cNvPr id="91" name="Metin kutusu 90"/>
            <p:cNvSpPr txBox="1"/>
            <p:nvPr/>
          </p:nvSpPr>
          <p:spPr>
            <a:xfrm>
              <a:off x="4180802" y="1608006"/>
              <a:ext cx="8504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r>
                <a:rPr lang="tr-TR" sz="2000" dirty="0" err="1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nk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92" name="Metin kutusu 91"/>
            <p:cNvSpPr txBox="1"/>
            <p:nvPr/>
          </p:nvSpPr>
          <p:spPr>
            <a:xfrm>
              <a:off x="5546941" y="1588515"/>
              <a:ext cx="6701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[ŋ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k</a:t>
              </a:r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]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515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Özellik ağacında /n/ ünsüzü, çıkış yeri özelliğini kaybetmekte ve /k/’</a:t>
            </a:r>
            <a:r>
              <a:rPr lang="tr-TR" sz="1400" dirty="0" err="1" smtClean="0">
                <a:latin typeface="Book Antiqua" panose="02040602050305030304" pitchFamily="18" charset="0"/>
              </a:rPr>
              <a:t>nin</a:t>
            </a:r>
            <a:r>
              <a:rPr lang="tr-TR" sz="1400" dirty="0" smtClean="0">
                <a:latin typeface="Book Antiqua" panose="02040602050305030304" pitchFamily="18" charset="0"/>
              </a:rPr>
              <a:t> özelliklerini almaktadır. Bu nedenle, /n/ ünsüzüne ait bütün özellikler aşağıda yuvarlak içine alınan alanda görüldüğü gibi silinmektedir. Ancak halen /n/ ünsüzünün [+ötüm] </a:t>
            </a:r>
            <a:r>
              <a:rPr lang="tr-TR" sz="1400" dirty="0">
                <a:latin typeface="Book Antiqua" panose="02040602050305030304" pitchFamily="18" charset="0"/>
              </a:rPr>
              <a:t>ve </a:t>
            </a:r>
            <a:r>
              <a:rPr lang="tr-TR" sz="1400" dirty="0" smtClean="0">
                <a:latin typeface="Book Antiqua" panose="02040602050305030304" pitchFamily="18" charset="0"/>
              </a:rPr>
              <a:t>[+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] </a:t>
            </a:r>
            <a:r>
              <a:rPr lang="tr-TR" sz="1400" dirty="0">
                <a:latin typeface="Book Antiqua" panose="02040602050305030304" pitchFamily="18" charset="0"/>
              </a:rPr>
              <a:t>özellikleriyle </a:t>
            </a:r>
            <a:r>
              <a:rPr lang="tr-TR" sz="1400" dirty="0" smtClean="0">
                <a:latin typeface="Book Antiqua" panose="02040602050305030304" pitchFamily="18" charset="0"/>
              </a:rPr>
              <a:t>ilgili sorun bulunmaktadır.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88" name="Grup 87"/>
          <p:cNvGrpSpPr/>
          <p:nvPr/>
        </p:nvGrpSpPr>
        <p:grpSpPr>
          <a:xfrm>
            <a:off x="2339751" y="2780928"/>
            <a:ext cx="5191105" cy="3534636"/>
            <a:chOff x="2123728" y="1816634"/>
            <a:chExt cx="5695800" cy="4362344"/>
          </a:xfrm>
        </p:grpSpPr>
        <p:sp>
          <p:nvSpPr>
            <p:cNvPr id="53" name="Çift Köşeli Ayraç 52"/>
            <p:cNvSpPr/>
            <p:nvPr/>
          </p:nvSpPr>
          <p:spPr>
            <a:xfrm>
              <a:off x="6324128" y="2976816"/>
              <a:ext cx="924757" cy="608653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tr-TR" sz="1100" dirty="0"/>
                <a:t>+</a:t>
              </a:r>
              <a:r>
                <a:rPr lang="tr-TR" sz="1100" dirty="0" smtClean="0"/>
                <a:t>ünsüz</a:t>
              </a:r>
            </a:p>
            <a:p>
              <a:pPr algn="ctr"/>
              <a:r>
                <a:rPr lang="tr-TR" sz="1100" dirty="0" smtClean="0"/>
                <a:t>–titreşim</a:t>
              </a:r>
            </a:p>
          </p:txBody>
        </p:sp>
        <p:grpSp>
          <p:nvGrpSpPr>
            <p:cNvPr id="80" name="Grup 79"/>
            <p:cNvGrpSpPr/>
            <p:nvPr/>
          </p:nvGrpSpPr>
          <p:grpSpPr>
            <a:xfrm>
              <a:off x="5757299" y="3665716"/>
              <a:ext cx="2062229" cy="2513262"/>
              <a:chOff x="5796136" y="3031377"/>
              <a:chExt cx="2088232" cy="2848680"/>
            </a:xfrm>
          </p:grpSpPr>
          <p:sp>
            <p:nvSpPr>
              <p:cNvPr id="23" name="Metin kutusu 22"/>
              <p:cNvSpPr txBox="1"/>
              <p:nvPr/>
            </p:nvSpPr>
            <p:spPr>
              <a:xfrm>
                <a:off x="6222705" y="3655977"/>
                <a:ext cx="1302507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YER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5" name="Düz Bağlayıcı 44"/>
              <p:cNvCxnSpPr/>
              <p:nvPr/>
            </p:nvCxnSpPr>
            <p:spPr>
              <a:xfrm>
                <a:off x="6840842" y="3974819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Metin kutusu 26"/>
              <p:cNvSpPr txBox="1"/>
              <p:nvPr/>
            </p:nvSpPr>
            <p:spPr>
              <a:xfrm>
                <a:off x="6326036" y="4601182"/>
                <a:ext cx="1042618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050" b="1" dirty="0" smtClean="0">
                    <a:latin typeface="Book Antiqua" panose="02040602050305030304" pitchFamily="18" charset="0"/>
                  </a:rPr>
                  <a:t>DİL SIRTI</a:t>
                </a:r>
              </a:p>
            </p:txBody>
          </p:sp>
          <p:sp>
            <p:nvSpPr>
              <p:cNvPr id="33" name="Metin kutusu 32"/>
              <p:cNvSpPr txBox="1"/>
              <p:nvPr/>
            </p:nvSpPr>
            <p:spPr>
              <a:xfrm>
                <a:off x="5796136" y="5428993"/>
                <a:ext cx="841677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050" b="1" dirty="0" smtClean="0">
                    <a:latin typeface="Book Antiqua" panose="02040602050305030304" pitchFamily="18" charset="0"/>
                  </a:rPr>
                  <a:t>–yüksek</a:t>
                </a:r>
                <a:endParaRPr lang="en-US" sz="105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Metin kutusu 33"/>
              <p:cNvSpPr txBox="1"/>
              <p:nvPr/>
            </p:nvSpPr>
            <p:spPr>
              <a:xfrm>
                <a:off x="7159758" y="5487051"/>
                <a:ext cx="724610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050" b="1" dirty="0">
                    <a:latin typeface="Book Antiqua" panose="02040602050305030304" pitchFamily="18" charset="0"/>
                  </a:rPr>
                  <a:t>– </a:t>
                </a:r>
                <a:r>
                  <a:rPr lang="tr-TR" sz="1050" b="1" dirty="0" smtClean="0">
                    <a:latin typeface="Book Antiqua" panose="02040602050305030304" pitchFamily="18" charset="0"/>
                  </a:rPr>
                  <a:t>arka</a:t>
                </a:r>
                <a:endParaRPr lang="en-US" sz="105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Metin kutusu 34"/>
              <p:cNvSpPr txBox="1"/>
              <p:nvPr/>
            </p:nvSpPr>
            <p:spPr>
              <a:xfrm>
                <a:off x="6513857" y="5514095"/>
                <a:ext cx="792671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050" b="1" dirty="0">
                    <a:latin typeface="Book Antiqua" panose="02040602050305030304" pitchFamily="18" charset="0"/>
                  </a:rPr>
                  <a:t>– </a:t>
                </a:r>
                <a:r>
                  <a:rPr lang="tr-TR" sz="1050" b="1" dirty="0" smtClean="0">
                    <a:latin typeface="Book Antiqua" panose="02040602050305030304" pitchFamily="18" charset="0"/>
                  </a:rPr>
                  <a:t>alçak</a:t>
                </a:r>
                <a:endParaRPr lang="en-US" sz="105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6" name="Grup 35"/>
              <p:cNvGrpSpPr/>
              <p:nvPr/>
            </p:nvGrpSpPr>
            <p:grpSpPr>
              <a:xfrm>
                <a:off x="6248350" y="4842895"/>
                <a:ext cx="1197989" cy="611076"/>
                <a:chOff x="107504" y="3321980"/>
                <a:chExt cx="861518" cy="611076"/>
              </a:xfrm>
            </p:grpSpPr>
            <p:cxnSp>
              <p:nvCxnSpPr>
                <p:cNvPr id="39" name="Düz Bağlayıcı 38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>
                <a:xfrm>
                  <a:off x="531774" y="3321980"/>
                  <a:ext cx="3185" cy="611076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4" name="Düz Bağlayıcı 53"/>
              <p:cNvCxnSpPr/>
              <p:nvPr/>
            </p:nvCxnSpPr>
            <p:spPr>
              <a:xfrm>
                <a:off x="6847344" y="3031377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up 84"/>
            <p:cNvGrpSpPr/>
            <p:nvPr/>
          </p:nvGrpSpPr>
          <p:grpSpPr>
            <a:xfrm>
              <a:off x="2123728" y="1816634"/>
              <a:ext cx="2495103" cy="3852418"/>
              <a:chOff x="2123728" y="1816634"/>
              <a:chExt cx="2495103" cy="3852418"/>
            </a:xfrm>
          </p:grpSpPr>
          <p:sp>
            <p:nvSpPr>
              <p:cNvPr id="17" name="Metin kutusu 16"/>
              <p:cNvSpPr txBox="1"/>
              <p:nvPr/>
            </p:nvSpPr>
            <p:spPr>
              <a:xfrm>
                <a:off x="2933886" y="1816634"/>
                <a:ext cx="1165064" cy="379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</a:t>
                </a:r>
                <a:r>
                  <a:rPr lang="tr-TR" sz="11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n</a:t>
                </a:r>
                <a:r>
                  <a:rPr lang="tr-TR" sz="11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]</a:t>
                </a:r>
                <a:r>
                  <a:rPr lang="tr-TR" sz="1050" dirty="0" smtClean="0">
                    <a:solidFill>
                      <a:srgbClr val="FF0000"/>
                    </a:solidFill>
                  </a:rPr>
                  <a:t>  </a:t>
                </a:r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</a:t>
                </a:r>
                <a:r>
                  <a:rPr lang="en-US" sz="1400" dirty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ŋ</a:t>
                </a:r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]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Çift Köşeli Ayraç 37"/>
              <p:cNvSpPr/>
              <p:nvPr/>
            </p:nvSpPr>
            <p:spPr>
              <a:xfrm>
                <a:off x="3091178" y="2061185"/>
                <a:ext cx="924757" cy="608653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1100" dirty="0"/>
                  <a:t>+</a:t>
                </a:r>
                <a:r>
                  <a:rPr lang="tr-TR" sz="1100" dirty="0" smtClean="0"/>
                  <a:t>ünsüz</a:t>
                </a:r>
              </a:p>
              <a:p>
                <a:pPr algn="ctr"/>
                <a:r>
                  <a:rPr lang="tr-TR" sz="1100" dirty="0"/>
                  <a:t>+</a:t>
                </a:r>
                <a:r>
                  <a:rPr lang="tr-TR" sz="1100" dirty="0" smtClean="0"/>
                  <a:t>titreşim</a:t>
                </a:r>
              </a:p>
            </p:txBody>
          </p:sp>
          <p:grpSp>
            <p:nvGrpSpPr>
              <p:cNvPr id="79" name="Grup 78"/>
              <p:cNvGrpSpPr/>
              <p:nvPr/>
            </p:nvGrpSpPr>
            <p:grpSpPr>
              <a:xfrm>
                <a:off x="2123728" y="2690716"/>
                <a:ext cx="2495103" cy="2978336"/>
                <a:chOff x="2243311" y="2958989"/>
                <a:chExt cx="2495103" cy="2978336"/>
              </a:xfrm>
            </p:grpSpPr>
            <p:sp>
              <p:nvSpPr>
                <p:cNvPr id="18" name="Metin kutusu 17"/>
                <p:cNvSpPr txBox="1"/>
                <p:nvPr/>
              </p:nvSpPr>
              <p:spPr>
                <a:xfrm>
                  <a:off x="2843808" y="3541782"/>
                  <a:ext cx="737818" cy="3133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 err="1" smtClean="0">
                      <a:latin typeface="Book Antiqua" panose="02040602050305030304" pitchFamily="18" charset="0"/>
                    </a:rPr>
                    <a:t>genizsil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7" name="Metin kutusu 36"/>
                <p:cNvSpPr txBox="1"/>
                <p:nvPr/>
              </p:nvSpPr>
              <p:spPr>
                <a:xfrm>
                  <a:off x="2243311" y="3557358"/>
                  <a:ext cx="816521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 smtClean="0">
                      <a:latin typeface="Book Antiqua" panose="02040602050305030304" pitchFamily="18" charset="0"/>
                    </a:rPr>
                    <a:t>ötüm</a:t>
                  </a:r>
                  <a:endParaRPr lang="en-US" sz="1000" dirty="0"/>
                </a:p>
              </p:txBody>
            </p:sp>
            <p:grpSp>
              <p:nvGrpSpPr>
                <p:cNvPr id="69" name="Grup 68"/>
                <p:cNvGrpSpPr/>
                <p:nvPr/>
              </p:nvGrpSpPr>
              <p:grpSpPr>
                <a:xfrm>
                  <a:off x="2651572" y="2958989"/>
                  <a:ext cx="1093152" cy="686738"/>
                  <a:chOff x="2651572" y="2958989"/>
                  <a:chExt cx="1093152" cy="686738"/>
                </a:xfrm>
              </p:grpSpPr>
              <p:cxnSp>
                <p:nvCxnSpPr>
                  <p:cNvPr id="50" name="Düz Bağlayıcı 49"/>
                  <p:cNvCxnSpPr>
                    <a:endCxn id="37" idx="0"/>
                  </p:cNvCxnSpPr>
                  <p:nvPr/>
                </p:nvCxnSpPr>
                <p:spPr>
                  <a:xfrm flipH="1">
                    <a:off x="2651572" y="2958989"/>
                    <a:ext cx="1093152" cy="59836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Düz Bağlayıcı 51"/>
                  <p:cNvCxnSpPr/>
                  <p:nvPr/>
                </p:nvCxnSpPr>
                <p:spPr>
                  <a:xfrm>
                    <a:off x="3744723" y="2958989"/>
                    <a:ext cx="1" cy="68673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Düz Bağlayıcı 55"/>
                  <p:cNvCxnSpPr/>
                  <p:nvPr/>
                </p:nvCxnSpPr>
                <p:spPr>
                  <a:xfrm flipH="1">
                    <a:off x="3290114" y="2986373"/>
                    <a:ext cx="448120" cy="649625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Metin kutusu 60"/>
                <p:cNvSpPr txBox="1"/>
                <p:nvPr/>
              </p:nvSpPr>
              <p:spPr>
                <a:xfrm>
                  <a:off x="3059832" y="3697287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63" name="Düz Bağlayıcı 62"/>
                <p:cNvCxnSpPr/>
                <p:nvPr/>
              </p:nvCxnSpPr>
              <p:spPr>
                <a:xfrm>
                  <a:off x="3711084" y="4001289"/>
                  <a:ext cx="1" cy="68673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67" name="Grup 66"/>
                <p:cNvGrpSpPr/>
                <p:nvPr/>
              </p:nvGrpSpPr>
              <p:grpSpPr>
                <a:xfrm>
                  <a:off x="3578160" y="4293096"/>
                  <a:ext cx="279636" cy="119488"/>
                  <a:chOff x="3578160" y="4219645"/>
                  <a:chExt cx="279636" cy="119488"/>
                </a:xfrm>
              </p:grpSpPr>
              <p:cxnSp>
                <p:nvCxnSpPr>
                  <p:cNvPr id="64" name="Düz Bağlayıcı 63"/>
                  <p:cNvCxnSpPr/>
                  <p:nvPr/>
                </p:nvCxnSpPr>
                <p:spPr>
                  <a:xfrm flipH="1">
                    <a:off x="3578160" y="4219645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Düz Bağlayıcı 67"/>
                  <p:cNvCxnSpPr/>
                  <p:nvPr/>
                </p:nvCxnSpPr>
                <p:spPr>
                  <a:xfrm flipH="1">
                    <a:off x="3578160" y="4339132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1" name="Metin kutusu 70"/>
                <p:cNvSpPr txBox="1"/>
                <p:nvPr/>
              </p:nvSpPr>
              <p:spPr>
                <a:xfrm>
                  <a:off x="3053469" y="4686141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TAÇSIL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2" name="Metin kutusu 71"/>
                <p:cNvSpPr txBox="1"/>
                <p:nvPr/>
              </p:nvSpPr>
              <p:spPr>
                <a:xfrm>
                  <a:off x="2650182" y="5556394"/>
                  <a:ext cx="84167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>
                      <a:latin typeface="Book Antiqua" panose="02040602050305030304" pitchFamily="18" charset="0"/>
                    </a:rPr>
                    <a:t>+</a:t>
                  </a:r>
                  <a:r>
                    <a:rPr lang="tr-TR" sz="1050" b="1" dirty="0" smtClean="0">
                      <a:latin typeface="Book Antiqua" panose="02040602050305030304" pitchFamily="18" charset="0"/>
                    </a:rPr>
                    <a:t>ön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3" name="Metin kutusu 72"/>
                <p:cNvSpPr txBox="1"/>
                <p:nvPr/>
              </p:nvSpPr>
              <p:spPr>
                <a:xfrm>
                  <a:off x="3857796" y="5614454"/>
                  <a:ext cx="880618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>
                      <a:latin typeface="Book Antiqua" panose="02040602050305030304" pitchFamily="18" charset="0"/>
                    </a:rPr>
                    <a:t>– </a:t>
                  </a:r>
                  <a:r>
                    <a:rPr lang="tr-TR" sz="1050" b="1" dirty="0" smtClean="0">
                      <a:latin typeface="Book Antiqua" panose="02040602050305030304" pitchFamily="18" charset="0"/>
                    </a:rPr>
                    <a:t>dağınık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74" name="Grup 73"/>
                <p:cNvGrpSpPr/>
                <p:nvPr/>
              </p:nvGrpSpPr>
              <p:grpSpPr>
                <a:xfrm>
                  <a:off x="3102396" y="4980967"/>
                  <a:ext cx="1197989" cy="600406"/>
                  <a:chOff x="107504" y="3332650"/>
                  <a:chExt cx="861518" cy="600406"/>
                </a:xfrm>
              </p:grpSpPr>
              <p:cxnSp>
                <p:nvCxnSpPr>
                  <p:cNvPr id="75" name="Düz Bağlayıcı 74"/>
                  <p:cNvCxnSpPr/>
                  <p:nvPr/>
                </p:nvCxnSpPr>
                <p:spPr>
                  <a:xfrm flipH="1">
                    <a:off x="107504" y="3332650"/>
                    <a:ext cx="437248" cy="52839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Düz Bağlayıcı 76"/>
                  <p:cNvCxnSpPr/>
                  <p:nvPr/>
                </p:nvCxnSpPr>
                <p:spPr>
                  <a:xfrm>
                    <a:off x="544752" y="3332650"/>
                    <a:ext cx="424270" cy="600406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82" name="Düz Bağlayıcı 81"/>
            <p:cNvCxnSpPr>
              <a:stCxn id="61" idx="2"/>
              <a:endCxn id="23" idx="2"/>
            </p:cNvCxnSpPr>
            <p:nvPr/>
          </p:nvCxnSpPr>
          <p:spPr>
            <a:xfrm>
              <a:off x="3591503" y="3736791"/>
              <a:ext cx="3230197" cy="751517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Metin kutusu 85"/>
            <p:cNvSpPr txBox="1"/>
            <p:nvPr/>
          </p:nvSpPr>
          <p:spPr>
            <a:xfrm>
              <a:off x="6499816" y="2684149"/>
              <a:ext cx="604126" cy="322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100" b="1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[k]</a:t>
              </a:r>
              <a:endParaRPr lang="en-US" sz="105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9" name="Grup 88"/>
          <p:cNvGrpSpPr/>
          <p:nvPr/>
        </p:nvGrpSpPr>
        <p:grpSpPr>
          <a:xfrm>
            <a:off x="819625" y="2311090"/>
            <a:ext cx="2036269" cy="419601"/>
            <a:chOff x="4180802" y="1588515"/>
            <a:chExt cx="2036269" cy="419601"/>
          </a:xfrm>
        </p:grpSpPr>
        <p:sp>
          <p:nvSpPr>
            <p:cNvPr id="90" name="Sağ Ok 89"/>
            <p:cNvSpPr/>
            <p:nvPr/>
          </p:nvSpPr>
          <p:spPr>
            <a:xfrm>
              <a:off x="5031293" y="1788570"/>
              <a:ext cx="420858" cy="108758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FF0000"/>
                </a:solidFill>
              </a:endParaRPr>
            </a:p>
          </p:txBody>
        </p:sp>
        <p:sp>
          <p:nvSpPr>
            <p:cNvPr id="91" name="Metin kutusu 90"/>
            <p:cNvSpPr txBox="1"/>
            <p:nvPr/>
          </p:nvSpPr>
          <p:spPr>
            <a:xfrm>
              <a:off x="4180802" y="1608006"/>
              <a:ext cx="8504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r>
                <a:rPr lang="tr-TR" sz="2000" dirty="0" err="1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nk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92" name="Metin kutusu 91"/>
            <p:cNvSpPr txBox="1"/>
            <p:nvPr/>
          </p:nvSpPr>
          <p:spPr>
            <a:xfrm>
              <a:off x="5546941" y="1588515"/>
              <a:ext cx="6701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[ŋ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k</a:t>
              </a:r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]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6" name="Metin kutusu 45"/>
          <p:cNvSpPr txBox="1"/>
          <p:nvPr/>
        </p:nvSpPr>
        <p:spPr>
          <a:xfrm>
            <a:off x="3238879" y="2830154"/>
            <a:ext cx="463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 smtClean="0">
                <a:solidFill>
                  <a:schemeClr val="bg1">
                    <a:lumMod val="65000"/>
                  </a:schemeClr>
                </a:solidFill>
                <a:latin typeface="Book Antiqua" panose="02040602050305030304" pitchFamily="18" charset="0"/>
              </a:rPr>
              <a:t>X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2596736" y="4388397"/>
            <a:ext cx="2160239" cy="1908113"/>
          </a:xfrm>
          <a:prstGeom prst="ellipse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ve </a:t>
            </a:r>
            <a:r>
              <a:rPr lang="tr-TR" altLang="tr-TR" sz="2800" b="1" dirty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Aşağıdaki budaklanma, herhangi bir 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ünsüzün, herhangi bir ünsüz tarafından izlenebileceğini göstermektedir. Buna göre, 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olan ünsüz, çıkış yeri özelliğini kaybetmektedir. 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88" name="Grup 87"/>
          <p:cNvGrpSpPr/>
          <p:nvPr/>
        </p:nvGrpSpPr>
        <p:grpSpPr>
          <a:xfrm>
            <a:off x="2441742" y="2636912"/>
            <a:ext cx="4765859" cy="2350364"/>
            <a:chOff x="2235634" y="1638894"/>
            <a:chExt cx="5229210" cy="2900750"/>
          </a:xfrm>
        </p:grpSpPr>
        <p:sp>
          <p:nvSpPr>
            <p:cNvPr id="53" name="Çift Köşeli Ayraç 52"/>
            <p:cNvSpPr/>
            <p:nvPr/>
          </p:nvSpPr>
          <p:spPr>
            <a:xfrm>
              <a:off x="6324128" y="2794206"/>
              <a:ext cx="924757" cy="608653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tr-TR" sz="1100" dirty="0"/>
                <a:t>+</a:t>
              </a:r>
              <a:r>
                <a:rPr lang="tr-TR" sz="1100" dirty="0" smtClean="0"/>
                <a:t>ünsüz</a:t>
              </a:r>
            </a:p>
            <a:p>
              <a:pPr algn="ctr"/>
              <a:r>
                <a:rPr lang="tr-TR" sz="1100" dirty="0" smtClean="0"/>
                <a:t>–titreşim</a:t>
              </a:r>
            </a:p>
          </p:txBody>
        </p:sp>
        <p:grpSp>
          <p:nvGrpSpPr>
            <p:cNvPr id="80" name="Grup 79"/>
            <p:cNvGrpSpPr/>
            <p:nvPr/>
          </p:nvGrpSpPr>
          <p:grpSpPr>
            <a:xfrm>
              <a:off x="6178556" y="3665716"/>
              <a:ext cx="1286288" cy="873928"/>
              <a:chOff x="6222705" y="3031377"/>
              <a:chExt cx="1302507" cy="990562"/>
            </a:xfrm>
          </p:grpSpPr>
          <p:sp>
            <p:nvSpPr>
              <p:cNvPr id="23" name="Metin kutusu 22"/>
              <p:cNvSpPr txBox="1"/>
              <p:nvPr/>
            </p:nvSpPr>
            <p:spPr>
              <a:xfrm>
                <a:off x="6222705" y="3655977"/>
                <a:ext cx="1302507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YER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4" name="Düz Bağlayıcı 53"/>
              <p:cNvCxnSpPr/>
              <p:nvPr/>
            </p:nvCxnSpPr>
            <p:spPr>
              <a:xfrm>
                <a:off x="6847344" y="3031377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up 84"/>
            <p:cNvGrpSpPr/>
            <p:nvPr/>
          </p:nvGrpSpPr>
          <p:grpSpPr>
            <a:xfrm>
              <a:off x="2235634" y="1638894"/>
              <a:ext cx="2007122" cy="2112991"/>
              <a:chOff x="2235634" y="1638894"/>
              <a:chExt cx="2007122" cy="2112991"/>
            </a:xfrm>
          </p:grpSpPr>
          <p:sp>
            <p:nvSpPr>
              <p:cNvPr id="17" name="Metin kutusu 16"/>
              <p:cNvSpPr txBox="1"/>
              <p:nvPr/>
            </p:nvSpPr>
            <p:spPr>
              <a:xfrm>
                <a:off x="2933886" y="1638894"/>
                <a:ext cx="1165063" cy="379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</a:t>
                </a:r>
                <a:r>
                  <a:rPr lang="tr-TR" sz="11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n</a:t>
                </a:r>
                <a:r>
                  <a:rPr lang="tr-TR" sz="11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]</a:t>
                </a:r>
                <a:r>
                  <a:rPr lang="tr-TR" sz="1050" dirty="0" smtClean="0">
                    <a:solidFill>
                      <a:srgbClr val="FF0000"/>
                    </a:solidFill>
                  </a:rPr>
                  <a:t>  </a:t>
                </a:r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</a:t>
                </a:r>
                <a:r>
                  <a:rPr lang="en-US" sz="1400" dirty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ŋ</a:t>
                </a:r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]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Çift Köşeli Ayraç 37"/>
              <p:cNvSpPr/>
              <p:nvPr/>
            </p:nvSpPr>
            <p:spPr>
              <a:xfrm>
                <a:off x="3091178" y="2061185"/>
                <a:ext cx="924757" cy="608653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1100" dirty="0"/>
                  <a:t>+</a:t>
                </a:r>
                <a:r>
                  <a:rPr lang="tr-TR" sz="1100" dirty="0" smtClean="0"/>
                  <a:t>ünsüz</a:t>
                </a:r>
              </a:p>
              <a:p>
                <a:pPr algn="ctr"/>
                <a:r>
                  <a:rPr lang="tr-TR" sz="1100" dirty="0"/>
                  <a:t>+</a:t>
                </a:r>
                <a:r>
                  <a:rPr lang="tr-TR" sz="1100" dirty="0" smtClean="0"/>
                  <a:t>titreşim</a:t>
                </a:r>
              </a:p>
            </p:txBody>
          </p:sp>
          <p:grpSp>
            <p:nvGrpSpPr>
              <p:cNvPr id="79" name="Grup 78"/>
              <p:cNvGrpSpPr/>
              <p:nvPr/>
            </p:nvGrpSpPr>
            <p:grpSpPr>
              <a:xfrm>
                <a:off x="2235634" y="2690716"/>
                <a:ext cx="2007122" cy="1061169"/>
                <a:chOff x="2355217" y="2958989"/>
                <a:chExt cx="2007122" cy="1061169"/>
              </a:xfrm>
            </p:grpSpPr>
            <p:sp>
              <p:nvSpPr>
                <p:cNvPr id="18" name="Metin kutusu 17"/>
                <p:cNvSpPr txBox="1"/>
                <p:nvPr/>
              </p:nvSpPr>
              <p:spPr>
                <a:xfrm>
                  <a:off x="2355217" y="3502171"/>
                  <a:ext cx="955577" cy="3133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 smtClean="0">
                      <a:latin typeface="Book Antiqua" panose="02040602050305030304" pitchFamily="18" charset="0"/>
                    </a:rPr>
                    <a:t>[+</a:t>
                  </a:r>
                  <a:r>
                    <a:rPr lang="tr-TR" sz="1050" b="1" dirty="0" err="1" smtClean="0">
                      <a:latin typeface="Book Antiqua" panose="02040602050305030304" pitchFamily="18" charset="0"/>
                    </a:rPr>
                    <a:t>genizsil</a:t>
                  </a:r>
                  <a:r>
                    <a:rPr lang="tr-TR" sz="1050" b="1" dirty="0" smtClean="0">
                      <a:latin typeface="Book Antiqua" panose="02040602050305030304" pitchFamily="18" charset="0"/>
                    </a:rPr>
                    <a:t>]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69" name="Grup 68"/>
                <p:cNvGrpSpPr/>
                <p:nvPr/>
              </p:nvGrpSpPr>
              <p:grpSpPr>
                <a:xfrm>
                  <a:off x="2651572" y="2958989"/>
                  <a:ext cx="1093152" cy="686738"/>
                  <a:chOff x="2651572" y="2958989"/>
                  <a:chExt cx="1093152" cy="686738"/>
                </a:xfrm>
              </p:grpSpPr>
              <p:cxnSp>
                <p:nvCxnSpPr>
                  <p:cNvPr id="50" name="Düz Bağlayıcı 49"/>
                  <p:cNvCxnSpPr>
                    <a:endCxn id="37" idx="0"/>
                  </p:cNvCxnSpPr>
                  <p:nvPr/>
                </p:nvCxnSpPr>
                <p:spPr>
                  <a:xfrm flipH="1">
                    <a:off x="2651572" y="2958989"/>
                    <a:ext cx="1093152" cy="59836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Düz Bağlayıcı 51"/>
                  <p:cNvCxnSpPr/>
                  <p:nvPr/>
                </p:nvCxnSpPr>
                <p:spPr>
                  <a:xfrm>
                    <a:off x="3744723" y="2958989"/>
                    <a:ext cx="1" cy="68673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Metin kutusu 60"/>
                <p:cNvSpPr txBox="1"/>
                <p:nvPr/>
              </p:nvSpPr>
              <p:spPr>
                <a:xfrm>
                  <a:off x="3059832" y="3697287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67" name="Grup 66"/>
                <p:cNvGrpSpPr/>
                <p:nvPr/>
              </p:nvGrpSpPr>
              <p:grpSpPr>
                <a:xfrm>
                  <a:off x="3606208" y="3240220"/>
                  <a:ext cx="279636" cy="119491"/>
                  <a:chOff x="3606208" y="3166769"/>
                  <a:chExt cx="279636" cy="119491"/>
                </a:xfrm>
              </p:grpSpPr>
              <p:cxnSp>
                <p:nvCxnSpPr>
                  <p:cNvPr id="64" name="Düz Bağlayıcı 63"/>
                  <p:cNvCxnSpPr/>
                  <p:nvPr/>
                </p:nvCxnSpPr>
                <p:spPr>
                  <a:xfrm flipH="1">
                    <a:off x="3606208" y="3166769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Düz Bağlayıcı 67"/>
                  <p:cNvCxnSpPr/>
                  <p:nvPr/>
                </p:nvCxnSpPr>
                <p:spPr>
                  <a:xfrm flipH="1">
                    <a:off x="3606208" y="3286259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82" name="Düz Bağlayıcı 81"/>
            <p:cNvCxnSpPr/>
            <p:nvPr/>
          </p:nvCxnSpPr>
          <p:spPr>
            <a:xfrm>
              <a:off x="3618397" y="2718099"/>
              <a:ext cx="3177020" cy="947616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Metin kutusu 85"/>
            <p:cNvSpPr txBox="1"/>
            <p:nvPr/>
          </p:nvSpPr>
          <p:spPr>
            <a:xfrm>
              <a:off x="6499816" y="2438725"/>
              <a:ext cx="604125" cy="322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100" b="1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[k]</a:t>
              </a:r>
              <a:endParaRPr lang="en-US" sz="105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9" name="Grup 88"/>
          <p:cNvGrpSpPr/>
          <p:nvPr/>
        </p:nvGrpSpPr>
        <p:grpSpPr>
          <a:xfrm>
            <a:off x="819625" y="2311090"/>
            <a:ext cx="2036269" cy="419601"/>
            <a:chOff x="4180802" y="1588515"/>
            <a:chExt cx="2036269" cy="419601"/>
          </a:xfrm>
        </p:grpSpPr>
        <p:sp>
          <p:nvSpPr>
            <p:cNvPr id="90" name="Sağ Ok 89"/>
            <p:cNvSpPr/>
            <p:nvPr/>
          </p:nvSpPr>
          <p:spPr>
            <a:xfrm>
              <a:off x="5031293" y="1788570"/>
              <a:ext cx="420858" cy="108758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FF0000"/>
                </a:solidFill>
              </a:endParaRPr>
            </a:p>
          </p:txBody>
        </p:sp>
        <p:sp>
          <p:nvSpPr>
            <p:cNvPr id="91" name="Metin kutusu 90"/>
            <p:cNvSpPr txBox="1"/>
            <p:nvPr/>
          </p:nvSpPr>
          <p:spPr>
            <a:xfrm>
              <a:off x="4180802" y="1608006"/>
              <a:ext cx="8504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r>
                <a:rPr lang="tr-TR" sz="2000" dirty="0" err="1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nk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92" name="Metin kutusu 91"/>
            <p:cNvSpPr txBox="1"/>
            <p:nvPr/>
          </p:nvSpPr>
          <p:spPr>
            <a:xfrm>
              <a:off x="5546941" y="1588515"/>
              <a:ext cx="6701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[ŋ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k</a:t>
              </a:r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]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6" name="Metin kutusu 45"/>
          <p:cNvSpPr txBox="1"/>
          <p:nvPr/>
        </p:nvSpPr>
        <p:spPr>
          <a:xfrm>
            <a:off x="3238880" y="2691537"/>
            <a:ext cx="463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 smtClean="0">
                <a:solidFill>
                  <a:schemeClr val="bg1">
                    <a:lumMod val="65000"/>
                  </a:schemeClr>
                </a:solidFill>
                <a:latin typeface="Book Antiqua" panose="02040602050305030304" pitchFamily="18" charset="0"/>
              </a:rPr>
              <a:t>X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3226548" y="4767064"/>
            <a:ext cx="3101534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200" dirty="0" smtClean="0"/>
              <a:t>Bu özellik, </a:t>
            </a:r>
            <a:r>
              <a:rPr lang="tr-TR" sz="1200" dirty="0" err="1" smtClean="0"/>
              <a:t>genizsil</a:t>
            </a:r>
            <a:r>
              <a:rPr lang="tr-TR" sz="1200" dirty="0" smtClean="0"/>
              <a:t> ünsüzün, kendisinden sonra gelen ünsüzün özelliklerini taşımaya başladığını (</a:t>
            </a:r>
            <a:r>
              <a:rPr lang="tr-TR" sz="1200" i="1" dirty="0" err="1" smtClean="0"/>
              <a:t>adopt</a:t>
            </a:r>
            <a:r>
              <a:rPr lang="tr-TR" sz="1200" dirty="0" smtClean="0"/>
              <a:t>) göstermektedir. Bu durumda, özellik </a:t>
            </a:r>
            <a:r>
              <a:rPr lang="tr-TR" sz="1200" dirty="0"/>
              <a:t>ağacı, </a:t>
            </a:r>
            <a:r>
              <a:rPr lang="tr-TR" sz="1200" dirty="0" smtClean="0"/>
              <a:t>sesbilimsel özellikleri tek </a:t>
            </a:r>
            <a:r>
              <a:rPr lang="tr-TR" sz="1200" dirty="0"/>
              <a:t>tek sıralamak </a:t>
            </a:r>
            <a:r>
              <a:rPr lang="tr-TR" sz="1200" dirty="0" smtClean="0"/>
              <a:t>yerine, </a:t>
            </a:r>
            <a:r>
              <a:rPr lang="tr-TR" sz="1200" dirty="0" err="1" smtClean="0"/>
              <a:t>yetinmeci</a:t>
            </a:r>
            <a:r>
              <a:rPr lang="tr-TR" sz="1200" dirty="0" smtClean="0"/>
              <a:t> (</a:t>
            </a:r>
            <a:r>
              <a:rPr lang="tr-TR" sz="1200" dirty="0" err="1" smtClean="0"/>
              <a:t>minimalist</a:t>
            </a:r>
            <a:r>
              <a:rPr lang="tr-TR" sz="1200" dirty="0" smtClean="0"/>
              <a:t>) bir yaklaşım sergilemektedir. </a:t>
            </a:r>
            <a:endParaRPr lang="en-US" sz="1200" b="1" dirty="0"/>
          </a:p>
        </p:txBody>
      </p:sp>
      <p:sp>
        <p:nvSpPr>
          <p:cNvPr id="55" name="Sağ Ok 54"/>
          <p:cNvSpPr/>
          <p:nvPr/>
        </p:nvSpPr>
        <p:spPr>
          <a:xfrm rot="5400000">
            <a:off x="4597146" y="4151117"/>
            <a:ext cx="628736" cy="185069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7" name="Metin kutusu 56"/>
          <p:cNvSpPr txBox="1"/>
          <p:nvPr/>
        </p:nvSpPr>
        <p:spPr>
          <a:xfrm>
            <a:off x="4534541" y="3423081"/>
            <a:ext cx="935623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/>
              <a:t>YAYILMA</a:t>
            </a:r>
            <a:endParaRPr lang="en-US" sz="1200" b="1" dirty="0"/>
          </a:p>
        </p:txBody>
      </p:sp>
      <p:sp>
        <p:nvSpPr>
          <p:cNvPr id="58" name="Metin kutusu 57"/>
          <p:cNvSpPr txBox="1"/>
          <p:nvPr/>
        </p:nvSpPr>
        <p:spPr>
          <a:xfrm>
            <a:off x="1816709" y="4462365"/>
            <a:ext cx="1393272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/>
              <a:t>BAĞLANMAMA</a:t>
            </a:r>
            <a:endParaRPr lang="en-US" sz="1200" b="1" dirty="0"/>
          </a:p>
        </p:txBody>
      </p:sp>
      <p:sp>
        <p:nvSpPr>
          <p:cNvPr id="59" name="Sağ Ok 58"/>
          <p:cNvSpPr/>
          <p:nvPr/>
        </p:nvSpPr>
        <p:spPr>
          <a:xfrm rot="8422025">
            <a:off x="3018098" y="4076528"/>
            <a:ext cx="676738" cy="213338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ve </a:t>
            </a:r>
            <a:r>
              <a:rPr lang="tr-TR" altLang="tr-TR" sz="2800" b="1" dirty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benzeşmesinde görülen yayılma ilkesinde, ünsüz (n) hemen yanındaki ünsüzün özelliğini taşıması gerektiği için kendi özelliğini silmektedir. Örneğin, eğer çıkış yeri özelliğinin altında dudaksıl özellik bulunsaydı, 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ünsüz aynı zamanda dudaksıl özellik de taşıyacaktı ya da dil sırtı, ya da </a:t>
            </a:r>
            <a:r>
              <a:rPr lang="tr-TR" sz="1400" dirty="0" err="1" smtClean="0">
                <a:latin typeface="Book Antiqua" panose="02040602050305030304" pitchFamily="18" charset="0"/>
              </a:rPr>
              <a:t>taçsıl</a:t>
            </a:r>
            <a:r>
              <a:rPr lang="tr-TR" sz="1400" dirty="0" smtClean="0">
                <a:latin typeface="Book Antiqua" panose="02040602050305030304" pitchFamily="18" charset="0"/>
              </a:rPr>
              <a:t> olsaydı da aynı durum geçerli olacaktı. Bu görünüm, özellik ağacının sesbilimsel özellikleri yüklemedeki yetkinliğini göstermektedir.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ve </a:t>
            </a:r>
            <a:r>
              <a:rPr lang="tr-TR" altLang="tr-TR" sz="2800" b="1" dirty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5652120" y="4165558"/>
            <a:ext cx="2848943" cy="18158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Özellik ağacında genellikle hangi özellikler görülebilmektedir?</a:t>
            </a: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Ton</a:t>
            </a: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CV Dizisi</a:t>
            </a: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Seslemler</a:t>
            </a:r>
          </a:p>
          <a:p>
            <a:pPr algn="ctr"/>
            <a:r>
              <a:rPr lang="tr-TR" sz="1400" b="1" dirty="0" err="1" smtClean="0">
                <a:latin typeface="Book Antiqua" panose="02040602050305030304" pitchFamily="18" charset="0"/>
              </a:rPr>
              <a:t>Bürünbirimcikler</a:t>
            </a:r>
            <a:endParaRPr lang="tr-TR" sz="1400" b="1" dirty="0" smtClean="0">
              <a:latin typeface="Book Antiqua" panose="02040602050305030304" pitchFamily="18" charset="0"/>
            </a:endParaRP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Seslem ayakları</a:t>
            </a:r>
          </a:p>
          <a:p>
            <a:pPr algn="ctr"/>
            <a:r>
              <a:rPr lang="tr-TR" sz="1400" b="1" dirty="0" err="1" smtClean="0">
                <a:latin typeface="Book Antiqua" panose="02040602050305030304" pitchFamily="18" charset="0"/>
              </a:rPr>
              <a:t>Bürünsel</a:t>
            </a:r>
            <a:r>
              <a:rPr lang="tr-TR" sz="1400" b="1" dirty="0" smtClean="0">
                <a:latin typeface="Book Antiqua" panose="02040602050305030304" pitchFamily="18" charset="0"/>
              </a:rPr>
              <a:t> sözcükler</a:t>
            </a: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755577" y="2867540"/>
            <a:ext cx="5616624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YAYILMA: </a:t>
            </a:r>
            <a:r>
              <a:rPr lang="tr-TR" sz="1600" dirty="0" smtClean="0">
                <a:latin typeface="Book Antiqua" panose="02040602050305030304" pitchFamily="18" charset="0"/>
              </a:rPr>
              <a:t>Özelliğin komşu sese taşınması, yayılmasıdır. </a:t>
            </a:r>
            <a:r>
              <a:rPr lang="tr-TR" sz="1600" b="1" dirty="0" smtClean="0"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755577" y="3450486"/>
            <a:ext cx="774548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BAĞLANMAMA: </a:t>
            </a:r>
            <a:r>
              <a:rPr lang="tr-TR" sz="1600" dirty="0" smtClean="0">
                <a:latin typeface="Book Antiqua" panose="02040602050305030304" pitchFamily="18" charset="0"/>
              </a:rPr>
              <a:t>Seslerden birinin özelliğinin ağaçtan kesilmesidir. </a:t>
            </a:r>
            <a:endParaRPr lang="tr-TR" sz="1600" b="1" dirty="0" smtClean="0">
              <a:latin typeface="Book Antiqua" panose="02040602050305030304" pitchFamily="18" charset="0"/>
            </a:endParaRPr>
          </a:p>
        </p:txBody>
      </p:sp>
      <p:grpSp>
        <p:nvGrpSpPr>
          <p:cNvPr id="2" name="Grup 1"/>
          <p:cNvGrpSpPr/>
          <p:nvPr/>
        </p:nvGrpSpPr>
        <p:grpSpPr>
          <a:xfrm>
            <a:off x="7308304" y="3478627"/>
            <a:ext cx="216024" cy="310413"/>
            <a:chOff x="5724128" y="4452949"/>
            <a:chExt cx="254858" cy="501814"/>
          </a:xfrm>
        </p:grpSpPr>
        <p:cxnSp>
          <p:nvCxnSpPr>
            <p:cNvPr id="37" name="Düz Bağlayıcı 36"/>
            <p:cNvCxnSpPr/>
            <p:nvPr/>
          </p:nvCxnSpPr>
          <p:spPr>
            <a:xfrm>
              <a:off x="5850368" y="4452949"/>
              <a:ext cx="1189" cy="501814"/>
            </a:xfrm>
            <a:prstGeom prst="line">
              <a:avLst/>
            </a:prstGeom>
            <a:ln w="15875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Düz Bağlayıcı 38"/>
            <p:cNvCxnSpPr/>
            <p:nvPr/>
          </p:nvCxnSpPr>
          <p:spPr>
            <a:xfrm flipH="1">
              <a:off x="5724128" y="4653136"/>
              <a:ext cx="254858" cy="1"/>
            </a:xfrm>
            <a:prstGeom prst="line">
              <a:avLst/>
            </a:prstGeom>
            <a:ln w="15875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Düz Bağlayıcı 39"/>
            <p:cNvCxnSpPr/>
            <p:nvPr/>
          </p:nvCxnSpPr>
          <p:spPr>
            <a:xfrm flipH="1">
              <a:off x="5724128" y="4749955"/>
              <a:ext cx="254858" cy="1"/>
            </a:xfrm>
            <a:prstGeom prst="line">
              <a:avLst/>
            </a:prstGeom>
            <a:ln w="15875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9218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12466</TotalTime>
  <Words>812</Words>
  <Application>Microsoft Office PowerPoint</Application>
  <PresentationFormat>Ekran Gösterisi (4:3)</PresentationFormat>
  <Paragraphs>126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Arial</vt:lpstr>
      <vt:lpstr>Book Antiqua</vt:lpstr>
      <vt:lpstr>Bookman Old Style</vt:lpstr>
      <vt:lpstr>Calibri</vt:lpstr>
      <vt:lpstr>Gill Sans MT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1416</cp:revision>
  <dcterms:created xsi:type="dcterms:W3CDTF">2015-09-22T13:45:05Z</dcterms:created>
  <dcterms:modified xsi:type="dcterms:W3CDTF">2019-10-14T10:43:36Z</dcterms:modified>
</cp:coreProperties>
</file>