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6" r:id="rId7"/>
    <p:sldId id="265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3D17FE-2732-4E11-A050-2BE146A62A72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 phldr="1"/>
      <dgm:spPr/>
    </dgm:pt>
    <dgm:pt modelId="{C5AA2813-FDCB-4830-AB7A-95613D0DBF3C}">
      <dgm:prSet phldrT="[Metin]"/>
      <dgm:spPr/>
      <dgm:t>
        <a:bodyPr/>
        <a:lstStyle/>
        <a:p>
          <a:r>
            <a:rPr lang="tr-TR" dirty="0" smtClean="0"/>
            <a:t>3. Kural</a:t>
          </a:r>
          <a:endParaRPr lang="tr-TR" dirty="0"/>
        </a:p>
      </dgm:t>
    </dgm:pt>
    <dgm:pt modelId="{686EFDA5-A646-4DAA-86DB-F65C0EB7C9A3}" type="parTrans" cxnId="{734C7C47-CD2F-40AF-A8BB-C78593F41D90}">
      <dgm:prSet/>
      <dgm:spPr/>
      <dgm:t>
        <a:bodyPr/>
        <a:lstStyle/>
        <a:p>
          <a:endParaRPr lang="tr-TR"/>
        </a:p>
      </dgm:t>
    </dgm:pt>
    <dgm:pt modelId="{DF975963-9DCD-44B9-93CA-0CADE86AD63F}" type="sibTrans" cxnId="{734C7C47-CD2F-40AF-A8BB-C78593F41D90}">
      <dgm:prSet/>
      <dgm:spPr/>
      <dgm:t>
        <a:bodyPr/>
        <a:lstStyle/>
        <a:p>
          <a:endParaRPr lang="tr-TR"/>
        </a:p>
      </dgm:t>
    </dgm:pt>
    <dgm:pt modelId="{71FAD2C6-372B-4614-92B1-2423C9021EF5}">
      <dgm:prSet phldrT="[Metin]"/>
      <dgm:spPr/>
      <dgm:t>
        <a:bodyPr/>
        <a:lstStyle/>
        <a:p>
          <a:r>
            <a:rPr lang="tr-TR" dirty="0" smtClean="0"/>
            <a:t>2. Kural</a:t>
          </a:r>
          <a:endParaRPr lang="tr-TR" dirty="0"/>
        </a:p>
      </dgm:t>
    </dgm:pt>
    <dgm:pt modelId="{CDD63C06-AFD3-4C7F-83E8-082492048C0D}" type="parTrans" cxnId="{5170BD85-F73A-4658-A30B-5244CA64A491}">
      <dgm:prSet/>
      <dgm:spPr/>
      <dgm:t>
        <a:bodyPr/>
        <a:lstStyle/>
        <a:p>
          <a:endParaRPr lang="tr-TR"/>
        </a:p>
      </dgm:t>
    </dgm:pt>
    <dgm:pt modelId="{DB825834-DC27-4CEE-B977-FECD304B2E2C}" type="sibTrans" cxnId="{5170BD85-F73A-4658-A30B-5244CA64A491}">
      <dgm:prSet/>
      <dgm:spPr/>
      <dgm:t>
        <a:bodyPr/>
        <a:lstStyle/>
        <a:p>
          <a:endParaRPr lang="tr-TR"/>
        </a:p>
      </dgm:t>
    </dgm:pt>
    <dgm:pt modelId="{4639C7B3-62AF-4519-8CBE-249897F4A0B5}">
      <dgm:prSet phldrT="[Metin]"/>
      <dgm:spPr/>
      <dgm:t>
        <a:bodyPr/>
        <a:lstStyle/>
        <a:p>
          <a:r>
            <a:rPr lang="tr-TR" dirty="0" smtClean="0"/>
            <a:t>1. Kural</a:t>
          </a:r>
          <a:endParaRPr lang="tr-TR" dirty="0"/>
        </a:p>
      </dgm:t>
    </dgm:pt>
    <dgm:pt modelId="{C1E264B0-73B2-4A17-819E-2843594B4352}" type="parTrans" cxnId="{20719104-1E4D-48E9-A192-FE85E9D176F7}">
      <dgm:prSet/>
      <dgm:spPr/>
      <dgm:t>
        <a:bodyPr/>
        <a:lstStyle/>
        <a:p>
          <a:endParaRPr lang="tr-TR"/>
        </a:p>
      </dgm:t>
    </dgm:pt>
    <dgm:pt modelId="{B95C257F-CF7F-4350-81DF-C547AB2D03A9}" type="sibTrans" cxnId="{20719104-1E4D-48E9-A192-FE85E9D176F7}">
      <dgm:prSet/>
      <dgm:spPr/>
      <dgm:t>
        <a:bodyPr/>
        <a:lstStyle/>
        <a:p>
          <a:endParaRPr lang="tr-TR"/>
        </a:p>
      </dgm:t>
    </dgm:pt>
    <dgm:pt modelId="{76F0A124-1686-4D06-A5E6-ADA3927C48F0}" type="pres">
      <dgm:prSet presAssocID="{BB3D17FE-2732-4E11-A050-2BE146A62A72}" presName="compositeShape" presStyleCnt="0">
        <dgm:presLayoutVars>
          <dgm:dir/>
          <dgm:resizeHandles/>
        </dgm:presLayoutVars>
      </dgm:prSet>
      <dgm:spPr/>
    </dgm:pt>
    <dgm:pt modelId="{B0E92D3A-35FC-410E-9FC2-5E8A732E461E}" type="pres">
      <dgm:prSet presAssocID="{BB3D17FE-2732-4E11-A050-2BE146A62A72}" presName="pyramid" presStyleLbl="node1" presStyleIdx="0" presStyleCnt="1"/>
      <dgm:spPr/>
    </dgm:pt>
    <dgm:pt modelId="{FB648E9A-121D-4B3B-8544-ADE5DEC3AEE2}" type="pres">
      <dgm:prSet presAssocID="{BB3D17FE-2732-4E11-A050-2BE146A62A72}" presName="theList" presStyleCnt="0"/>
      <dgm:spPr/>
    </dgm:pt>
    <dgm:pt modelId="{748EB1D9-55FA-4FF9-8C50-CD9901F4ADA7}" type="pres">
      <dgm:prSet presAssocID="{C5AA2813-FDCB-4830-AB7A-95613D0DBF3C}" presName="aNode" presStyleLbl="fgAcc1" presStyleIdx="0" presStyleCnt="3">
        <dgm:presLayoutVars>
          <dgm:bulletEnabled val="1"/>
        </dgm:presLayoutVars>
      </dgm:prSet>
      <dgm:spPr/>
    </dgm:pt>
    <dgm:pt modelId="{445009DF-06E8-4DAE-949E-48CC13DC7B26}" type="pres">
      <dgm:prSet presAssocID="{C5AA2813-FDCB-4830-AB7A-95613D0DBF3C}" presName="aSpace" presStyleCnt="0"/>
      <dgm:spPr/>
    </dgm:pt>
    <dgm:pt modelId="{B89E144F-9225-4C6E-9BFF-AB4AFF3D69CC}" type="pres">
      <dgm:prSet presAssocID="{71FAD2C6-372B-4614-92B1-2423C9021EF5}" presName="aNode" presStyleLbl="fgAcc1" presStyleIdx="1" presStyleCnt="3">
        <dgm:presLayoutVars>
          <dgm:bulletEnabled val="1"/>
        </dgm:presLayoutVars>
      </dgm:prSet>
      <dgm:spPr/>
    </dgm:pt>
    <dgm:pt modelId="{6EA3220D-F6F4-4DED-8F8D-CABE97489D20}" type="pres">
      <dgm:prSet presAssocID="{71FAD2C6-372B-4614-92B1-2423C9021EF5}" presName="aSpace" presStyleCnt="0"/>
      <dgm:spPr/>
    </dgm:pt>
    <dgm:pt modelId="{4DF924FA-1391-470D-A221-40012FCB4BD4}" type="pres">
      <dgm:prSet presAssocID="{4639C7B3-62AF-4519-8CBE-249897F4A0B5}" presName="aNode" presStyleLbl="fgAcc1" presStyleIdx="2" presStyleCnt="3">
        <dgm:presLayoutVars>
          <dgm:bulletEnabled val="1"/>
        </dgm:presLayoutVars>
      </dgm:prSet>
      <dgm:spPr/>
    </dgm:pt>
    <dgm:pt modelId="{C36CDACE-4F74-4034-9471-945180F8F3C4}" type="pres">
      <dgm:prSet presAssocID="{4639C7B3-62AF-4519-8CBE-249897F4A0B5}" presName="aSpace" presStyleCnt="0"/>
      <dgm:spPr/>
    </dgm:pt>
  </dgm:ptLst>
  <dgm:cxnLst>
    <dgm:cxn modelId="{32EEE310-0963-487C-85D5-D7B8C2085AFE}" type="presOf" srcId="{71FAD2C6-372B-4614-92B1-2423C9021EF5}" destId="{B89E144F-9225-4C6E-9BFF-AB4AFF3D69CC}" srcOrd="0" destOrd="0" presId="urn:microsoft.com/office/officeart/2005/8/layout/pyramid2"/>
    <dgm:cxn modelId="{3EC45CD7-0844-47D0-ADE2-36C70E8CDFCB}" type="presOf" srcId="{BB3D17FE-2732-4E11-A050-2BE146A62A72}" destId="{76F0A124-1686-4D06-A5E6-ADA3927C48F0}" srcOrd="0" destOrd="0" presId="urn:microsoft.com/office/officeart/2005/8/layout/pyramid2"/>
    <dgm:cxn modelId="{5170BD85-F73A-4658-A30B-5244CA64A491}" srcId="{BB3D17FE-2732-4E11-A050-2BE146A62A72}" destId="{71FAD2C6-372B-4614-92B1-2423C9021EF5}" srcOrd="1" destOrd="0" parTransId="{CDD63C06-AFD3-4C7F-83E8-082492048C0D}" sibTransId="{DB825834-DC27-4CEE-B977-FECD304B2E2C}"/>
    <dgm:cxn modelId="{20719104-1E4D-48E9-A192-FE85E9D176F7}" srcId="{BB3D17FE-2732-4E11-A050-2BE146A62A72}" destId="{4639C7B3-62AF-4519-8CBE-249897F4A0B5}" srcOrd="2" destOrd="0" parTransId="{C1E264B0-73B2-4A17-819E-2843594B4352}" sibTransId="{B95C257F-CF7F-4350-81DF-C547AB2D03A9}"/>
    <dgm:cxn modelId="{734C7C47-CD2F-40AF-A8BB-C78593F41D90}" srcId="{BB3D17FE-2732-4E11-A050-2BE146A62A72}" destId="{C5AA2813-FDCB-4830-AB7A-95613D0DBF3C}" srcOrd="0" destOrd="0" parTransId="{686EFDA5-A646-4DAA-86DB-F65C0EB7C9A3}" sibTransId="{DF975963-9DCD-44B9-93CA-0CADE86AD63F}"/>
    <dgm:cxn modelId="{B9385175-89C8-49B9-B4C7-92F153FE8321}" type="presOf" srcId="{4639C7B3-62AF-4519-8CBE-249897F4A0B5}" destId="{4DF924FA-1391-470D-A221-40012FCB4BD4}" srcOrd="0" destOrd="0" presId="urn:microsoft.com/office/officeart/2005/8/layout/pyramid2"/>
    <dgm:cxn modelId="{428C51C3-97B5-43FA-BFBE-8EEAC1ADDE8C}" type="presOf" srcId="{C5AA2813-FDCB-4830-AB7A-95613D0DBF3C}" destId="{748EB1D9-55FA-4FF9-8C50-CD9901F4ADA7}" srcOrd="0" destOrd="0" presId="urn:microsoft.com/office/officeart/2005/8/layout/pyramid2"/>
    <dgm:cxn modelId="{122F8113-76F5-4E07-A5BD-B03D3DDDAB30}" type="presParOf" srcId="{76F0A124-1686-4D06-A5E6-ADA3927C48F0}" destId="{B0E92D3A-35FC-410E-9FC2-5E8A732E461E}" srcOrd="0" destOrd="0" presId="urn:microsoft.com/office/officeart/2005/8/layout/pyramid2"/>
    <dgm:cxn modelId="{529399E7-BB37-4672-A980-58B2A7403CA2}" type="presParOf" srcId="{76F0A124-1686-4D06-A5E6-ADA3927C48F0}" destId="{FB648E9A-121D-4B3B-8544-ADE5DEC3AEE2}" srcOrd="1" destOrd="0" presId="urn:microsoft.com/office/officeart/2005/8/layout/pyramid2"/>
    <dgm:cxn modelId="{18D471E7-A290-4E82-80BD-6AB3F58D2B99}" type="presParOf" srcId="{FB648E9A-121D-4B3B-8544-ADE5DEC3AEE2}" destId="{748EB1D9-55FA-4FF9-8C50-CD9901F4ADA7}" srcOrd="0" destOrd="0" presId="urn:microsoft.com/office/officeart/2005/8/layout/pyramid2"/>
    <dgm:cxn modelId="{422BDF14-CD48-4722-8E11-983AE47146C3}" type="presParOf" srcId="{FB648E9A-121D-4B3B-8544-ADE5DEC3AEE2}" destId="{445009DF-06E8-4DAE-949E-48CC13DC7B26}" srcOrd="1" destOrd="0" presId="urn:microsoft.com/office/officeart/2005/8/layout/pyramid2"/>
    <dgm:cxn modelId="{385C48F6-7223-481E-A99E-B87159C7CBAF}" type="presParOf" srcId="{FB648E9A-121D-4B3B-8544-ADE5DEC3AEE2}" destId="{B89E144F-9225-4C6E-9BFF-AB4AFF3D69CC}" srcOrd="2" destOrd="0" presId="urn:microsoft.com/office/officeart/2005/8/layout/pyramid2"/>
    <dgm:cxn modelId="{0C6ADA6D-0AEC-48EE-A8C0-5991863946DE}" type="presParOf" srcId="{FB648E9A-121D-4B3B-8544-ADE5DEC3AEE2}" destId="{6EA3220D-F6F4-4DED-8F8D-CABE97489D20}" srcOrd="3" destOrd="0" presId="urn:microsoft.com/office/officeart/2005/8/layout/pyramid2"/>
    <dgm:cxn modelId="{E2057F9C-F80D-4652-B613-843515CE3704}" type="presParOf" srcId="{FB648E9A-121D-4B3B-8544-ADE5DEC3AEE2}" destId="{4DF924FA-1391-470D-A221-40012FCB4BD4}" srcOrd="4" destOrd="0" presId="urn:microsoft.com/office/officeart/2005/8/layout/pyramid2"/>
    <dgm:cxn modelId="{617F64FC-B2CB-4AFA-B09D-EFE4FD7D1C31}" type="presParOf" srcId="{FB648E9A-121D-4B3B-8544-ADE5DEC3AEE2}" destId="{C36CDACE-4F74-4034-9471-945180F8F3C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E92D3A-35FC-410E-9FC2-5E8A732E461E}">
      <dsp:nvSpPr>
        <dsp:cNvPr id="0" name=""/>
        <dsp:cNvSpPr/>
      </dsp:nvSpPr>
      <dsp:spPr>
        <a:xfrm>
          <a:off x="180455" y="0"/>
          <a:ext cx="2684619" cy="2684619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EB1D9-55FA-4FF9-8C50-CD9901F4ADA7}">
      <dsp:nvSpPr>
        <dsp:cNvPr id="0" name=""/>
        <dsp:cNvSpPr/>
      </dsp:nvSpPr>
      <dsp:spPr>
        <a:xfrm>
          <a:off x="1522764" y="269903"/>
          <a:ext cx="1745002" cy="6354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3. Kural</a:t>
          </a:r>
          <a:endParaRPr lang="tr-TR" sz="2600" kern="1200" dirty="0"/>
        </a:p>
      </dsp:txBody>
      <dsp:txXfrm>
        <a:off x="1553787" y="300926"/>
        <a:ext cx="1682956" cy="573453"/>
      </dsp:txXfrm>
    </dsp:sp>
    <dsp:sp modelId="{B89E144F-9225-4C6E-9BFF-AB4AFF3D69CC}">
      <dsp:nvSpPr>
        <dsp:cNvPr id="0" name=""/>
        <dsp:cNvSpPr/>
      </dsp:nvSpPr>
      <dsp:spPr>
        <a:xfrm>
          <a:off x="1522764" y="984840"/>
          <a:ext cx="1745002" cy="6354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3005351"/>
              <a:satOff val="-13190"/>
              <a:lumOff val="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2. Kural</a:t>
          </a:r>
          <a:endParaRPr lang="tr-TR" sz="2600" kern="1200" dirty="0"/>
        </a:p>
      </dsp:txBody>
      <dsp:txXfrm>
        <a:off x="1553787" y="1015863"/>
        <a:ext cx="1682956" cy="573453"/>
      </dsp:txXfrm>
    </dsp:sp>
    <dsp:sp modelId="{4DF924FA-1391-470D-A221-40012FCB4BD4}">
      <dsp:nvSpPr>
        <dsp:cNvPr id="0" name=""/>
        <dsp:cNvSpPr/>
      </dsp:nvSpPr>
      <dsp:spPr>
        <a:xfrm>
          <a:off x="1522764" y="1699778"/>
          <a:ext cx="1745002" cy="6354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1. Kural</a:t>
          </a:r>
          <a:endParaRPr lang="tr-TR" sz="2600" kern="1200" dirty="0"/>
        </a:p>
      </dsp:txBody>
      <dsp:txXfrm>
        <a:off x="1553787" y="1730801"/>
        <a:ext cx="1682956" cy="573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aclick.com.tr/blog/database-ned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Veri Tabanı Tasarımı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Mantıksal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Mantıksal </a:t>
            </a:r>
            <a:r>
              <a:rPr lang="tr-TR" dirty="0" err="1" smtClean="0"/>
              <a:t>seviyedede</a:t>
            </a:r>
            <a:r>
              <a:rPr lang="tr-TR" dirty="0" smtClean="0"/>
              <a:t> tasarım için seçilebilecek birçok yöntem vardır.</a:t>
            </a:r>
          </a:p>
          <a:p>
            <a:r>
              <a:rPr lang="tr-TR" dirty="0" smtClean="0"/>
              <a:t>En önemlisi ER diyagramlarıdır</a:t>
            </a:r>
          </a:p>
          <a:p>
            <a:r>
              <a:rPr lang="tr-TR" dirty="0" smtClean="0"/>
              <a:t>Başlangıç ER diyagramları oluşturulur</a:t>
            </a:r>
          </a:p>
          <a:p>
            <a:r>
              <a:rPr lang="tr-TR" dirty="0" smtClean="0"/>
              <a:t>Platform ve Fiziksel plan bağımsız veri tipleri kullanılır</a:t>
            </a:r>
          </a:p>
          <a:p>
            <a:r>
              <a:rPr lang="tr-TR" dirty="0" smtClean="0"/>
              <a:t>Plan gözden geçirilir</a:t>
            </a:r>
          </a:p>
        </p:txBody>
      </p:sp>
    </p:spTree>
    <p:extLst>
      <p:ext uri="{BB962C8B-B14F-4D97-AF65-F5344CB8AC3E}">
        <p14:creationId xmlns:p14="http://schemas.microsoft.com/office/powerpoint/2010/main" val="384401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 err="1" smtClean="0"/>
              <a:t>Normalizasyonu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40000"/>
              </a:spcBef>
              <a:buClr>
                <a:schemeClr val="tx2"/>
              </a:buClr>
              <a:buSzPct val="115000"/>
              <a:buNone/>
            </a:pPr>
            <a:r>
              <a:rPr lang="tr-TR" altLang="tr-TR" dirty="0"/>
              <a:t>Bir tablo içerisinde yer alacak kaydın nelerden oluşmasına karar vermeye yarayan </a:t>
            </a:r>
            <a:r>
              <a:rPr lang="tr-TR" altLang="tr-TR" dirty="0" smtClean="0"/>
              <a:t>kurallara </a:t>
            </a:r>
            <a:r>
              <a:rPr lang="tr-TR" altLang="tr-TR" dirty="0" err="1" smtClean="0"/>
              <a:t>normalizasyon</a:t>
            </a:r>
            <a:r>
              <a:rPr lang="tr-TR" altLang="tr-TR" dirty="0" smtClean="0"/>
              <a:t>  kuralları denir</a:t>
            </a:r>
            <a:endParaRPr lang="tr-TR" altLang="tr-TR" dirty="0"/>
          </a:p>
          <a:p>
            <a:pPr marL="0" indent="0">
              <a:spcBef>
                <a:spcPct val="40000"/>
              </a:spcBef>
              <a:buClr>
                <a:schemeClr val="tx2"/>
              </a:buClr>
              <a:buSzPct val="115000"/>
              <a:buNone/>
            </a:pPr>
            <a:r>
              <a:rPr lang="tr-TR" altLang="tr-TR" dirty="0" err="1"/>
              <a:t>Normalizasyon</a:t>
            </a:r>
            <a:r>
              <a:rPr lang="tr-TR" altLang="tr-TR" dirty="0"/>
              <a:t>; veri tabanı tasarımı aşamasında </a:t>
            </a:r>
            <a:r>
              <a:rPr lang="tr-TR" altLang="tr-TR" dirty="0" smtClean="0"/>
              <a:t>temel ve gerekli </a:t>
            </a:r>
            <a:r>
              <a:rPr lang="tr-TR" altLang="tr-TR" dirty="0"/>
              <a:t>bir işlemdir</a:t>
            </a:r>
            <a:r>
              <a:rPr lang="tr-TR" altLang="tr-TR" dirty="0" smtClean="0"/>
              <a:t>.</a:t>
            </a:r>
          </a:p>
          <a:p>
            <a:pPr marL="0" indent="0">
              <a:spcBef>
                <a:spcPct val="40000"/>
              </a:spcBef>
              <a:buClr>
                <a:schemeClr val="tx2"/>
              </a:buClr>
              <a:buSzPct val="115000"/>
              <a:buNone/>
            </a:pPr>
            <a:endParaRPr lang="tr-TR" alt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355877923"/>
              </p:ext>
            </p:extLst>
          </p:nvPr>
        </p:nvGraphicFramePr>
        <p:xfrm>
          <a:off x="3700163" y="3089190"/>
          <a:ext cx="3448222" cy="2684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978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</a:t>
            </a:r>
            <a:r>
              <a:rPr lang="tr-TR" dirty="0" err="1" smtClean="0"/>
              <a:t>Normalizasyon</a:t>
            </a:r>
            <a:r>
              <a:rPr lang="tr-TR" dirty="0" smtClean="0"/>
              <a:t> Kuralı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Tablonun her bir niteliği kendi özelliğine ait ve atomik olmalıdır. Yani her bir satırdaki her bir alan tek bir bilgi içermelidir.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008046"/>
              </p:ext>
            </p:extLst>
          </p:nvPr>
        </p:nvGraphicFramePr>
        <p:xfrm>
          <a:off x="1278236" y="2887065"/>
          <a:ext cx="360743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227">
                  <a:extLst>
                    <a:ext uri="{9D8B030D-6E8A-4147-A177-3AD203B41FA5}">
                      <a16:colId xmlns:a16="http://schemas.microsoft.com/office/drawing/2014/main" val="3461896481"/>
                    </a:ext>
                  </a:extLst>
                </a:gridCol>
                <a:gridCol w="2281204">
                  <a:extLst>
                    <a:ext uri="{9D8B030D-6E8A-4147-A177-3AD203B41FA5}">
                      <a16:colId xmlns:a16="http://schemas.microsoft.com/office/drawing/2014/main" val="2349595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personelNo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AdSoyad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Mahmut KILIÇASLAN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080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Ufuk</a:t>
                      </a:r>
                      <a:r>
                        <a:rPr lang="tr-TR" baseline="0" dirty="0" smtClean="0"/>
                        <a:t> TANYERİ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027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Salih ERDURUCAN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903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Taner DİNDAR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364486"/>
                  </a:ext>
                </a:extLst>
              </a:tr>
            </a:tbl>
          </a:graphicData>
        </a:graphic>
      </p:graphicFrame>
      <p:sp>
        <p:nvSpPr>
          <p:cNvPr id="5" name="Çarpma 4"/>
          <p:cNvSpPr/>
          <p:nvPr/>
        </p:nvSpPr>
        <p:spPr>
          <a:xfrm>
            <a:off x="2341606" y="4741265"/>
            <a:ext cx="1043086" cy="8279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631241" y="5569168"/>
            <a:ext cx="2463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Ad ve </a:t>
            </a:r>
            <a:r>
              <a:rPr lang="tr-TR" dirty="0" err="1" smtClean="0"/>
              <a:t>Soyad</a:t>
            </a:r>
            <a:r>
              <a:rPr lang="tr-TR" dirty="0" smtClean="0"/>
              <a:t> Aynı alanda</a:t>
            </a:r>
            <a:endParaRPr lang="tr-TR" dirty="0"/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797756"/>
              </p:ext>
            </p:extLst>
          </p:nvPr>
        </p:nvGraphicFramePr>
        <p:xfrm>
          <a:off x="5066623" y="2887065"/>
          <a:ext cx="473322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741">
                  <a:extLst>
                    <a:ext uri="{9D8B030D-6E8A-4147-A177-3AD203B41FA5}">
                      <a16:colId xmlns:a16="http://schemas.microsoft.com/office/drawing/2014/main" val="3143999640"/>
                    </a:ext>
                  </a:extLst>
                </a:gridCol>
                <a:gridCol w="1577741">
                  <a:extLst>
                    <a:ext uri="{9D8B030D-6E8A-4147-A177-3AD203B41FA5}">
                      <a16:colId xmlns:a16="http://schemas.microsoft.com/office/drawing/2014/main" val="2570818536"/>
                    </a:ext>
                  </a:extLst>
                </a:gridCol>
                <a:gridCol w="1577741">
                  <a:extLst>
                    <a:ext uri="{9D8B030D-6E8A-4147-A177-3AD203B41FA5}">
                      <a16:colId xmlns:a16="http://schemas.microsoft.com/office/drawing/2014/main" val="4064843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personelNo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267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Mahmut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KILIÇASLAN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01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Ufuk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TANYERİ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28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Salih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ERDURUCAN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669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Taner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DİNDAR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4398829"/>
                  </a:ext>
                </a:extLst>
              </a:tr>
            </a:tbl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125" y="4741265"/>
            <a:ext cx="695467" cy="69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34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 err="1" smtClean="0"/>
              <a:t>Normalizasyon</a:t>
            </a:r>
            <a:r>
              <a:rPr lang="tr-TR" dirty="0" smtClean="0"/>
              <a:t> Kuralı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Birinci forma uygun olmalıdır.</a:t>
            </a:r>
          </a:p>
          <a:p>
            <a:r>
              <a:rPr lang="tr-TR" dirty="0" smtClean="0"/>
              <a:t>Tablodaki varlık bilgileri geçiş bağımlılıkları içermemelidir.</a:t>
            </a:r>
          </a:p>
          <a:p>
            <a:r>
              <a:rPr lang="tr-TR" dirty="0" smtClean="0"/>
              <a:t>Tablodaki her bir alan bir birincil anahtara bağlı olmalıdır.</a:t>
            </a:r>
          </a:p>
          <a:p>
            <a:r>
              <a:rPr lang="tr-TR" altLang="tr-TR" dirty="0"/>
              <a:t>Bir tablo için, anahtar olmayan her alan, birincil anahtar olarak tanımlı tüm alanlara bağlı olmak zorundadır. Bu duruma uymayan alanlar ayrı bir tabloya alınmalıdır.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0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 err="1" smtClean="0"/>
              <a:t>Normalizasyon</a:t>
            </a:r>
            <a:r>
              <a:rPr lang="tr-TR" dirty="0" smtClean="0"/>
              <a:t> Kuralı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742839"/>
              </p:ext>
            </p:extLst>
          </p:nvPr>
        </p:nvGraphicFramePr>
        <p:xfrm>
          <a:off x="1096962" y="1846264"/>
          <a:ext cx="7398307" cy="1445196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201395">
                  <a:extLst>
                    <a:ext uri="{9D8B030D-6E8A-4147-A177-3AD203B41FA5}">
                      <a16:colId xmlns:a16="http://schemas.microsoft.com/office/drawing/2014/main" val="4282194576"/>
                    </a:ext>
                  </a:extLst>
                </a:gridCol>
                <a:gridCol w="1186248">
                  <a:extLst>
                    <a:ext uri="{9D8B030D-6E8A-4147-A177-3AD203B41FA5}">
                      <a16:colId xmlns:a16="http://schemas.microsoft.com/office/drawing/2014/main" val="3224717013"/>
                    </a:ext>
                  </a:extLst>
                </a:gridCol>
                <a:gridCol w="1248033">
                  <a:extLst>
                    <a:ext uri="{9D8B030D-6E8A-4147-A177-3AD203B41FA5}">
                      <a16:colId xmlns:a16="http://schemas.microsoft.com/office/drawing/2014/main" val="875051991"/>
                    </a:ext>
                  </a:extLst>
                </a:gridCol>
                <a:gridCol w="1198605">
                  <a:extLst>
                    <a:ext uri="{9D8B030D-6E8A-4147-A177-3AD203B41FA5}">
                      <a16:colId xmlns:a16="http://schemas.microsoft.com/office/drawing/2014/main" val="3522221448"/>
                    </a:ext>
                  </a:extLst>
                </a:gridCol>
                <a:gridCol w="2564026">
                  <a:extLst>
                    <a:ext uri="{9D8B030D-6E8A-4147-A177-3AD203B41FA5}">
                      <a16:colId xmlns:a16="http://schemas.microsoft.com/office/drawing/2014/main" val="4078014569"/>
                    </a:ext>
                  </a:extLst>
                </a:gridCol>
              </a:tblGrid>
              <a:tr h="530754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MusteriNo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MüsteriAd</a:t>
                      </a:r>
                      <a:r>
                        <a:rPr lang="tr-TR" sz="1400" dirty="0" smtClean="0"/>
                        <a:t> 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SiparisUrun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UrunFiyati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siparisAdedi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extLst>
                  <a:ext uri="{0D108BD9-81ED-4DB2-BD59-A6C34878D82A}">
                    <a16:rowId xmlns:a16="http://schemas.microsoft.com/office/drawing/2014/main" val="3530422505"/>
                  </a:ext>
                </a:extLst>
              </a:tr>
              <a:tr h="30329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A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X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10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50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extLst>
                  <a:ext uri="{0D108BD9-81ED-4DB2-BD59-A6C34878D82A}">
                    <a16:rowId xmlns:a16="http://schemas.microsoft.com/office/drawing/2014/main" val="2820438302"/>
                  </a:ext>
                </a:extLst>
              </a:tr>
              <a:tr h="30329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2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B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Y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20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60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extLst>
                  <a:ext uri="{0D108BD9-81ED-4DB2-BD59-A6C34878D82A}">
                    <a16:rowId xmlns:a16="http://schemas.microsoft.com/office/drawing/2014/main" val="225927836"/>
                  </a:ext>
                </a:extLst>
              </a:tr>
              <a:tr h="30329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3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C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Z</a:t>
                      </a:r>
                      <a:endParaRPr lang="tr-TR" sz="1400" dirty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30</a:t>
                      </a:r>
                      <a:endParaRPr lang="tr-TR" sz="1400" dirty="0" smtClean="0"/>
                    </a:p>
                  </a:txBody>
                  <a:tcPr marL="94050" marR="94050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70</a:t>
                      </a:r>
                      <a:endParaRPr lang="tr-TR" sz="1400" dirty="0" smtClean="0"/>
                    </a:p>
                  </a:txBody>
                  <a:tcPr marL="94050" marR="94050" marT="45727" marB="45727"/>
                </a:tc>
                <a:extLst>
                  <a:ext uri="{0D108BD9-81ED-4DB2-BD59-A6C34878D82A}">
                    <a16:rowId xmlns:a16="http://schemas.microsoft.com/office/drawing/2014/main" val="2392301374"/>
                  </a:ext>
                </a:extLst>
              </a:tr>
            </a:tbl>
          </a:graphicData>
        </a:graphic>
      </p:graphicFrame>
      <p:sp>
        <p:nvSpPr>
          <p:cNvPr id="5" name="Çarpma 4"/>
          <p:cNvSpPr/>
          <p:nvPr/>
        </p:nvSpPr>
        <p:spPr>
          <a:xfrm>
            <a:off x="8445842" y="2006222"/>
            <a:ext cx="1143000" cy="116771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031183"/>
              </p:ext>
            </p:extLst>
          </p:nvPr>
        </p:nvGraphicFramePr>
        <p:xfrm>
          <a:off x="1096963" y="3492226"/>
          <a:ext cx="2572994" cy="1302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497">
                  <a:extLst>
                    <a:ext uri="{9D8B030D-6E8A-4147-A177-3AD203B41FA5}">
                      <a16:colId xmlns:a16="http://schemas.microsoft.com/office/drawing/2014/main" val="3168988985"/>
                    </a:ext>
                  </a:extLst>
                </a:gridCol>
                <a:gridCol w="1286497">
                  <a:extLst>
                    <a:ext uri="{9D8B030D-6E8A-4147-A177-3AD203B41FA5}">
                      <a16:colId xmlns:a16="http://schemas.microsoft.com/office/drawing/2014/main" val="3767206592"/>
                    </a:ext>
                  </a:extLst>
                </a:gridCol>
              </a:tblGrid>
              <a:tr h="325549"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MüşteriNo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err="1" smtClean="0"/>
                        <a:t>MüşteriAd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037573"/>
                  </a:ext>
                </a:extLst>
              </a:tr>
              <a:tr h="325549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A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18488"/>
                  </a:ext>
                </a:extLst>
              </a:tr>
              <a:tr h="325549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2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B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048253"/>
                  </a:ext>
                </a:extLst>
              </a:tr>
              <a:tr h="325549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3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C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100540"/>
                  </a:ext>
                </a:extLst>
              </a:tr>
            </a:tbl>
          </a:graphicData>
        </a:graphic>
      </p:graphicFrame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213409"/>
              </p:ext>
            </p:extLst>
          </p:nvPr>
        </p:nvGraphicFramePr>
        <p:xfrm>
          <a:off x="1096963" y="4944269"/>
          <a:ext cx="3326755" cy="132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7761">
                  <a:extLst>
                    <a:ext uri="{9D8B030D-6E8A-4147-A177-3AD203B41FA5}">
                      <a16:colId xmlns:a16="http://schemas.microsoft.com/office/drawing/2014/main" val="3168988985"/>
                    </a:ext>
                  </a:extLst>
                </a:gridCol>
                <a:gridCol w="926757">
                  <a:extLst>
                    <a:ext uri="{9D8B030D-6E8A-4147-A177-3AD203B41FA5}">
                      <a16:colId xmlns:a16="http://schemas.microsoft.com/office/drawing/2014/main" val="3767206592"/>
                    </a:ext>
                  </a:extLst>
                </a:gridCol>
                <a:gridCol w="1532237">
                  <a:extLst>
                    <a:ext uri="{9D8B030D-6E8A-4147-A177-3AD203B41FA5}">
                      <a16:colId xmlns:a16="http://schemas.microsoft.com/office/drawing/2014/main" val="1252493288"/>
                    </a:ext>
                  </a:extLst>
                </a:gridCol>
              </a:tblGrid>
              <a:tr h="414094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UrunNo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UrunAdı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UrunFiyatı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037573"/>
                  </a:ext>
                </a:extLst>
              </a:tr>
              <a:tr h="283636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A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10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18488"/>
                  </a:ext>
                </a:extLst>
              </a:tr>
              <a:tr h="283636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2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B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20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048253"/>
                  </a:ext>
                </a:extLst>
              </a:tr>
              <a:tr h="283636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3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C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30</a:t>
                      </a:r>
                      <a:endParaRPr lang="tr-T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100540"/>
                  </a:ext>
                </a:extLst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4479324" y="3748532"/>
            <a:ext cx="2280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musteriSiparis</a:t>
            </a:r>
            <a:r>
              <a:rPr lang="tr-TR" dirty="0" smtClean="0">
                <a:solidFill>
                  <a:srgbClr val="FF0000"/>
                </a:solidFill>
              </a:rPr>
              <a:t> Tablosu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046" y="4332856"/>
            <a:ext cx="923131" cy="92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0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</a:t>
            </a:r>
            <a:r>
              <a:rPr lang="tr-TR" dirty="0" err="1" smtClean="0"/>
              <a:t>Normalizasyon</a:t>
            </a:r>
            <a:r>
              <a:rPr lang="tr-TR" dirty="0" smtClean="0"/>
              <a:t> Kuralı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1597651"/>
              </p:ext>
            </p:extLst>
          </p:nvPr>
        </p:nvGraphicFramePr>
        <p:xfrm>
          <a:off x="1096963" y="1846263"/>
          <a:ext cx="3648711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22147">
                  <a:extLst>
                    <a:ext uri="{9D8B030D-6E8A-4147-A177-3AD203B41FA5}">
                      <a16:colId xmlns:a16="http://schemas.microsoft.com/office/drawing/2014/main" val="525389056"/>
                    </a:ext>
                  </a:extLst>
                </a:gridCol>
                <a:gridCol w="712597">
                  <a:extLst>
                    <a:ext uri="{9D8B030D-6E8A-4147-A177-3AD203B41FA5}">
                      <a16:colId xmlns:a16="http://schemas.microsoft.com/office/drawing/2014/main" val="4224291937"/>
                    </a:ext>
                  </a:extLst>
                </a:gridCol>
                <a:gridCol w="880682">
                  <a:extLst>
                    <a:ext uri="{9D8B030D-6E8A-4147-A177-3AD203B41FA5}">
                      <a16:colId xmlns:a16="http://schemas.microsoft.com/office/drawing/2014/main" val="2436031755"/>
                    </a:ext>
                  </a:extLst>
                </a:gridCol>
                <a:gridCol w="1133285">
                  <a:extLst>
                    <a:ext uri="{9D8B030D-6E8A-4147-A177-3AD203B41FA5}">
                      <a16:colId xmlns:a16="http://schemas.microsoft.com/office/drawing/2014/main" val="2702157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ilceKod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ilKod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ilAd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ilceAd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515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Ankara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Ayaş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43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Ankara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Beypazarı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194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Ankara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Nallıhan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674399"/>
                  </a:ext>
                </a:extLst>
              </a:tr>
            </a:tbl>
          </a:graphicData>
        </a:graphic>
      </p:graphicFrame>
      <p:sp>
        <p:nvSpPr>
          <p:cNvPr id="6" name="Çarpma 5"/>
          <p:cNvSpPr/>
          <p:nvPr/>
        </p:nvSpPr>
        <p:spPr>
          <a:xfrm>
            <a:off x="5171301" y="2061827"/>
            <a:ext cx="1143000" cy="116771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aphicFrame>
        <p:nvGraphicFramePr>
          <p:cNvPr id="7" name="İçerik Yer Tutucus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802557"/>
              </p:ext>
            </p:extLst>
          </p:nvPr>
        </p:nvGraphicFramePr>
        <p:xfrm>
          <a:off x="1008406" y="3796571"/>
          <a:ext cx="2768029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22147">
                  <a:extLst>
                    <a:ext uri="{9D8B030D-6E8A-4147-A177-3AD203B41FA5}">
                      <a16:colId xmlns:a16="http://schemas.microsoft.com/office/drawing/2014/main" val="525389056"/>
                    </a:ext>
                  </a:extLst>
                </a:gridCol>
                <a:gridCol w="712597">
                  <a:extLst>
                    <a:ext uri="{9D8B030D-6E8A-4147-A177-3AD203B41FA5}">
                      <a16:colId xmlns:a16="http://schemas.microsoft.com/office/drawing/2014/main" val="4224291937"/>
                    </a:ext>
                  </a:extLst>
                </a:gridCol>
                <a:gridCol w="1133285">
                  <a:extLst>
                    <a:ext uri="{9D8B030D-6E8A-4147-A177-3AD203B41FA5}">
                      <a16:colId xmlns:a16="http://schemas.microsoft.com/office/drawing/2014/main" val="2702157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ilceKod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ilKod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ilceAd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515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Ayaş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43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Beypazarı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194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Nallıhan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674399"/>
                  </a:ext>
                </a:extLst>
              </a:tr>
            </a:tbl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1235" y="4076685"/>
            <a:ext cx="923131" cy="92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6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www.mediaclick.com.tr/blog/database-nedir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</a:t>
            </a:r>
            <a:r>
              <a:rPr lang="tr-TR" smtClean="0"/>
              <a:t>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2712</TotalTime>
  <Words>291</Words>
  <Application>Microsoft Office PowerPoint</Application>
  <PresentationFormat>Geniş ekran</PresentationFormat>
  <Paragraphs>120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Veri Tabanı Tasarımı</vt:lpstr>
      <vt:lpstr>Mantıksal Model</vt:lpstr>
      <vt:lpstr>Veri Normalizasyonu</vt:lpstr>
      <vt:lpstr>1. Normalizasyon Kuralı</vt:lpstr>
      <vt:lpstr>2. Normalizasyon Kuralı</vt:lpstr>
      <vt:lpstr>2. Normalizasyon Kuralı</vt:lpstr>
      <vt:lpstr>3. Normalizasyon Kuralı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53</cp:revision>
  <dcterms:created xsi:type="dcterms:W3CDTF">2017-11-13T19:25:20Z</dcterms:created>
  <dcterms:modified xsi:type="dcterms:W3CDTF">2020-02-05T21:43:34Z</dcterms:modified>
</cp:coreProperties>
</file>