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383" r:id="rId2"/>
    <p:sldId id="382" r:id="rId3"/>
    <p:sldId id="384" r:id="rId4"/>
    <p:sldId id="386" r:id="rId5"/>
    <p:sldId id="388" r:id="rId6"/>
    <p:sldId id="389" r:id="rId7"/>
    <p:sldId id="39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772" autoAdjust="0"/>
    <p:restoredTop sz="94615"/>
  </p:normalViewPr>
  <p:slideViewPr>
    <p:cSldViewPr snapToGrid="0" snapToObjects="1">
      <p:cViewPr varScale="1">
        <p:scale>
          <a:sx n="108" d="100"/>
          <a:sy n="108" d="100"/>
        </p:scale>
        <p:origin x="126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BE3D92-51E2-47D4-A53D-22B06E681237}" type="datetimeFigureOut">
              <a:rPr lang="tr-TR" smtClean="0"/>
              <a:t>23.05.2020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A089E9-6EEC-4A99-BB43-771894969E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78890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40A8-54AF-7146-9CAA-E0E538102956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BE80B-2FE2-8247-B6E5-DC195D1E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193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40A8-54AF-7146-9CAA-E0E538102956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BE80B-2FE2-8247-B6E5-DC195D1E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347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40A8-54AF-7146-9CAA-E0E538102956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BE80B-2FE2-8247-B6E5-DC195D1E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248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40A8-54AF-7146-9CAA-E0E538102956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BE80B-2FE2-8247-B6E5-DC195D1E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120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40A8-54AF-7146-9CAA-E0E538102956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BE80B-2FE2-8247-B6E5-DC195D1E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404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40A8-54AF-7146-9CAA-E0E538102956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BE80B-2FE2-8247-B6E5-DC195D1E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742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40A8-54AF-7146-9CAA-E0E538102956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BE80B-2FE2-8247-B6E5-DC195D1E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058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40A8-54AF-7146-9CAA-E0E538102956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BE80B-2FE2-8247-B6E5-DC195D1E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34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40A8-54AF-7146-9CAA-E0E538102956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BE80B-2FE2-8247-B6E5-DC195D1E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95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40A8-54AF-7146-9CAA-E0E538102956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BE80B-2FE2-8247-B6E5-DC195D1E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086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40A8-54AF-7146-9CAA-E0E538102956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BE80B-2FE2-8247-B6E5-DC195D1E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920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C40A8-54AF-7146-9CAA-E0E538102956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2BE80B-2FE2-8247-B6E5-DC195D1E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808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Content Placeholder 59"/>
          <p:cNvSpPr>
            <a:spLocks noGrp="1"/>
          </p:cNvSpPr>
          <p:nvPr>
            <p:ph idx="1"/>
          </p:nvPr>
        </p:nvSpPr>
        <p:spPr>
          <a:xfrm>
            <a:off x="203200" y="1239521"/>
            <a:ext cx="3266283" cy="5262880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LSD’de t cetvel değeri kullanılır. </a:t>
            </a:r>
          </a:p>
          <a:p>
            <a:r>
              <a:rPr lang="tr-TR" dirty="0" smtClean="0"/>
              <a:t>Varyans analizinde genellikle % 5 ve % 1 cetvel değerine bakılır.</a:t>
            </a:r>
          </a:p>
          <a:p>
            <a:r>
              <a:rPr lang="tr-TR" dirty="0" smtClean="0"/>
              <a:t>Örneğimizde işlemler (bakla hatları) için hesaplanan F değeri % 5 olasılıkla önemli çıktığından önemlilik testi % 5 için yapılır.</a:t>
            </a:r>
            <a:endParaRPr lang="tr-TR" dirty="0"/>
          </a:p>
        </p:txBody>
      </p:sp>
      <p:pic>
        <p:nvPicPr>
          <p:cNvPr id="61" name="Picture 6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03" b="41459"/>
          <a:stretch/>
        </p:blipFill>
        <p:spPr>
          <a:xfrm>
            <a:off x="3469483" y="89723"/>
            <a:ext cx="8722517" cy="676827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2475"/>
          </a:xfrm>
        </p:spPr>
        <p:txBody>
          <a:bodyPr/>
          <a:lstStyle/>
          <a:p>
            <a:r>
              <a:rPr lang="tr-TR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Önemlilik Kontrolü – LSD Testi</a:t>
            </a:r>
            <a:endParaRPr lang="tr-TR" dirty="0"/>
          </a:p>
        </p:txBody>
      </p:sp>
      <p:sp>
        <p:nvSpPr>
          <p:cNvPr id="62" name="Rectangle 61"/>
          <p:cNvSpPr/>
          <p:nvPr/>
        </p:nvSpPr>
        <p:spPr>
          <a:xfrm>
            <a:off x="3718560" y="6431280"/>
            <a:ext cx="538480" cy="193040"/>
          </a:xfrm>
          <a:prstGeom prst="rect">
            <a:avLst/>
          </a:prstGeom>
          <a:solidFill>
            <a:schemeClr val="accent1">
              <a:alpha val="35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3" name="Rectangle 62"/>
          <p:cNvSpPr/>
          <p:nvPr/>
        </p:nvSpPr>
        <p:spPr>
          <a:xfrm>
            <a:off x="7505621" y="3413759"/>
            <a:ext cx="650240" cy="192181"/>
          </a:xfrm>
          <a:prstGeom prst="rect">
            <a:avLst/>
          </a:prstGeom>
          <a:solidFill>
            <a:schemeClr val="accent1">
              <a:alpha val="35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4" name="Rectangle 63"/>
          <p:cNvSpPr/>
          <p:nvPr/>
        </p:nvSpPr>
        <p:spPr>
          <a:xfrm>
            <a:off x="7505621" y="6431280"/>
            <a:ext cx="650240" cy="182880"/>
          </a:xfrm>
          <a:prstGeom prst="rect">
            <a:avLst/>
          </a:prstGeom>
          <a:solidFill>
            <a:srgbClr val="FFC000">
              <a:alpha val="35000"/>
            </a:srgb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0044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9471"/>
          </a:xfrm>
        </p:spPr>
        <p:txBody>
          <a:bodyPr/>
          <a:lstStyle/>
          <a:p>
            <a:r>
              <a:rPr lang="tr-TR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Önemlilik Kontrolü – LSD Testi</a:t>
            </a:r>
            <a:endParaRPr lang="tr-T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951614" y="1578934"/>
                <a:ext cx="2585003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3200" b="0" i="1" smtClean="0">
                          <a:latin typeface="Cambria Math" panose="02040503050406030204" pitchFamily="18" charset="0"/>
                        </a:rPr>
                        <m:t>𝐿𝑆𝐷</m:t>
                      </m:r>
                      <m:r>
                        <a:rPr lang="tr-TR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32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tr-TR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sub>
                      </m:sSub>
                      <m:r>
                        <a:rPr lang="tr-TR" sz="32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tr-TR" sz="32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tr-TR" sz="3200" b="0" i="1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tr-TR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32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acc>
                            <m:accPr>
                              <m:chr m:val="̅"/>
                              <m:ctrlPr>
                                <a:rPr lang="tr-TR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tr-TR" sz="3200" b="0" i="1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</m:acc>
                        </m:sub>
                      </m:sSub>
                    </m:oMath>
                  </m:oMathPara>
                </a14:m>
                <a:endParaRPr lang="tr-TR" sz="32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1614" y="1578934"/>
                <a:ext cx="2585003" cy="49244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951614" y="2408628"/>
                <a:ext cx="3388043" cy="11046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acc>
                            <m:accPr>
                              <m:chr m:val="̅"/>
                              <m:ctrlPr>
                                <a:rPr lang="tr-TR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</m:acc>
                        </m:sub>
                      </m:sSub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rad>
                        <m:radPr>
                          <m:degHide m:val="on"/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sSup>
                                <m:sSupPr>
                                  <m:ctrlPr>
                                    <a:rPr lang="tr-TR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tr-TR" sz="2400" b="0" i="1" smtClean="0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p>
                                  <m:r>
                                    <a:rPr lang="tr-TR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den>
                          </m:f>
                        </m:e>
                      </m:rad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tr-TR" sz="24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tr-TR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𝑥𝐻𝐾𝑂</m:t>
                              </m:r>
                            </m:num>
                            <m:den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tr-TR" sz="2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1614" y="2408628"/>
                <a:ext cx="3388043" cy="110466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951614" y="4460240"/>
            <a:ext cx="48196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r=denemenin tekrarlama (blok) sayısı</a:t>
            </a:r>
            <a:endParaRPr lang="tr-TR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949337" y="3870860"/>
                <a:ext cx="678063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p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tr-TR" sz="2400" dirty="0" smtClean="0"/>
                  <a:t>= denemenin varyansı yani hata kareler ortalaması</a:t>
                </a:r>
                <a:endParaRPr lang="tr-TR" sz="2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9337" y="3870860"/>
                <a:ext cx="6780639" cy="461665"/>
              </a:xfrm>
              <a:prstGeom prst="rect">
                <a:avLst/>
              </a:prstGeom>
              <a:blipFill>
                <a:blip r:embed="rId4"/>
                <a:stretch>
                  <a:fillRect l="-270" t="-10526" r="-270" b="-2894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949337" y="5198723"/>
                <a:ext cx="3162212" cy="11835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acc>
                            <m:accPr>
                              <m:chr m:val="̅"/>
                              <m:ctrlPr>
                                <a:rPr lang="tr-TR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</m:acc>
                        </m:sub>
                      </m:sSub>
                      <m:r>
                        <a:rPr lang="tr-TR" sz="2400" i="1">
                          <a:latin typeface="Cambria Math" panose="02040503050406030204" pitchFamily="18" charset="0"/>
                        </a:rPr>
                        <m:t>= </m:t>
                      </m:r>
                      <m:rad>
                        <m:radPr>
                          <m:degHide m:val="on"/>
                          <m:ctrlPr>
                            <a:rPr lang="tr-TR" sz="24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tr-TR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5.77</m:t>
                              </m:r>
                            </m:num>
                            <m:den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</m:e>
                      </m:rad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=1.96</m:t>
                      </m:r>
                    </m:oMath>
                  </m:oMathPara>
                </a14:m>
                <a:endParaRPr lang="tr-TR" sz="2400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9337" y="5198723"/>
                <a:ext cx="3162212" cy="118352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826000" y="5049620"/>
                <a:ext cx="361708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sub>
                    </m:sSub>
                  </m:oMath>
                </a14:m>
                <a:r>
                  <a:rPr lang="tr-TR" sz="2400" dirty="0" smtClean="0"/>
                  <a:t> (Hata SD:14; % 5)= 2.145</a:t>
                </a:r>
                <a:endParaRPr lang="tr-TR" sz="2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6000" y="5049620"/>
                <a:ext cx="3617080" cy="461665"/>
              </a:xfrm>
              <a:prstGeom prst="rect">
                <a:avLst/>
              </a:prstGeom>
              <a:blipFill>
                <a:blip r:embed="rId6"/>
                <a:stretch>
                  <a:fillRect l="-169" t="-10526" r="-1518" b="-2894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924174" y="5639565"/>
                <a:ext cx="4524508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tr-TR" sz="3200" b="0" i="1" smtClean="0">
                        <a:latin typeface="Cambria Math" panose="02040503050406030204" pitchFamily="18" charset="0"/>
                      </a:rPr>
                      <m:t>𝐿𝑆𝐷</m:t>
                    </m:r>
                    <m:r>
                      <a:rPr lang="tr-TR" sz="3200" b="0" i="1" smtClean="0">
                        <a:latin typeface="Cambria Math" panose="02040503050406030204" pitchFamily="18" charset="0"/>
                      </a:rPr>
                      <m:t>=2.145 </m:t>
                    </m:r>
                    <m:r>
                      <a:rPr lang="tr-TR" sz="32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tr-TR" sz="3200" dirty="0" smtClean="0"/>
                  <a:t> 1.96 = 4.20</a:t>
                </a:r>
                <a:endParaRPr lang="tr-TR" sz="32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4174" y="5639565"/>
                <a:ext cx="4524508" cy="492443"/>
              </a:xfrm>
              <a:prstGeom prst="rect">
                <a:avLst/>
              </a:prstGeom>
              <a:blipFill>
                <a:blip r:embed="rId7"/>
                <a:stretch>
                  <a:fillRect t="-23457" r="-4447" b="-5061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3817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9471"/>
          </a:xfrm>
        </p:spPr>
        <p:txBody>
          <a:bodyPr/>
          <a:lstStyle/>
          <a:p>
            <a:r>
              <a:rPr lang="tr-TR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Önemlilik Kontrolü – LSD Testi</a:t>
            </a:r>
            <a:endParaRPr lang="tr-TR" dirty="0"/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1026160" y="1513840"/>
            <a:ext cx="10152000" cy="0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026160" y="1532252"/>
            <a:ext cx="17607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Bakla Hatları</a:t>
            </a:r>
            <a:endParaRPr lang="tr-TR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3139440" y="1544969"/>
            <a:ext cx="16780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Ortalamalar</a:t>
            </a:r>
            <a:endParaRPr lang="tr-TR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5527040" y="1544969"/>
            <a:ext cx="6447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LSD</a:t>
            </a:r>
            <a:endParaRPr lang="tr-TR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7122160" y="1529114"/>
            <a:ext cx="7117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Fark</a:t>
            </a:r>
            <a:endParaRPr lang="tr-TR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9173708" y="1544969"/>
            <a:ext cx="11352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Gruplar</a:t>
            </a:r>
            <a:endParaRPr lang="tr-TR" sz="2400" dirty="0"/>
          </a:p>
        </p:txBody>
      </p:sp>
      <p:cxnSp>
        <p:nvCxnSpPr>
          <p:cNvPr id="17" name="Straight Connector 16"/>
          <p:cNvCxnSpPr/>
          <p:nvPr/>
        </p:nvCxnSpPr>
        <p:spPr>
          <a:xfrm flipV="1">
            <a:off x="1026160" y="2006634"/>
            <a:ext cx="10152000" cy="0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026160" y="2113280"/>
            <a:ext cx="8213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Ent 1</a:t>
            </a:r>
            <a:endParaRPr lang="tr-TR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1026159" y="2486710"/>
            <a:ext cx="8213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Ent 5</a:t>
            </a:r>
            <a:endParaRPr lang="tr-TR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1026160" y="2872275"/>
            <a:ext cx="8213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Ent 4</a:t>
            </a:r>
            <a:endParaRPr lang="tr-TR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1026158" y="3250529"/>
            <a:ext cx="8213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Ent 2</a:t>
            </a:r>
            <a:endParaRPr lang="tr-TR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1026156" y="3628783"/>
            <a:ext cx="14341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Eresen-87</a:t>
            </a:r>
            <a:endParaRPr lang="tr-TR" sz="2400" dirty="0"/>
          </a:p>
        </p:txBody>
      </p:sp>
      <p:sp>
        <p:nvSpPr>
          <p:cNvPr id="23" name="TextBox 22"/>
          <p:cNvSpPr txBox="1"/>
          <p:nvPr/>
        </p:nvSpPr>
        <p:spPr>
          <a:xfrm>
            <a:off x="1026155" y="4012015"/>
            <a:ext cx="8213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Ent 3</a:t>
            </a:r>
            <a:endParaRPr lang="tr-TR" sz="2400" dirty="0"/>
          </a:p>
        </p:txBody>
      </p:sp>
      <p:sp>
        <p:nvSpPr>
          <p:cNvPr id="24" name="TextBox 23"/>
          <p:cNvSpPr txBox="1"/>
          <p:nvPr/>
        </p:nvSpPr>
        <p:spPr>
          <a:xfrm>
            <a:off x="1026160" y="4395247"/>
            <a:ext cx="8213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Ent 6</a:t>
            </a:r>
            <a:endParaRPr lang="tr-TR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1026154" y="4778479"/>
            <a:ext cx="8213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Ent 7</a:t>
            </a:r>
            <a:endParaRPr lang="tr-TR" sz="2400" dirty="0"/>
          </a:p>
        </p:txBody>
      </p:sp>
      <p:cxnSp>
        <p:nvCxnSpPr>
          <p:cNvPr id="26" name="Straight Connector 25"/>
          <p:cNvCxnSpPr/>
          <p:nvPr/>
        </p:nvCxnSpPr>
        <p:spPr>
          <a:xfrm flipV="1">
            <a:off x="1020000" y="5369594"/>
            <a:ext cx="10152000" cy="0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089444" y="2113279"/>
            <a:ext cx="7280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11.8</a:t>
            </a:r>
            <a:endParaRPr lang="tr-TR" sz="2400" dirty="0"/>
          </a:p>
        </p:txBody>
      </p:sp>
      <p:sp>
        <p:nvSpPr>
          <p:cNvPr id="28" name="TextBox 27"/>
          <p:cNvSpPr txBox="1"/>
          <p:nvPr/>
        </p:nvSpPr>
        <p:spPr>
          <a:xfrm>
            <a:off x="4089443" y="2484410"/>
            <a:ext cx="7280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11.7</a:t>
            </a:r>
            <a:endParaRPr lang="tr-TR" sz="2400" dirty="0"/>
          </a:p>
        </p:txBody>
      </p:sp>
      <p:sp>
        <p:nvSpPr>
          <p:cNvPr id="29" name="TextBox 28"/>
          <p:cNvSpPr txBox="1"/>
          <p:nvPr/>
        </p:nvSpPr>
        <p:spPr>
          <a:xfrm>
            <a:off x="4089444" y="2821886"/>
            <a:ext cx="7280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11.5</a:t>
            </a:r>
            <a:endParaRPr lang="tr-TR" sz="2400" dirty="0"/>
          </a:p>
        </p:txBody>
      </p:sp>
      <p:sp>
        <p:nvSpPr>
          <p:cNvPr id="30" name="TextBox 29"/>
          <p:cNvSpPr txBox="1"/>
          <p:nvPr/>
        </p:nvSpPr>
        <p:spPr>
          <a:xfrm>
            <a:off x="4089444" y="3196870"/>
            <a:ext cx="7280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10.3</a:t>
            </a:r>
            <a:endParaRPr lang="tr-TR" sz="2400" dirty="0"/>
          </a:p>
        </p:txBody>
      </p:sp>
      <p:sp>
        <p:nvSpPr>
          <p:cNvPr id="31" name="TextBox 30"/>
          <p:cNvSpPr txBox="1"/>
          <p:nvPr/>
        </p:nvSpPr>
        <p:spPr>
          <a:xfrm>
            <a:off x="4244934" y="3548773"/>
            <a:ext cx="5725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8.2</a:t>
            </a:r>
            <a:endParaRPr lang="tr-TR" sz="2400" dirty="0"/>
          </a:p>
        </p:txBody>
      </p:sp>
      <p:sp>
        <p:nvSpPr>
          <p:cNvPr id="32" name="TextBox 31"/>
          <p:cNvSpPr txBox="1"/>
          <p:nvPr/>
        </p:nvSpPr>
        <p:spPr>
          <a:xfrm>
            <a:off x="4244935" y="3923757"/>
            <a:ext cx="5725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7.4</a:t>
            </a:r>
            <a:endParaRPr lang="tr-TR" sz="2400" dirty="0"/>
          </a:p>
        </p:txBody>
      </p:sp>
      <p:sp>
        <p:nvSpPr>
          <p:cNvPr id="33" name="TextBox 32"/>
          <p:cNvSpPr txBox="1"/>
          <p:nvPr/>
        </p:nvSpPr>
        <p:spPr>
          <a:xfrm>
            <a:off x="4244933" y="4282150"/>
            <a:ext cx="5725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6.8</a:t>
            </a:r>
            <a:endParaRPr lang="tr-TR" sz="2400" dirty="0"/>
          </a:p>
        </p:txBody>
      </p:sp>
      <p:sp>
        <p:nvSpPr>
          <p:cNvPr id="34" name="TextBox 33"/>
          <p:cNvSpPr txBox="1"/>
          <p:nvPr/>
        </p:nvSpPr>
        <p:spPr>
          <a:xfrm>
            <a:off x="4244935" y="4657134"/>
            <a:ext cx="5725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4.1</a:t>
            </a:r>
            <a:endParaRPr lang="tr-TR" sz="2400" dirty="0"/>
          </a:p>
        </p:txBody>
      </p:sp>
      <p:sp>
        <p:nvSpPr>
          <p:cNvPr id="35" name="TextBox 34"/>
          <p:cNvSpPr txBox="1"/>
          <p:nvPr/>
        </p:nvSpPr>
        <p:spPr>
          <a:xfrm>
            <a:off x="5485362" y="2113279"/>
            <a:ext cx="5725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4.2</a:t>
            </a:r>
            <a:endParaRPr lang="tr-TR" sz="2400" dirty="0"/>
          </a:p>
        </p:txBody>
      </p:sp>
      <p:sp>
        <p:nvSpPr>
          <p:cNvPr id="36" name="TextBox 35"/>
          <p:cNvSpPr txBox="1"/>
          <p:nvPr/>
        </p:nvSpPr>
        <p:spPr>
          <a:xfrm>
            <a:off x="5485362" y="2488544"/>
            <a:ext cx="5725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4.2</a:t>
            </a:r>
            <a:endParaRPr lang="tr-TR" sz="2400" dirty="0"/>
          </a:p>
        </p:txBody>
      </p:sp>
      <p:sp>
        <p:nvSpPr>
          <p:cNvPr id="37" name="TextBox 36"/>
          <p:cNvSpPr txBox="1"/>
          <p:nvPr/>
        </p:nvSpPr>
        <p:spPr>
          <a:xfrm>
            <a:off x="5485362" y="2819508"/>
            <a:ext cx="5725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4.2</a:t>
            </a:r>
            <a:endParaRPr lang="tr-TR" sz="2400" dirty="0"/>
          </a:p>
        </p:txBody>
      </p:sp>
      <p:sp>
        <p:nvSpPr>
          <p:cNvPr id="38" name="TextBox 37"/>
          <p:cNvSpPr txBox="1"/>
          <p:nvPr/>
        </p:nvSpPr>
        <p:spPr>
          <a:xfrm>
            <a:off x="5485361" y="3194773"/>
            <a:ext cx="5725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4.2</a:t>
            </a:r>
            <a:endParaRPr lang="tr-TR" sz="2400" dirty="0"/>
          </a:p>
        </p:txBody>
      </p:sp>
      <p:sp>
        <p:nvSpPr>
          <p:cNvPr id="39" name="TextBox 38"/>
          <p:cNvSpPr txBox="1"/>
          <p:nvPr/>
        </p:nvSpPr>
        <p:spPr>
          <a:xfrm>
            <a:off x="5485361" y="3550350"/>
            <a:ext cx="5725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4.2</a:t>
            </a:r>
            <a:endParaRPr lang="tr-TR" sz="2400" dirty="0"/>
          </a:p>
        </p:txBody>
      </p:sp>
      <p:sp>
        <p:nvSpPr>
          <p:cNvPr id="40" name="TextBox 39"/>
          <p:cNvSpPr txBox="1"/>
          <p:nvPr/>
        </p:nvSpPr>
        <p:spPr>
          <a:xfrm>
            <a:off x="7122160" y="2113279"/>
            <a:ext cx="5725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7.6</a:t>
            </a:r>
            <a:endParaRPr lang="tr-TR" sz="2400" dirty="0"/>
          </a:p>
        </p:txBody>
      </p:sp>
      <p:sp>
        <p:nvSpPr>
          <p:cNvPr id="41" name="TextBox 40"/>
          <p:cNvSpPr txBox="1"/>
          <p:nvPr/>
        </p:nvSpPr>
        <p:spPr>
          <a:xfrm>
            <a:off x="7122160" y="2483572"/>
            <a:ext cx="5725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7.5</a:t>
            </a:r>
            <a:endParaRPr lang="tr-TR" sz="2400" dirty="0"/>
          </a:p>
        </p:txBody>
      </p:sp>
      <p:sp>
        <p:nvSpPr>
          <p:cNvPr id="42" name="TextBox 41"/>
          <p:cNvSpPr txBox="1"/>
          <p:nvPr/>
        </p:nvSpPr>
        <p:spPr>
          <a:xfrm>
            <a:off x="7122160" y="2819507"/>
            <a:ext cx="5725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7.3</a:t>
            </a:r>
            <a:endParaRPr lang="tr-TR" sz="2400" dirty="0"/>
          </a:p>
        </p:txBody>
      </p:sp>
      <p:sp>
        <p:nvSpPr>
          <p:cNvPr id="43" name="TextBox 42"/>
          <p:cNvSpPr txBox="1"/>
          <p:nvPr/>
        </p:nvSpPr>
        <p:spPr>
          <a:xfrm>
            <a:off x="7122160" y="3164739"/>
            <a:ext cx="5725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6.1</a:t>
            </a:r>
            <a:endParaRPr lang="tr-TR" sz="2400" dirty="0"/>
          </a:p>
        </p:txBody>
      </p:sp>
      <p:sp>
        <p:nvSpPr>
          <p:cNvPr id="44" name="TextBox 43"/>
          <p:cNvSpPr txBox="1"/>
          <p:nvPr/>
        </p:nvSpPr>
        <p:spPr>
          <a:xfrm>
            <a:off x="7122160" y="3550350"/>
            <a:ext cx="5725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4.0</a:t>
            </a:r>
            <a:endParaRPr lang="tr-TR" sz="2400" dirty="0"/>
          </a:p>
        </p:txBody>
      </p:sp>
      <p:sp>
        <p:nvSpPr>
          <p:cNvPr id="45" name="TextBox 44"/>
          <p:cNvSpPr txBox="1"/>
          <p:nvPr/>
        </p:nvSpPr>
        <p:spPr>
          <a:xfrm>
            <a:off x="9173708" y="2021907"/>
            <a:ext cx="3369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endParaRPr lang="tr-TR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9190118" y="2414512"/>
            <a:ext cx="3369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endParaRPr lang="tr-TR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9183868" y="2784780"/>
            <a:ext cx="5020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tr-TR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endParaRPr lang="tr-TR" sz="2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9200278" y="3170570"/>
            <a:ext cx="6303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tr-TR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r>
              <a:rPr lang="tr-TR" sz="2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endParaRPr lang="tr-TR" sz="24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9202065" y="3547653"/>
            <a:ext cx="7954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tr-TR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r>
              <a:rPr lang="tr-TR" sz="2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tr-TR" sz="24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endParaRPr lang="tr-TR" sz="24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9354465" y="3892885"/>
            <a:ext cx="6383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r>
              <a:rPr lang="tr-TR" sz="2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tr-TR" sz="24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endParaRPr lang="tr-TR" sz="24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9506865" y="4268356"/>
            <a:ext cx="4764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tr-TR" sz="24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endParaRPr lang="tr-TR" sz="24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9505850" y="4657133"/>
            <a:ext cx="48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24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endParaRPr lang="tr-TR" sz="24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54" name="Straight Connector 53"/>
          <p:cNvCxnSpPr/>
          <p:nvPr/>
        </p:nvCxnSpPr>
        <p:spPr>
          <a:xfrm>
            <a:off x="3978484" y="2252739"/>
            <a:ext cx="0" cy="1671018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3785444" y="2942976"/>
            <a:ext cx="0" cy="1299871"/>
          </a:xfrm>
          <a:prstGeom prst="line">
            <a:avLst/>
          </a:prstGeom>
          <a:ln w="47625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3541604" y="3333940"/>
            <a:ext cx="0" cy="1228757"/>
          </a:xfrm>
          <a:prstGeom prst="line">
            <a:avLst/>
          </a:prstGeom>
          <a:ln w="476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3318084" y="3780868"/>
            <a:ext cx="0" cy="1228757"/>
          </a:xfrm>
          <a:prstGeom prst="line">
            <a:avLst/>
          </a:prstGeom>
          <a:ln w="47625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020000" y="5579768"/>
            <a:ext cx="1015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smtClean="0"/>
              <a:t>En büyük ortalamadan (11.8) LSD değeri (4.2) çıkarıldığında 7.6 değeri elde edilir. Bu bize bitkide bakla sayısı bakımından 11.8-7.6 adet arasında kalan tüm değerlerin birbirleri ile </a:t>
            </a: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istatistiksel olarak farksız </a:t>
            </a:r>
            <a:r>
              <a:rPr lang="tr-TR" sz="2000" dirty="0" smtClean="0"/>
              <a:t>olduğunu gösterir.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4174370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2475"/>
          </a:xfrm>
        </p:spPr>
        <p:txBody>
          <a:bodyPr/>
          <a:lstStyle/>
          <a:p>
            <a:r>
              <a:rPr lang="tr-TR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Önemlilik Kontrolü – DUNCAN Testi</a:t>
            </a:r>
            <a:endParaRPr lang="tr-T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916644" y="2797013"/>
                <a:ext cx="3206262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3200" b="0" i="1" smtClean="0">
                          <a:latin typeface="Cambria Math" panose="02040503050406030204" pitchFamily="18" charset="0"/>
                        </a:rPr>
                        <m:t>𝐷</m:t>
                      </m:r>
                      <m:r>
                        <a:rPr lang="tr-TR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tr-TR" sz="3200" b="0" i="1" smtClean="0"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tr-TR" sz="3200" b="0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tr-TR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  <m:r>
                            <a:rPr lang="tr-TR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;%</m:t>
                          </m:r>
                        </m:e>
                      </m:d>
                      <m:r>
                        <a:rPr lang="tr-TR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tr-TR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tr-TR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acc>
                            <m:accPr>
                              <m:chr m:val="̅"/>
                              <m:ctrlPr>
                                <a:rPr lang="tr-TR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tr-TR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𝑋</m:t>
                              </m:r>
                            </m:e>
                          </m:acc>
                        </m:sub>
                      </m:sSub>
                    </m:oMath>
                  </m:oMathPara>
                </a14:m>
                <a:endParaRPr lang="tr-TR" sz="32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6644" y="2797013"/>
                <a:ext cx="3206262" cy="49244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712467" y="2525883"/>
                <a:ext cx="5608458" cy="100283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tr-TR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acc>
                          <m:accPr>
                            <m:chr m:val="̅"/>
                            <m:ctrlPr>
                              <a:rPr lang="tr-TR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tr-TR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𝑋</m:t>
                            </m:r>
                          </m:e>
                        </m:acc>
                      </m:sub>
                    </m:sSub>
                    <m:r>
                      <a:rPr lang="tr-TR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tr-TR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tr-TR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tr-TR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tr-TR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𝑆</m:t>
                                </m:r>
                              </m:e>
                              <m:sup>
                                <m:r>
                                  <a:rPr lang="tr-TR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tr-TR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𝑟</m:t>
                            </m:r>
                          </m:den>
                        </m:f>
                      </m:e>
                    </m:rad>
                  </m:oMath>
                </a14:m>
                <a:r>
                  <a:rPr lang="tr-TR" sz="3200" dirty="0" smtClean="0"/>
                  <a:t>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tr-TR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tr-TR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tr-TR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𝐻𝐾𝑂</m:t>
                            </m:r>
                          </m:num>
                          <m:den>
                            <m:r>
                              <a:rPr lang="tr-TR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𝑟</m:t>
                            </m:r>
                          </m:den>
                        </m:f>
                        <m:r>
                          <a:rPr lang="tr-TR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</m:e>
                    </m:rad>
                    <m:rad>
                      <m:radPr>
                        <m:degHide m:val="on"/>
                        <m:ctrlPr>
                          <a:rPr lang="tr-TR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tr-TR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tr-TR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5.77</m:t>
                            </m:r>
                          </m:num>
                          <m:den>
                            <m:r>
                              <a:rPr lang="tr-TR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rad>
                    <m:r>
                      <a:rPr lang="tr-TR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=1.38</m:t>
                    </m:r>
                  </m:oMath>
                </a14:m>
                <a:endParaRPr lang="tr-TR" sz="32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2467" y="2525883"/>
                <a:ext cx="5608458" cy="1002839"/>
              </a:xfrm>
              <a:prstGeom prst="rect">
                <a:avLst/>
              </a:prstGeom>
              <a:blipFill>
                <a:blip r:embed="rId3"/>
                <a:stretch>
                  <a:fillRect b="-3636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56341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154" t="9185" b="62036"/>
          <a:stretch/>
        </p:blipFill>
        <p:spPr>
          <a:xfrm>
            <a:off x="2921000" y="104012"/>
            <a:ext cx="9226204" cy="546753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988762413"/>
                  </p:ext>
                </p:extLst>
              </p:nvPr>
            </p:nvGraphicFramePr>
            <p:xfrm>
              <a:off x="1289716" y="5536252"/>
              <a:ext cx="10059608" cy="118872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084007">
                      <a:extLst>
                        <a:ext uri="{9D8B030D-6E8A-4147-A177-3AD203B41FA5}">
                          <a16:colId xmlns:a16="http://schemas.microsoft.com/office/drawing/2014/main" val="3422272009"/>
                        </a:ext>
                      </a:extLst>
                    </a:gridCol>
                    <a:gridCol w="1127760">
                      <a:extLst>
                        <a:ext uri="{9D8B030D-6E8A-4147-A177-3AD203B41FA5}">
                          <a16:colId xmlns:a16="http://schemas.microsoft.com/office/drawing/2014/main" val="1381340115"/>
                        </a:ext>
                      </a:extLst>
                    </a:gridCol>
                    <a:gridCol w="1158240">
                      <a:extLst>
                        <a:ext uri="{9D8B030D-6E8A-4147-A177-3AD203B41FA5}">
                          <a16:colId xmlns:a16="http://schemas.microsoft.com/office/drawing/2014/main" val="2302071877"/>
                        </a:ext>
                      </a:extLst>
                    </a:gridCol>
                    <a:gridCol w="1178560">
                      <a:extLst>
                        <a:ext uri="{9D8B030D-6E8A-4147-A177-3AD203B41FA5}">
                          <a16:colId xmlns:a16="http://schemas.microsoft.com/office/drawing/2014/main" val="2397623396"/>
                        </a:ext>
                      </a:extLst>
                    </a:gridCol>
                    <a:gridCol w="1209040">
                      <a:extLst>
                        <a:ext uri="{9D8B030D-6E8A-4147-A177-3AD203B41FA5}">
                          <a16:colId xmlns:a16="http://schemas.microsoft.com/office/drawing/2014/main" val="3839939489"/>
                        </a:ext>
                      </a:extLst>
                    </a:gridCol>
                    <a:gridCol w="1097280">
                      <a:extLst>
                        <a:ext uri="{9D8B030D-6E8A-4147-A177-3AD203B41FA5}">
                          <a16:colId xmlns:a16="http://schemas.microsoft.com/office/drawing/2014/main" val="4237512339"/>
                        </a:ext>
                      </a:extLst>
                    </a:gridCol>
                    <a:gridCol w="1107440">
                      <a:extLst>
                        <a:ext uri="{9D8B030D-6E8A-4147-A177-3AD203B41FA5}">
                          <a16:colId xmlns:a16="http://schemas.microsoft.com/office/drawing/2014/main" val="1551783959"/>
                        </a:ext>
                      </a:extLst>
                    </a:gridCol>
                    <a:gridCol w="1097281">
                      <a:extLst>
                        <a:ext uri="{9D8B030D-6E8A-4147-A177-3AD203B41FA5}">
                          <a16:colId xmlns:a16="http://schemas.microsoft.com/office/drawing/2014/main" val="3149955404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tr-TR" sz="2000" dirty="0" smtClean="0"/>
                            <a:t>Q</a:t>
                          </a:r>
                          <a:r>
                            <a:rPr lang="el-GR" sz="2000" baseline="-25000" dirty="0" smtClean="0"/>
                            <a:t>α</a:t>
                          </a:r>
                          <a:endParaRPr lang="tr-TR" sz="2000" dirty="0"/>
                        </a:p>
                      </a:txBody>
                      <a:tcPr>
                        <a:lnL>
                          <a:noFill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tr-TR" sz="2000" dirty="0" smtClean="0"/>
                            <a:t>2</a:t>
                          </a:r>
                          <a:endParaRPr lang="tr-TR" sz="20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tr-TR" sz="2000" dirty="0" smtClean="0"/>
                            <a:t>3</a:t>
                          </a:r>
                          <a:endParaRPr lang="tr-TR" sz="20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tr-TR" sz="2000" dirty="0" smtClean="0"/>
                            <a:t>4</a:t>
                          </a:r>
                          <a:endParaRPr lang="tr-TR" sz="20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tr-TR" sz="2000" dirty="0" smtClean="0"/>
                            <a:t>5</a:t>
                          </a:r>
                          <a:endParaRPr lang="tr-TR" sz="20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tr-TR" sz="2000" dirty="0" smtClean="0"/>
                            <a:t>6</a:t>
                          </a:r>
                          <a:endParaRPr lang="tr-TR" sz="20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tr-TR" sz="2000" dirty="0" smtClean="0"/>
                            <a:t>7</a:t>
                          </a:r>
                          <a:endParaRPr lang="tr-TR" sz="20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tr-TR" sz="2000" dirty="0" smtClean="0"/>
                            <a:t>8</a:t>
                          </a:r>
                          <a:endParaRPr lang="tr-TR" sz="20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204105404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tr-TR" sz="2000" dirty="0" smtClean="0"/>
                            <a:t>(Hata SD: 14; % 5)</a:t>
                          </a:r>
                          <a:endParaRPr lang="tr-TR" sz="2000" dirty="0"/>
                        </a:p>
                      </a:txBody>
                      <a:tcPr>
                        <a:lnL>
                          <a:noFill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tr-TR" sz="2000" dirty="0" smtClean="0"/>
                            <a:t>3.03</a:t>
                          </a:r>
                          <a:endParaRPr lang="tr-TR" sz="20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tr-TR" sz="2000" dirty="0" smtClean="0"/>
                            <a:t>3.18</a:t>
                          </a:r>
                          <a:endParaRPr lang="tr-TR" sz="20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tr-TR" sz="2000" dirty="0" smtClean="0"/>
                            <a:t>3.27</a:t>
                          </a:r>
                          <a:endParaRPr lang="tr-TR" sz="20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tr-TR" sz="2000" dirty="0" smtClean="0"/>
                            <a:t>3.33</a:t>
                          </a:r>
                          <a:endParaRPr lang="tr-TR" sz="20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tr-TR" sz="2000" dirty="0" smtClean="0"/>
                            <a:t>3.37</a:t>
                          </a:r>
                          <a:endParaRPr lang="tr-TR" sz="20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tr-TR" sz="2000" dirty="0" smtClean="0"/>
                            <a:t>3.40</a:t>
                          </a:r>
                          <a:endParaRPr lang="tr-TR" sz="20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tr-TR" sz="2000" dirty="0" smtClean="0"/>
                            <a:t>3.43</a:t>
                          </a:r>
                          <a:endParaRPr lang="tr-TR" sz="20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416602112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tr-TR" sz="2000" dirty="0" smtClean="0"/>
                            <a:t>D=Q</a:t>
                          </a:r>
                          <a:r>
                            <a:rPr lang="el-GR" sz="2000" baseline="-25000" dirty="0" smtClean="0"/>
                            <a:t>α</a:t>
                          </a:r>
                          <a:r>
                            <a:rPr lang="tr-TR" sz="2000" baseline="0" dirty="0" smtClean="0"/>
                            <a:t> x 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tr-TR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acc>
                                    <m:accPr>
                                      <m:chr m:val="̅"/>
                                      <m:ctrlPr>
                                        <a:rPr lang="tr-TR" sz="20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tr-TR" sz="20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𝑋</m:t>
                                      </m:r>
                                    </m:e>
                                  </m:acc>
                                </m:sub>
                              </m:sSub>
                            </m:oMath>
                          </a14:m>
                          <a:endParaRPr lang="tr-TR" sz="2000" dirty="0" smtClean="0"/>
                        </a:p>
                      </a:txBody>
                      <a:tcPr>
                        <a:lnL>
                          <a:noFill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tr-TR" sz="2000" dirty="0" smtClean="0"/>
                            <a:t>4.18</a:t>
                          </a:r>
                          <a:endParaRPr lang="tr-TR" sz="20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tr-TR" sz="2000" dirty="0" smtClean="0"/>
                            <a:t>4.39</a:t>
                          </a:r>
                          <a:endParaRPr lang="tr-TR" sz="20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tr-TR" sz="2000" dirty="0" smtClean="0"/>
                            <a:t>4.51</a:t>
                          </a:r>
                          <a:endParaRPr lang="tr-TR" sz="20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tr-TR" sz="2000" dirty="0" smtClean="0"/>
                            <a:t>4.60</a:t>
                          </a:r>
                          <a:endParaRPr lang="tr-TR" sz="20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tr-TR" sz="2000" dirty="0" smtClean="0"/>
                            <a:t>4.65</a:t>
                          </a:r>
                          <a:endParaRPr lang="tr-TR" sz="20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tr-TR" sz="2000" dirty="0" smtClean="0"/>
                            <a:t>4.69</a:t>
                          </a:r>
                          <a:endParaRPr lang="tr-TR" sz="20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tr-TR" sz="2000" dirty="0" smtClean="0"/>
                            <a:t>4.73</a:t>
                          </a:r>
                          <a:endParaRPr lang="tr-TR" sz="20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76588180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988762413"/>
                  </p:ext>
                </p:extLst>
              </p:nvPr>
            </p:nvGraphicFramePr>
            <p:xfrm>
              <a:off x="1289716" y="5536252"/>
              <a:ext cx="10059608" cy="118872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084007">
                      <a:extLst>
                        <a:ext uri="{9D8B030D-6E8A-4147-A177-3AD203B41FA5}">
                          <a16:colId xmlns:a16="http://schemas.microsoft.com/office/drawing/2014/main" val="3422272009"/>
                        </a:ext>
                      </a:extLst>
                    </a:gridCol>
                    <a:gridCol w="1127760">
                      <a:extLst>
                        <a:ext uri="{9D8B030D-6E8A-4147-A177-3AD203B41FA5}">
                          <a16:colId xmlns:a16="http://schemas.microsoft.com/office/drawing/2014/main" val="1381340115"/>
                        </a:ext>
                      </a:extLst>
                    </a:gridCol>
                    <a:gridCol w="1158240">
                      <a:extLst>
                        <a:ext uri="{9D8B030D-6E8A-4147-A177-3AD203B41FA5}">
                          <a16:colId xmlns:a16="http://schemas.microsoft.com/office/drawing/2014/main" val="2302071877"/>
                        </a:ext>
                      </a:extLst>
                    </a:gridCol>
                    <a:gridCol w="1178560">
                      <a:extLst>
                        <a:ext uri="{9D8B030D-6E8A-4147-A177-3AD203B41FA5}">
                          <a16:colId xmlns:a16="http://schemas.microsoft.com/office/drawing/2014/main" val="2397623396"/>
                        </a:ext>
                      </a:extLst>
                    </a:gridCol>
                    <a:gridCol w="1209040">
                      <a:extLst>
                        <a:ext uri="{9D8B030D-6E8A-4147-A177-3AD203B41FA5}">
                          <a16:colId xmlns:a16="http://schemas.microsoft.com/office/drawing/2014/main" val="3839939489"/>
                        </a:ext>
                      </a:extLst>
                    </a:gridCol>
                    <a:gridCol w="1097280">
                      <a:extLst>
                        <a:ext uri="{9D8B030D-6E8A-4147-A177-3AD203B41FA5}">
                          <a16:colId xmlns:a16="http://schemas.microsoft.com/office/drawing/2014/main" val="4237512339"/>
                        </a:ext>
                      </a:extLst>
                    </a:gridCol>
                    <a:gridCol w="1107440">
                      <a:extLst>
                        <a:ext uri="{9D8B030D-6E8A-4147-A177-3AD203B41FA5}">
                          <a16:colId xmlns:a16="http://schemas.microsoft.com/office/drawing/2014/main" val="1551783959"/>
                        </a:ext>
                      </a:extLst>
                    </a:gridCol>
                    <a:gridCol w="1097281">
                      <a:extLst>
                        <a:ext uri="{9D8B030D-6E8A-4147-A177-3AD203B41FA5}">
                          <a16:colId xmlns:a16="http://schemas.microsoft.com/office/drawing/2014/main" val="3149955404"/>
                        </a:ext>
                      </a:extLst>
                    </a:gridCol>
                  </a:tblGrid>
                  <a:tr h="396240">
                    <a:tc>
                      <a:txBody>
                        <a:bodyPr/>
                        <a:lstStyle/>
                        <a:p>
                          <a:r>
                            <a:rPr lang="tr-TR" sz="2000" dirty="0" smtClean="0"/>
                            <a:t>Q</a:t>
                          </a:r>
                          <a:r>
                            <a:rPr lang="el-GR" sz="2000" baseline="-25000" dirty="0" smtClean="0"/>
                            <a:t>α</a:t>
                          </a:r>
                          <a:endParaRPr lang="tr-TR" sz="2000" dirty="0"/>
                        </a:p>
                      </a:txBody>
                      <a:tcPr>
                        <a:lnL>
                          <a:noFill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tr-TR" sz="2000" dirty="0" smtClean="0"/>
                            <a:t>2</a:t>
                          </a:r>
                          <a:endParaRPr lang="tr-TR" sz="20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tr-TR" sz="2000" dirty="0" smtClean="0"/>
                            <a:t>3</a:t>
                          </a:r>
                          <a:endParaRPr lang="tr-TR" sz="20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tr-TR" sz="2000" dirty="0" smtClean="0"/>
                            <a:t>4</a:t>
                          </a:r>
                          <a:endParaRPr lang="tr-TR" sz="20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tr-TR" sz="2000" dirty="0" smtClean="0"/>
                            <a:t>5</a:t>
                          </a:r>
                          <a:endParaRPr lang="tr-TR" sz="20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tr-TR" sz="2000" dirty="0" smtClean="0"/>
                            <a:t>6</a:t>
                          </a:r>
                          <a:endParaRPr lang="tr-TR" sz="20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tr-TR" sz="2000" dirty="0" smtClean="0"/>
                            <a:t>7</a:t>
                          </a:r>
                          <a:endParaRPr lang="tr-TR" sz="20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tr-TR" sz="2000" dirty="0" smtClean="0"/>
                            <a:t>8</a:t>
                          </a:r>
                          <a:endParaRPr lang="tr-TR" sz="20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2041054045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r>
                            <a:rPr lang="tr-TR" sz="2000" dirty="0" smtClean="0"/>
                            <a:t>(Hata SD: 14; % 5)</a:t>
                          </a:r>
                          <a:endParaRPr lang="tr-TR" sz="2000" dirty="0"/>
                        </a:p>
                      </a:txBody>
                      <a:tcPr>
                        <a:lnL>
                          <a:noFill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tr-TR" sz="2000" dirty="0" smtClean="0"/>
                            <a:t>3.03</a:t>
                          </a:r>
                          <a:endParaRPr lang="tr-TR" sz="20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tr-TR" sz="2000" dirty="0" smtClean="0"/>
                            <a:t>3.18</a:t>
                          </a:r>
                          <a:endParaRPr lang="tr-TR" sz="20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tr-TR" sz="2000" dirty="0" smtClean="0"/>
                            <a:t>3.27</a:t>
                          </a:r>
                          <a:endParaRPr lang="tr-TR" sz="20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tr-TR" sz="2000" dirty="0" smtClean="0"/>
                            <a:t>3.33</a:t>
                          </a:r>
                          <a:endParaRPr lang="tr-TR" sz="20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tr-TR" sz="2000" dirty="0" smtClean="0"/>
                            <a:t>3.37</a:t>
                          </a:r>
                          <a:endParaRPr lang="tr-TR" sz="20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tr-TR" sz="2000" dirty="0" smtClean="0"/>
                            <a:t>3.40</a:t>
                          </a:r>
                          <a:endParaRPr lang="tr-TR" sz="20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tr-TR" sz="2000" dirty="0" smtClean="0"/>
                            <a:t>3.43</a:t>
                          </a:r>
                          <a:endParaRPr lang="tr-TR" sz="20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4166021129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>
                        <a:lnL>
                          <a:noFill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t="-209231" r="-383041" b="-261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tr-TR" sz="2000" dirty="0" smtClean="0"/>
                            <a:t>4.18</a:t>
                          </a:r>
                          <a:endParaRPr lang="tr-TR" sz="20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tr-TR" sz="2000" dirty="0" smtClean="0"/>
                            <a:t>4.39</a:t>
                          </a:r>
                          <a:endParaRPr lang="tr-TR" sz="20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tr-TR" sz="2000" dirty="0" smtClean="0"/>
                            <a:t>4.51</a:t>
                          </a:r>
                          <a:endParaRPr lang="tr-TR" sz="20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tr-TR" sz="2000" dirty="0" smtClean="0"/>
                            <a:t>4.60</a:t>
                          </a:r>
                          <a:endParaRPr lang="tr-TR" sz="20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tr-TR" sz="2000" dirty="0" smtClean="0"/>
                            <a:t>4.65</a:t>
                          </a:r>
                          <a:endParaRPr lang="tr-TR" sz="20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tr-TR" sz="2000" dirty="0" smtClean="0"/>
                            <a:t>4.69</a:t>
                          </a:r>
                          <a:endParaRPr lang="tr-TR" sz="20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tr-TR" sz="2000" dirty="0" smtClean="0"/>
                            <a:t>4.73</a:t>
                          </a:r>
                          <a:endParaRPr lang="tr-TR" sz="20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765881808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7" name="Rectangle 6"/>
          <p:cNvSpPr/>
          <p:nvPr/>
        </p:nvSpPr>
        <p:spPr>
          <a:xfrm>
            <a:off x="6024880" y="481965"/>
            <a:ext cx="589280" cy="233680"/>
          </a:xfrm>
          <a:prstGeom prst="rect">
            <a:avLst/>
          </a:prstGeom>
          <a:solidFill>
            <a:schemeClr val="accent1">
              <a:alpha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3169920" y="5018199"/>
            <a:ext cx="355600" cy="203200"/>
          </a:xfrm>
          <a:prstGeom prst="rect">
            <a:avLst/>
          </a:prstGeom>
          <a:solidFill>
            <a:schemeClr val="accent2"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Rectangle 10"/>
          <p:cNvSpPr/>
          <p:nvPr/>
        </p:nvSpPr>
        <p:spPr>
          <a:xfrm>
            <a:off x="3774440" y="1023859"/>
            <a:ext cx="6365240" cy="189626"/>
          </a:xfrm>
          <a:prstGeom prst="rect">
            <a:avLst/>
          </a:prstGeom>
          <a:solidFill>
            <a:schemeClr val="accent2"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Rectangle 11"/>
          <p:cNvSpPr/>
          <p:nvPr/>
        </p:nvSpPr>
        <p:spPr>
          <a:xfrm>
            <a:off x="3774440" y="5018199"/>
            <a:ext cx="6365240" cy="203200"/>
          </a:xfrm>
          <a:prstGeom prst="rect">
            <a:avLst/>
          </a:prstGeom>
          <a:solidFill>
            <a:schemeClr val="accent2"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0200" y="83057"/>
            <a:ext cx="10515600" cy="752475"/>
          </a:xfrm>
        </p:spPr>
        <p:txBody>
          <a:bodyPr/>
          <a:lstStyle/>
          <a:p>
            <a:r>
              <a:rPr lang="tr-TR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DUNCAN Testi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23294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9471"/>
          </a:xfrm>
        </p:spPr>
        <p:txBody>
          <a:bodyPr/>
          <a:lstStyle/>
          <a:p>
            <a:r>
              <a:rPr lang="tr-TR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Önemlilik Kontrolü – DUNCAN Testi</a:t>
            </a:r>
            <a:endParaRPr lang="tr-TR" dirty="0"/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1026160" y="1513840"/>
            <a:ext cx="10152000" cy="0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026160" y="1532252"/>
            <a:ext cx="17607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Bakla Hatları</a:t>
            </a:r>
            <a:endParaRPr lang="tr-TR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3139440" y="1544969"/>
            <a:ext cx="16780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Ortalamalar</a:t>
            </a:r>
            <a:endParaRPr lang="tr-TR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4923092" y="1544969"/>
            <a:ext cx="2019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Duncan Değeri</a:t>
            </a:r>
            <a:endParaRPr lang="tr-TR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7478059" y="1529114"/>
            <a:ext cx="7117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Fark</a:t>
            </a:r>
            <a:endParaRPr lang="tr-TR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9173708" y="1544969"/>
            <a:ext cx="11352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Gruplar</a:t>
            </a:r>
            <a:endParaRPr lang="tr-TR" sz="2400" dirty="0"/>
          </a:p>
        </p:txBody>
      </p:sp>
      <p:cxnSp>
        <p:nvCxnSpPr>
          <p:cNvPr id="17" name="Straight Connector 16"/>
          <p:cNvCxnSpPr/>
          <p:nvPr/>
        </p:nvCxnSpPr>
        <p:spPr>
          <a:xfrm flipV="1">
            <a:off x="1026160" y="2006634"/>
            <a:ext cx="10152000" cy="0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026160" y="2113280"/>
            <a:ext cx="8213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Ent 1</a:t>
            </a:r>
            <a:endParaRPr lang="tr-TR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1026159" y="2486710"/>
            <a:ext cx="8213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Ent 5</a:t>
            </a:r>
            <a:endParaRPr lang="tr-TR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1026160" y="2872275"/>
            <a:ext cx="8213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Ent 4</a:t>
            </a:r>
            <a:endParaRPr lang="tr-TR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1026158" y="3250529"/>
            <a:ext cx="8213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Ent 2</a:t>
            </a:r>
            <a:endParaRPr lang="tr-TR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1026156" y="3628783"/>
            <a:ext cx="14341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Eresen-87</a:t>
            </a:r>
            <a:endParaRPr lang="tr-TR" sz="2400" dirty="0"/>
          </a:p>
        </p:txBody>
      </p:sp>
      <p:sp>
        <p:nvSpPr>
          <p:cNvPr id="23" name="TextBox 22"/>
          <p:cNvSpPr txBox="1"/>
          <p:nvPr/>
        </p:nvSpPr>
        <p:spPr>
          <a:xfrm>
            <a:off x="1026155" y="4012015"/>
            <a:ext cx="8213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Ent 3</a:t>
            </a:r>
            <a:endParaRPr lang="tr-TR" sz="2400" dirty="0"/>
          </a:p>
        </p:txBody>
      </p:sp>
      <p:sp>
        <p:nvSpPr>
          <p:cNvPr id="24" name="TextBox 23"/>
          <p:cNvSpPr txBox="1"/>
          <p:nvPr/>
        </p:nvSpPr>
        <p:spPr>
          <a:xfrm>
            <a:off x="1026160" y="4395247"/>
            <a:ext cx="8213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Ent 6</a:t>
            </a:r>
            <a:endParaRPr lang="tr-TR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1026154" y="4778479"/>
            <a:ext cx="8213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Ent 7</a:t>
            </a:r>
            <a:endParaRPr lang="tr-TR" sz="2400" dirty="0"/>
          </a:p>
        </p:txBody>
      </p:sp>
      <p:cxnSp>
        <p:nvCxnSpPr>
          <p:cNvPr id="26" name="Straight Connector 25"/>
          <p:cNvCxnSpPr/>
          <p:nvPr/>
        </p:nvCxnSpPr>
        <p:spPr>
          <a:xfrm flipV="1">
            <a:off x="1020000" y="5369594"/>
            <a:ext cx="10152000" cy="0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089444" y="2113279"/>
            <a:ext cx="7280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11.8</a:t>
            </a:r>
            <a:endParaRPr lang="tr-TR" sz="2400" dirty="0"/>
          </a:p>
        </p:txBody>
      </p:sp>
      <p:sp>
        <p:nvSpPr>
          <p:cNvPr id="28" name="TextBox 27"/>
          <p:cNvSpPr txBox="1"/>
          <p:nvPr/>
        </p:nvSpPr>
        <p:spPr>
          <a:xfrm>
            <a:off x="4089443" y="2484410"/>
            <a:ext cx="7280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11.7</a:t>
            </a:r>
            <a:endParaRPr lang="tr-TR" sz="2400" dirty="0"/>
          </a:p>
        </p:txBody>
      </p:sp>
      <p:sp>
        <p:nvSpPr>
          <p:cNvPr id="29" name="TextBox 28"/>
          <p:cNvSpPr txBox="1"/>
          <p:nvPr/>
        </p:nvSpPr>
        <p:spPr>
          <a:xfrm>
            <a:off x="4089444" y="2821886"/>
            <a:ext cx="7280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11.5</a:t>
            </a:r>
            <a:endParaRPr lang="tr-TR" sz="2400" dirty="0"/>
          </a:p>
        </p:txBody>
      </p:sp>
      <p:sp>
        <p:nvSpPr>
          <p:cNvPr id="30" name="TextBox 29"/>
          <p:cNvSpPr txBox="1"/>
          <p:nvPr/>
        </p:nvSpPr>
        <p:spPr>
          <a:xfrm>
            <a:off x="4089444" y="3196870"/>
            <a:ext cx="7280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10.3</a:t>
            </a:r>
            <a:endParaRPr lang="tr-TR" sz="2400" dirty="0"/>
          </a:p>
        </p:txBody>
      </p:sp>
      <p:sp>
        <p:nvSpPr>
          <p:cNvPr id="31" name="TextBox 30"/>
          <p:cNvSpPr txBox="1"/>
          <p:nvPr/>
        </p:nvSpPr>
        <p:spPr>
          <a:xfrm>
            <a:off x="4244934" y="3548773"/>
            <a:ext cx="5725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8.2</a:t>
            </a:r>
            <a:endParaRPr lang="tr-TR" sz="2400" dirty="0"/>
          </a:p>
        </p:txBody>
      </p:sp>
      <p:sp>
        <p:nvSpPr>
          <p:cNvPr id="32" name="TextBox 31"/>
          <p:cNvSpPr txBox="1"/>
          <p:nvPr/>
        </p:nvSpPr>
        <p:spPr>
          <a:xfrm>
            <a:off x="4244935" y="3923757"/>
            <a:ext cx="5725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7.4</a:t>
            </a:r>
            <a:endParaRPr lang="tr-TR" sz="2400" dirty="0"/>
          </a:p>
        </p:txBody>
      </p:sp>
      <p:sp>
        <p:nvSpPr>
          <p:cNvPr id="33" name="TextBox 32"/>
          <p:cNvSpPr txBox="1"/>
          <p:nvPr/>
        </p:nvSpPr>
        <p:spPr>
          <a:xfrm>
            <a:off x="4244933" y="4282150"/>
            <a:ext cx="5725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6.8</a:t>
            </a:r>
            <a:endParaRPr lang="tr-TR" sz="2400" dirty="0"/>
          </a:p>
        </p:txBody>
      </p:sp>
      <p:sp>
        <p:nvSpPr>
          <p:cNvPr id="34" name="TextBox 33"/>
          <p:cNvSpPr txBox="1"/>
          <p:nvPr/>
        </p:nvSpPr>
        <p:spPr>
          <a:xfrm>
            <a:off x="4244935" y="4657134"/>
            <a:ext cx="5725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4.1</a:t>
            </a:r>
            <a:endParaRPr lang="tr-TR" sz="2400" dirty="0"/>
          </a:p>
        </p:txBody>
      </p:sp>
      <p:sp>
        <p:nvSpPr>
          <p:cNvPr id="35" name="TextBox 34"/>
          <p:cNvSpPr txBox="1"/>
          <p:nvPr/>
        </p:nvSpPr>
        <p:spPr>
          <a:xfrm>
            <a:off x="5485362" y="2113279"/>
            <a:ext cx="7280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4.73</a:t>
            </a:r>
            <a:endParaRPr lang="tr-TR" sz="2400" dirty="0"/>
          </a:p>
        </p:txBody>
      </p:sp>
      <p:sp>
        <p:nvSpPr>
          <p:cNvPr id="36" name="TextBox 35"/>
          <p:cNvSpPr txBox="1"/>
          <p:nvPr/>
        </p:nvSpPr>
        <p:spPr>
          <a:xfrm>
            <a:off x="5485362" y="2488544"/>
            <a:ext cx="7280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4.69</a:t>
            </a:r>
            <a:endParaRPr lang="tr-TR" sz="2400" dirty="0"/>
          </a:p>
        </p:txBody>
      </p:sp>
      <p:sp>
        <p:nvSpPr>
          <p:cNvPr id="37" name="TextBox 36"/>
          <p:cNvSpPr txBox="1"/>
          <p:nvPr/>
        </p:nvSpPr>
        <p:spPr>
          <a:xfrm>
            <a:off x="5485362" y="2819508"/>
            <a:ext cx="7280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4.65</a:t>
            </a:r>
            <a:endParaRPr lang="tr-TR" sz="2400" dirty="0"/>
          </a:p>
        </p:txBody>
      </p:sp>
      <p:sp>
        <p:nvSpPr>
          <p:cNvPr id="38" name="TextBox 37"/>
          <p:cNvSpPr txBox="1"/>
          <p:nvPr/>
        </p:nvSpPr>
        <p:spPr>
          <a:xfrm>
            <a:off x="5485361" y="3194773"/>
            <a:ext cx="7280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4.60</a:t>
            </a:r>
            <a:endParaRPr lang="tr-TR" sz="2400" dirty="0"/>
          </a:p>
        </p:txBody>
      </p:sp>
      <p:sp>
        <p:nvSpPr>
          <p:cNvPr id="39" name="TextBox 38"/>
          <p:cNvSpPr txBox="1"/>
          <p:nvPr/>
        </p:nvSpPr>
        <p:spPr>
          <a:xfrm>
            <a:off x="5485361" y="3550350"/>
            <a:ext cx="7280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4.51</a:t>
            </a:r>
            <a:endParaRPr lang="tr-TR" sz="2400" dirty="0"/>
          </a:p>
        </p:txBody>
      </p:sp>
      <p:sp>
        <p:nvSpPr>
          <p:cNvPr id="40" name="TextBox 39"/>
          <p:cNvSpPr txBox="1"/>
          <p:nvPr/>
        </p:nvSpPr>
        <p:spPr>
          <a:xfrm>
            <a:off x="7480784" y="2113279"/>
            <a:ext cx="7280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7.07</a:t>
            </a:r>
            <a:endParaRPr lang="tr-TR" sz="2400" dirty="0"/>
          </a:p>
        </p:txBody>
      </p:sp>
      <p:sp>
        <p:nvSpPr>
          <p:cNvPr id="41" name="TextBox 40"/>
          <p:cNvSpPr txBox="1"/>
          <p:nvPr/>
        </p:nvSpPr>
        <p:spPr>
          <a:xfrm>
            <a:off x="7480784" y="2483572"/>
            <a:ext cx="7280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7.01</a:t>
            </a:r>
            <a:endParaRPr lang="tr-TR" sz="2400" dirty="0"/>
          </a:p>
        </p:txBody>
      </p:sp>
      <p:sp>
        <p:nvSpPr>
          <p:cNvPr id="42" name="TextBox 41"/>
          <p:cNvSpPr txBox="1"/>
          <p:nvPr/>
        </p:nvSpPr>
        <p:spPr>
          <a:xfrm>
            <a:off x="7480784" y="2819507"/>
            <a:ext cx="7280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6.85</a:t>
            </a:r>
            <a:endParaRPr lang="tr-TR" sz="2400" dirty="0"/>
          </a:p>
        </p:txBody>
      </p:sp>
      <p:sp>
        <p:nvSpPr>
          <p:cNvPr id="43" name="TextBox 42"/>
          <p:cNvSpPr txBox="1"/>
          <p:nvPr/>
        </p:nvSpPr>
        <p:spPr>
          <a:xfrm>
            <a:off x="7480784" y="3164739"/>
            <a:ext cx="7280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5.70</a:t>
            </a:r>
            <a:endParaRPr lang="tr-TR" sz="2400" dirty="0"/>
          </a:p>
        </p:txBody>
      </p:sp>
      <p:sp>
        <p:nvSpPr>
          <p:cNvPr id="44" name="TextBox 43"/>
          <p:cNvSpPr txBox="1"/>
          <p:nvPr/>
        </p:nvSpPr>
        <p:spPr>
          <a:xfrm>
            <a:off x="7480784" y="3550350"/>
            <a:ext cx="7280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3.69</a:t>
            </a:r>
            <a:endParaRPr lang="tr-TR" sz="2400" dirty="0"/>
          </a:p>
        </p:txBody>
      </p:sp>
      <p:sp>
        <p:nvSpPr>
          <p:cNvPr id="45" name="TextBox 44"/>
          <p:cNvSpPr txBox="1"/>
          <p:nvPr/>
        </p:nvSpPr>
        <p:spPr>
          <a:xfrm>
            <a:off x="9173708" y="2021907"/>
            <a:ext cx="3369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endParaRPr lang="tr-TR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9190118" y="2414512"/>
            <a:ext cx="3369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endParaRPr lang="tr-TR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9183868" y="2784780"/>
            <a:ext cx="3369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endParaRPr lang="tr-TR" sz="2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9200278" y="3170570"/>
            <a:ext cx="5020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tr-TR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endParaRPr lang="tr-TR" sz="24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9202065" y="3547653"/>
            <a:ext cx="6303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tr-TR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r>
              <a:rPr lang="tr-TR" sz="2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endParaRPr lang="tr-TR" sz="24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54" name="Straight Connector 53"/>
          <p:cNvCxnSpPr/>
          <p:nvPr/>
        </p:nvCxnSpPr>
        <p:spPr>
          <a:xfrm>
            <a:off x="3978484" y="2252739"/>
            <a:ext cx="0" cy="2067354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3785444" y="3356141"/>
            <a:ext cx="0" cy="1206556"/>
          </a:xfrm>
          <a:prstGeom prst="line">
            <a:avLst/>
          </a:prstGeom>
          <a:ln w="47625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3541604" y="3712194"/>
            <a:ext cx="0" cy="1228757"/>
          </a:xfrm>
          <a:prstGeom prst="line">
            <a:avLst/>
          </a:prstGeom>
          <a:ln w="476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020000" y="5579768"/>
            <a:ext cx="1015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smtClean="0"/>
              <a:t>LSD daha çok iki işlemi birbiri ile kıyaslamak için kullanılırken, Duncan ikiden fazla işlemi olan ve birbirleri ile kıyaslanması gereken durumlarda tercih edilir. </a:t>
            </a:r>
            <a:endParaRPr lang="tr-TR" sz="2000" dirty="0"/>
          </a:p>
        </p:txBody>
      </p:sp>
      <p:sp>
        <p:nvSpPr>
          <p:cNvPr id="53" name="TextBox 52"/>
          <p:cNvSpPr txBox="1"/>
          <p:nvPr/>
        </p:nvSpPr>
        <p:spPr>
          <a:xfrm>
            <a:off x="9202065" y="3923757"/>
            <a:ext cx="6303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tr-TR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r>
              <a:rPr lang="tr-TR" sz="2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endParaRPr lang="tr-TR" sz="24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9352344" y="4320093"/>
            <a:ext cx="4780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r>
              <a:rPr lang="tr-TR" sz="2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endParaRPr lang="tr-TR" sz="24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9538038" y="4656012"/>
            <a:ext cx="3129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endParaRPr lang="tr-TR" sz="24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38273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Denemenin Doğruluk Derecesi (% VK)</a:t>
            </a:r>
            <a:endParaRPr lang="tr-TR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036674" y="2756077"/>
                <a:ext cx="8967583" cy="123553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% </m:t>
                      </m:r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𝑉𝐾</m:t>
                      </m:r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𝐶𝑉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 %</m:t>
                          </m:r>
                        </m:e>
                      </m:d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rad>
                        <m:radPr>
                          <m:degHide m:val="on"/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tr-TR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tr-TR" sz="2400" b="0" i="1" smtClean="0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p>
                                  <m:r>
                                    <a:rPr lang="tr-TR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acc>
                                <m:accPr>
                                  <m:chr m:val="̅"/>
                                  <m:ctrlPr>
                                    <a:rPr lang="tr-TR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tr-TR" sz="2400" b="0" i="1" smtClean="0"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</m:acc>
                            </m:den>
                          </m:f>
                        </m:e>
                      </m:rad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 100= </m:t>
                      </m:r>
                      <m:f>
                        <m:f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𝐻𝐾𝑂</m:t>
                              </m:r>
                            </m:e>
                          </m:rad>
                        </m:num>
                        <m:den>
                          <m:acc>
                            <m:accPr>
                              <m:chr m:val="̅"/>
                              <m:ctrlP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</m:acc>
                        </m:den>
                      </m:f>
                      <m:r>
                        <m:rPr>
                          <m:sty m:val="p"/>
                        </m:rPr>
                        <a:rPr lang="tr-TR" sz="2400" b="0" i="0" smtClean="0">
                          <a:latin typeface="Cambria Math" panose="02040503050406030204" pitchFamily="18" charset="0"/>
                        </a:rPr>
                        <m:t>x</m:t>
                      </m:r>
                      <m:r>
                        <a:rPr lang="tr-TR" sz="2400" b="0" i="0" smtClean="0">
                          <a:latin typeface="Cambria Math" panose="02040503050406030204" pitchFamily="18" charset="0"/>
                        </a:rPr>
                        <m:t>100=</m:t>
                      </m:r>
                      <m:f>
                        <m:fPr>
                          <m:ctrlPr>
                            <a:rPr lang="tr-TR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tr-TR" sz="2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5.77</m:t>
                              </m:r>
                            </m:e>
                          </m:rad>
                        </m:num>
                        <m:den>
                          <m:f>
                            <m:fPr>
                              <m:ctrlPr>
                                <a:rPr lang="tr-TR" sz="24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215.6</m:t>
                              </m:r>
                            </m:num>
                            <m:den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24</m:t>
                              </m:r>
                            </m:den>
                          </m:f>
                        </m:den>
                      </m:f>
                      <m:r>
                        <m:rPr>
                          <m:sty m:val="p"/>
                        </m:rPr>
                        <a:rPr lang="tr-TR" sz="2400">
                          <a:latin typeface="Cambria Math" panose="02040503050406030204" pitchFamily="18" charset="0"/>
                        </a:rPr>
                        <m:t>x</m:t>
                      </m:r>
                      <m:r>
                        <a:rPr lang="tr-TR" sz="2400">
                          <a:latin typeface="Cambria Math" panose="02040503050406030204" pitchFamily="18" charset="0"/>
                        </a:rPr>
                        <m:t>100=% 26.7</m:t>
                      </m:r>
                    </m:oMath>
                  </m:oMathPara>
                </a14:m>
                <a:endParaRPr lang="tr-TR" sz="24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6674" y="2756077"/>
                <a:ext cx="8967583" cy="123553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16442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1336</TotalTime>
  <Words>288</Words>
  <Application>Microsoft Office PowerPoint</Application>
  <PresentationFormat>Widescreen</PresentationFormat>
  <Paragraphs>124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Office Theme</vt:lpstr>
      <vt:lpstr>Önemlilik Kontrolü – LSD Testi</vt:lpstr>
      <vt:lpstr>Önemlilik Kontrolü – LSD Testi</vt:lpstr>
      <vt:lpstr>Önemlilik Kontrolü – LSD Testi</vt:lpstr>
      <vt:lpstr>Önemlilik Kontrolü – DUNCAN Testi</vt:lpstr>
      <vt:lpstr>DUNCAN Testi</vt:lpstr>
      <vt:lpstr>Önemlilik Kontrolü – DUNCAN Testi</vt:lpstr>
      <vt:lpstr>Denemenin Doğruluk Derecesi (% VK)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Tarla Denemelerinin Planlanması ve Değerlendirilmesi</dc:title>
  <dc:creator>Cengiz Sancak</dc:creator>
  <cp:lastModifiedBy>Cengiz.Sancak</cp:lastModifiedBy>
  <cp:revision>136</cp:revision>
  <dcterms:created xsi:type="dcterms:W3CDTF">2017-12-08T08:49:30Z</dcterms:created>
  <dcterms:modified xsi:type="dcterms:W3CDTF">2020-05-23T12:07:17Z</dcterms:modified>
</cp:coreProperties>
</file>