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4" r:id="rId2"/>
    <p:sldId id="258" r:id="rId3"/>
    <p:sldId id="265" r:id="rId4"/>
    <p:sldId id="266" r:id="rId5"/>
    <p:sldId id="270" r:id="rId6"/>
    <p:sldId id="268" r:id="rId7"/>
    <p:sldId id="269" r:id="rId8"/>
    <p:sldId id="271" r:id="rId9"/>
    <p:sldId id="273" r:id="rId10"/>
    <p:sldId id="272"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60"/>
  </p:normalViewPr>
  <p:slideViewPr>
    <p:cSldViewPr snapToGrid="0">
      <p:cViewPr varScale="1">
        <p:scale>
          <a:sx n="68" d="100"/>
          <a:sy n="68" d="100"/>
        </p:scale>
        <p:origin x="78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27.01.2020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27.01.2020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27.01.2020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900" dirty="0">
                <a:latin typeface="Book Antiqua" pitchFamily="18" charset="0"/>
              </a:rPr>
              <a:t>TOPLUMSAL SORUNLAR</a:t>
            </a:r>
            <a:br>
              <a:rPr lang="tr-TR" dirty="0">
                <a:latin typeface="Book Antiqua" pitchFamily="18" charset="0"/>
              </a:rPr>
            </a:br>
            <a:r>
              <a:rPr lang="tr-TR" sz="3600" i="1" dirty="0">
                <a:latin typeface="Book Antiqua" pitchFamily="18" charset="0"/>
              </a:rPr>
              <a:t>Ülke içi ve Uluslararası Göçler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49530"/>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Türkiye’de Göç</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1950’ler sonrası gerçekleşen hızlı kentleşme sebebiyle göçmen yoksullar kentlerde gecekondu mahalleleri oluşturmuştur.</a:t>
            </a:r>
          </a:p>
          <a:p>
            <a:pPr lvl="2">
              <a:buFont typeface="Wingdings" panose="05000000000000000000" pitchFamily="2" charset="2"/>
              <a:buChar char="§"/>
            </a:pPr>
            <a:r>
              <a:rPr lang="tr-TR" sz="2600" dirty="0">
                <a:latin typeface="Book Antiqua" panose="02040602050305030304" pitchFamily="18" charset="0"/>
              </a:rPr>
              <a:t>Gecekondu bölgelerinin hem olumsuz (kaynak &amp; zaman tüketimi, sağlık sorunları vb.) hem olumlu (sosyal güven, istihdam, konut sorununa çözüm getirmek gibi) yanları bulunmaktadır.</a:t>
            </a:r>
          </a:p>
        </p:txBody>
      </p:sp>
    </p:spTree>
    <p:extLst>
      <p:ext uri="{BB962C8B-B14F-4D97-AF65-F5344CB8AC3E}">
        <p14:creationId xmlns:p14="http://schemas.microsoft.com/office/powerpoint/2010/main" val="2497581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Ders İçeriği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Sorunun ortaya konuşu</a:t>
            </a:r>
          </a:p>
          <a:p>
            <a:pPr lvl="1">
              <a:buFont typeface="Wingdings" panose="05000000000000000000" pitchFamily="2" charset="2"/>
              <a:buChar char="§"/>
            </a:pPr>
            <a:r>
              <a:rPr lang="tr-TR" sz="2800" dirty="0">
                <a:latin typeface="Book Antiqua" panose="02040602050305030304" pitchFamily="18" charset="0"/>
              </a:rPr>
              <a:t>Soruna ilişkin yaklaşımlar</a:t>
            </a:r>
          </a:p>
          <a:p>
            <a:pPr lvl="2">
              <a:buFont typeface="Wingdings" panose="05000000000000000000" pitchFamily="2" charset="2"/>
              <a:buChar char="§"/>
            </a:pPr>
            <a:r>
              <a:rPr lang="tr-TR" sz="2600" dirty="0" err="1">
                <a:latin typeface="Book Antiqua" panose="02040602050305030304" pitchFamily="18" charset="0"/>
              </a:rPr>
              <a:t>Fonksiyonalist</a:t>
            </a:r>
            <a:r>
              <a:rPr lang="tr-TR" sz="2600" dirty="0">
                <a:latin typeface="Book Antiqua" panose="02040602050305030304" pitchFamily="18" charset="0"/>
              </a:rPr>
              <a:t> yaklaşım</a:t>
            </a:r>
          </a:p>
          <a:p>
            <a:pPr lvl="2">
              <a:buFont typeface="Wingdings" panose="05000000000000000000" pitchFamily="2" charset="2"/>
              <a:buChar char="§"/>
            </a:pPr>
            <a:r>
              <a:rPr lang="tr-TR" sz="2600" dirty="0">
                <a:latin typeface="Book Antiqua" panose="02040602050305030304" pitchFamily="18" charset="0"/>
              </a:rPr>
              <a:t>Feminist Yaklaşım</a:t>
            </a:r>
          </a:p>
          <a:p>
            <a:pPr lvl="2">
              <a:buFont typeface="Wingdings" panose="05000000000000000000" pitchFamily="2" charset="2"/>
              <a:buChar char="§"/>
            </a:pPr>
            <a:r>
              <a:rPr lang="tr-TR" sz="2600" dirty="0" err="1">
                <a:latin typeface="Book Antiqua" panose="02040602050305030304" pitchFamily="18" charset="0"/>
              </a:rPr>
              <a:t>Etkileşimci</a:t>
            </a:r>
            <a:r>
              <a:rPr lang="tr-TR" sz="2600" dirty="0">
                <a:latin typeface="Book Antiqua" panose="02040602050305030304" pitchFamily="18" charset="0"/>
              </a:rPr>
              <a:t> Yaklaşım</a:t>
            </a:r>
          </a:p>
          <a:p>
            <a:pPr lvl="1">
              <a:buFont typeface="Wingdings" panose="05000000000000000000" pitchFamily="2" charset="2"/>
              <a:buChar char="§"/>
            </a:pPr>
            <a:r>
              <a:rPr lang="tr-TR" sz="2800" dirty="0">
                <a:latin typeface="Book Antiqua" panose="02040602050305030304" pitchFamily="18" charset="0"/>
              </a:rPr>
              <a:t>Türkiye’de göç</a:t>
            </a:r>
          </a:p>
        </p:txBody>
      </p:sp>
    </p:spTree>
    <p:extLst>
      <p:ext uri="{BB962C8B-B14F-4D97-AF65-F5344CB8AC3E}">
        <p14:creationId xmlns:p14="http://schemas.microsoft.com/office/powerpoint/2010/main"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Sorunun Ortaya Konuşu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Çatışmadan, savaştan, yoksulluk ve işsizlikten kaçma gibi sebeplerden dolayı insanlar bazı bölgelerden diğer bölgelere göç etmektedir.</a:t>
            </a:r>
          </a:p>
          <a:p>
            <a:pPr lvl="1">
              <a:buFont typeface="Wingdings" panose="05000000000000000000" pitchFamily="2" charset="2"/>
              <a:buChar char="§"/>
            </a:pPr>
            <a:r>
              <a:rPr lang="tr-TR" sz="2800" dirty="0">
                <a:latin typeface="Book Antiqua" panose="02040602050305030304" pitchFamily="18" charset="0"/>
              </a:rPr>
              <a:t>Göç, ülke içi (kırdan kente) olabildiği gibi uluslararası da gerçekleşebilmektedir (küreselleşme kavramı ile ilgili tartışılabilir).</a:t>
            </a:r>
          </a:p>
        </p:txBody>
      </p:sp>
    </p:spTree>
    <p:extLst>
      <p:ext uri="{BB962C8B-B14F-4D97-AF65-F5344CB8AC3E}">
        <p14:creationId xmlns:p14="http://schemas.microsoft.com/office/powerpoint/2010/main" val="2498779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Sorunun Ortaya Konuşu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lnSpcReduction="10000"/>
          </a:bodyPr>
          <a:lstStyle/>
          <a:p>
            <a:pPr lvl="1">
              <a:buFont typeface="Wingdings" panose="05000000000000000000" pitchFamily="2" charset="2"/>
              <a:buChar char="§"/>
            </a:pPr>
            <a:r>
              <a:rPr lang="tr-TR" sz="2800" dirty="0">
                <a:latin typeface="Book Antiqua" panose="02040602050305030304" pitchFamily="18" charset="0"/>
              </a:rPr>
              <a:t>Dünya nüfusunun %3’ünün doğduğu ülkeden farklı bir ülkede yaşadığı öngörülmektedir (UNDESA, 2013).</a:t>
            </a:r>
          </a:p>
          <a:p>
            <a:pPr lvl="1">
              <a:buFont typeface="Wingdings" panose="05000000000000000000" pitchFamily="2" charset="2"/>
              <a:buChar char="§"/>
            </a:pPr>
            <a:r>
              <a:rPr lang="tr-TR" sz="2800" dirty="0">
                <a:latin typeface="Book Antiqua" panose="02040602050305030304" pitchFamily="18" charset="0"/>
              </a:rPr>
              <a:t>Ülke içi ve uluslararası göçün boyutlarında ve çeşitliliğinde meydana gelen büyüme; kimlik, ulus, vatandaşlık, çağdaş toplumların yeniden şekillendirilmesi, kentsel planlama, sosyal hizmet gibi tartışmalara neden olmaktadır. </a:t>
            </a:r>
          </a:p>
          <a:p>
            <a:pPr marL="347472" lvl="1" indent="0">
              <a:buNone/>
            </a:pPr>
            <a:endParaRPr lang="tr-TR" sz="2800" dirty="0">
              <a:latin typeface="Book Antiqua" panose="02040602050305030304" pitchFamily="18" charset="0"/>
            </a:endParaRPr>
          </a:p>
          <a:p>
            <a:pPr lvl="1">
              <a:buFont typeface="Wingdings" panose="05000000000000000000" pitchFamily="2" charset="2"/>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val="2084328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Sorunun Ortaya Konuşu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Göç; çarpık kentleşme, konut ve istihdam gibi sorunlara yol açabilmektedir.</a:t>
            </a:r>
          </a:p>
          <a:p>
            <a:pPr lvl="1">
              <a:buFont typeface="Wingdings" panose="05000000000000000000" pitchFamily="2" charset="2"/>
              <a:buChar char="§"/>
            </a:pPr>
            <a:r>
              <a:rPr lang="tr-TR" sz="2800" dirty="0">
                <a:latin typeface="Book Antiqua" panose="02040602050305030304" pitchFamily="18" charset="0"/>
              </a:rPr>
              <a:t>Aynı zamanda, göç eden nüfusun yaş, toplumsal cinsiyet, eğitim, </a:t>
            </a:r>
            <a:r>
              <a:rPr lang="tr-TR" sz="2800" dirty="0" err="1">
                <a:latin typeface="Book Antiqua" panose="02040602050305030304" pitchFamily="18" charset="0"/>
              </a:rPr>
              <a:t>etnisite</a:t>
            </a:r>
            <a:r>
              <a:rPr lang="tr-TR" sz="2800" dirty="0">
                <a:latin typeface="Book Antiqua" panose="02040602050305030304" pitchFamily="18" charset="0"/>
              </a:rPr>
              <a:t> gibi özelliklerine bağlı olarak toplumsal dışlanma, işgücü piyasası sömürüsü ve şiddet gibi sorunlarla karşılaşmasına neden olabilmektedir.</a:t>
            </a:r>
          </a:p>
          <a:p>
            <a:pPr marL="347472" lvl="1" indent="0">
              <a:buNone/>
            </a:pPr>
            <a:endParaRPr lang="tr-TR" sz="2800" dirty="0">
              <a:latin typeface="Book Antiqua" panose="02040602050305030304" pitchFamily="18" charset="0"/>
            </a:endParaRPr>
          </a:p>
          <a:p>
            <a:pPr lvl="1">
              <a:buFont typeface="Wingdings" panose="05000000000000000000" pitchFamily="2" charset="2"/>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val="1301129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a:t>
            </a:r>
            <a:r>
              <a:rPr lang="tr-TR" b="1" dirty="0" err="1">
                <a:latin typeface="Book Antiqua" panose="02040602050305030304" pitchFamily="18" charset="0"/>
              </a:rPr>
              <a:t>Sorunua</a:t>
            </a:r>
            <a:r>
              <a:rPr lang="tr-TR" b="1" dirty="0">
                <a:latin typeface="Book Antiqua" panose="02040602050305030304" pitchFamily="18" charset="0"/>
              </a:rPr>
              <a:t> İlişkin Yaklaşımlar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marL="347472" lvl="1" indent="0">
              <a:buNone/>
            </a:pPr>
            <a:r>
              <a:rPr lang="tr-TR" sz="2800" u="sng" dirty="0" err="1">
                <a:effectLst>
                  <a:outerShdw blurRad="38100" dist="38100" dir="2700000" algn="tl">
                    <a:srgbClr val="000000">
                      <a:alpha val="43137"/>
                    </a:srgbClr>
                  </a:outerShdw>
                </a:effectLst>
                <a:latin typeface="Book Antiqua" panose="02040602050305030304" pitchFamily="18" charset="0"/>
              </a:rPr>
              <a:t>Fonksiyonalist</a:t>
            </a:r>
            <a:r>
              <a:rPr lang="tr-TR" sz="2800" u="sng" dirty="0">
                <a:effectLst>
                  <a:outerShdw blurRad="38100" dist="38100" dir="2700000" algn="tl">
                    <a:srgbClr val="000000">
                      <a:alpha val="43137"/>
                    </a:srgbClr>
                  </a:outerShdw>
                </a:effectLst>
                <a:latin typeface="Book Antiqua" panose="02040602050305030304" pitchFamily="18" charset="0"/>
              </a:rPr>
              <a:t> Yaklaşım</a:t>
            </a:r>
          </a:p>
          <a:p>
            <a:pPr marL="347472" lvl="1" indent="0">
              <a:buNone/>
            </a:pPr>
            <a:r>
              <a:rPr lang="tr-TR" sz="2800" dirty="0">
                <a:latin typeface="Book Antiqua" panose="02040602050305030304" pitchFamily="18" charset="0"/>
              </a:rPr>
              <a:t>Göçün daha etkili ve üretken bir toplum üretmede etkili olduğu gibi aynı zamanda problematik sonuçları da olabileceğini, ve düzensiz göçün toplumun etkili bir biçimde işleyişini gölgeleyebileceğini öne sürmektedir.</a:t>
            </a:r>
          </a:p>
          <a:p>
            <a:pPr lvl="1">
              <a:buFont typeface="Wingdings" panose="05000000000000000000" pitchFamily="2" charset="2"/>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val="3757909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a:t>
            </a:r>
            <a:r>
              <a:rPr lang="tr-TR" b="1" dirty="0" err="1">
                <a:latin typeface="Book Antiqua" panose="02040602050305030304" pitchFamily="18" charset="0"/>
              </a:rPr>
              <a:t>Sorunua</a:t>
            </a:r>
            <a:r>
              <a:rPr lang="tr-TR" b="1" dirty="0">
                <a:latin typeface="Book Antiqua" panose="02040602050305030304" pitchFamily="18" charset="0"/>
              </a:rPr>
              <a:t> İlişkin Yaklaşımlar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marL="347472" lvl="1" indent="0">
              <a:buNone/>
            </a:pPr>
            <a:r>
              <a:rPr lang="tr-TR" sz="2800" u="sng" dirty="0">
                <a:effectLst>
                  <a:outerShdw blurRad="38100" dist="38100" dir="2700000" algn="tl">
                    <a:srgbClr val="000000">
                      <a:alpha val="43137"/>
                    </a:srgbClr>
                  </a:outerShdw>
                </a:effectLst>
                <a:latin typeface="Book Antiqua" panose="02040602050305030304" pitchFamily="18" charset="0"/>
              </a:rPr>
              <a:t>Feminist Yaklaşım</a:t>
            </a:r>
          </a:p>
          <a:p>
            <a:pPr marL="347472" lvl="1" indent="0">
              <a:buNone/>
            </a:pPr>
            <a:r>
              <a:rPr lang="tr-TR" sz="2800" dirty="0">
                <a:latin typeface="Book Antiqua" panose="02040602050305030304" pitchFamily="18" charset="0"/>
              </a:rPr>
              <a:t>Göçün olumsuz etkilerinin toplumsal cinsiyete göre özellikle kadınların daha fazla deneyimlediği savunulmaktadır. Göç eden kadınların konut, istihdam, eğitim ve sağlık hizmetleri, güvenlik gibi konularda daha büyük bir zorlukla karşılaştığının altı çizilmektedir.</a:t>
            </a:r>
          </a:p>
        </p:txBody>
      </p:sp>
    </p:spTree>
    <p:extLst>
      <p:ext uri="{BB962C8B-B14F-4D97-AF65-F5344CB8AC3E}">
        <p14:creationId xmlns:p14="http://schemas.microsoft.com/office/powerpoint/2010/main" val="3349392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49530"/>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a:t>
            </a:r>
            <a:r>
              <a:rPr lang="tr-TR" b="1" dirty="0" err="1">
                <a:latin typeface="Book Antiqua" panose="02040602050305030304" pitchFamily="18" charset="0"/>
              </a:rPr>
              <a:t>Sorunua</a:t>
            </a:r>
            <a:r>
              <a:rPr lang="tr-TR" b="1" dirty="0">
                <a:latin typeface="Book Antiqua" panose="02040602050305030304" pitchFamily="18" charset="0"/>
              </a:rPr>
              <a:t> İlişkin Yaklaşımlar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marL="347472" lvl="1" indent="0">
              <a:buNone/>
            </a:pPr>
            <a:r>
              <a:rPr lang="tr-TR" sz="2800" u="sng" dirty="0" err="1">
                <a:effectLst>
                  <a:outerShdw blurRad="38100" dist="38100" dir="2700000" algn="tl">
                    <a:srgbClr val="000000">
                      <a:alpha val="43137"/>
                    </a:srgbClr>
                  </a:outerShdw>
                </a:effectLst>
                <a:latin typeface="Book Antiqua" panose="02040602050305030304" pitchFamily="18" charset="0"/>
              </a:rPr>
              <a:t>Etkileşimci</a:t>
            </a:r>
            <a:r>
              <a:rPr lang="tr-TR" sz="2800" u="sng" dirty="0">
                <a:effectLst>
                  <a:outerShdw blurRad="38100" dist="38100" dir="2700000" algn="tl">
                    <a:srgbClr val="000000">
                      <a:alpha val="43137"/>
                    </a:srgbClr>
                  </a:outerShdw>
                </a:effectLst>
                <a:latin typeface="Book Antiqua" panose="02040602050305030304" pitchFamily="18" charset="0"/>
              </a:rPr>
              <a:t> Yaklaşım</a:t>
            </a:r>
          </a:p>
          <a:p>
            <a:pPr marL="347472" lvl="1" indent="0">
              <a:buNone/>
            </a:pPr>
            <a:r>
              <a:rPr lang="tr-TR" sz="2800" dirty="0">
                <a:latin typeface="Book Antiqua" panose="02040602050305030304" pitchFamily="18" charset="0"/>
              </a:rPr>
              <a:t>Özellikle kentleşmenin etkileriyle, göç eden nüfusun mevcut nüfusla olan etkileşiminin düşük düzeyde kaldığını vurgulamaktadır. Göç alan kesimlerin, yerleşim yerine hem fiziksel hem toplumsal olarak ayrık kaldığı belirtilmekte ve bu durumun sosyal izolasyona neden olduğu savunulmaktadır.</a:t>
            </a:r>
          </a:p>
        </p:txBody>
      </p:sp>
    </p:spTree>
    <p:extLst>
      <p:ext uri="{BB962C8B-B14F-4D97-AF65-F5344CB8AC3E}">
        <p14:creationId xmlns:p14="http://schemas.microsoft.com/office/powerpoint/2010/main" val="3746052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739726" y="706254"/>
            <a:ext cx="10515600" cy="1325563"/>
          </a:xfrm>
        </p:spPr>
        <p:txBody>
          <a:bodyPr>
            <a:normAutofit/>
          </a:bodyPr>
          <a:lstStyle/>
          <a:p>
            <a:pPr algn="ctr"/>
            <a:r>
              <a:rPr lang="tr-TR" i="1" dirty="0">
                <a:latin typeface="Book Antiqua" pitchFamily="18" charset="0"/>
              </a:rPr>
              <a:t>Ülke içi ve Uluslararası Göçler </a:t>
            </a:r>
            <a:r>
              <a:rPr lang="tr-TR" b="1" dirty="0">
                <a:latin typeface="Book Antiqua" panose="02040602050305030304" pitchFamily="18" charset="0"/>
              </a:rPr>
              <a:t>– </a:t>
            </a:r>
            <a:br>
              <a:rPr lang="tr-TR" b="1" dirty="0">
                <a:latin typeface="Book Antiqua" panose="02040602050305030304" pitchFamily="18" charset="0"/>
              </a:rPr>
            </a:br>
            <a:r>
              <a:rPr lang="tr-TR" b="1" dirty="0">
                <a:latin typeface="Book Antiqua" panose="02040602050305030304" pitchFamily="18" charset="0"/>
              </a:rPr>
              <a:t>Türkiye’de Göç</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29507" y="2450342"/>
            <a:ext cx="8736038"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Ülke içi göçün Türkiye’de siyasal, sosyal ve ekonomik sorunlara yol açtığı söylenebilmektedir.</a:t>
            </a:r>
          </a:p>
          <a:p>
            <a:pPr lvl="1">
              <a:buFont typeface="Wingdings" panose="05000000000000000000" pitchFamily="2" charset="2"/>
              <a:buChar char="§"/>
            </a:pPr>
            <a:r>
              <a:rPr lang="tr-TR" sz="2800" dirty="0">
                <a:latin typeface="Book Antiqua" panose="02040602050305030304" pitchFamily="18" charset="0"/>
              </a:rPr>
              <a:t>Bu sorunlardan bazıları konut, istihdam, yoksulluk, altyapı ve ulaşım olarak açıklanabilir.</a:t>
            </a:r>
          </a:p>
        </p:txBody>
      </p:sp>
    </p:spTree>
    <p:extLst>
      <p:ext uri="{BB962C8B-B14F-4D97-AF65-F5344CB8AC3E}">
        <p14:creationId xmlns:p14="http://schemas.microsoft.com/office/powerpoint/2010/main" val="3845182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561</TotalTime>
  <Words>430</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 Antiqua</vt:lpstr>
      <vt:lpstr>Calibri</vt:lpstr>
      <vt:lpstr>Verdana</vt:lpstr>
      <vt:lpstr>Wingdings</vt:lpstr>
      <vt:lpstr>Wingdings 2</vt:lpstr>
      <vt:lpstr>Görünüş</vt:lpstr>
      <vt:lpstr>TOPLUMSAL SORUNLAR Ülke içi ve Uluslararası Göçler</vt:lpstr>
      <vt:lpstr>Ülke içi ve Uluslararası Göçler – Ders İçeriği</vt:lpstr>
      <vt:lpstr>Ülke içi ve Uluslararası Göçler – Sorunun Ortaya Konuşu</vt:lpstr>
      <vt:lpstr>Ülke içi ve Uluslararası Göçler – Sorunun Ortaya Konuşu</vt:lpstr>
      <vt:lpstr>Ülke içi ve Uluslararası Göçler – Sorunun Ortaya Konuşu</vt:lpstr>
      <vt:lpstr>Ülke içi ve Uluslararası Göçler – Sorunua İlişkin Yaklaşımlar</vt:lpstr>
      <vt:lpstr>Ülke içi ve Uluslararası Göçler – Sorunua İlişkin Yaklaşımlar</vt:lpstr>
      <vt:lpstr>Ülke içi ve Uluslararası Göçler – Sorunua İlişkin Yaklaşımlar</vt:lpstr>
      <vt:lpstr>Ülke içi ve Uluslararası Göçler –  Türkiye’de Göç</vt:lpstr>
      <vt:lpstr>Ülke içi ve Uluslararası Göçler – Türkiye’de Göç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 OKAN</cp:lastModifiedBy>
  <cp:revision>307</cp:revision>
  <dcterms:created xsi:type="dcterms:W3CDTF">2018-03-24T09:54:46Z</dcterms:created>
  <dcterms:modified xsi:type="dcterms:W3CDTF">2020-01-27T15:20:31Z</dcterms:modified>
</cp:coreProperties>
</file>