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77"/>
  </p:notesMasterIdLst>
  <p:handoutMasterIdLst>
    <p:handoutMasterId r:id="rId78"/>
  </p:handoutMasterIdLst>
  <p:sldIdLst>
    <p:sldId id="256" r:id="rId2"/>
    <p:sldId id="303" r:id="rId3"/>
    <p:sldId id="304" r:id="rId4"/>
    <p:sldId id="305" r:id="rId5"/>
    <p:sldId id="306" r:id="rId6"/>
    <p:sldId id="274" r:id="rId7"/>
    <p:sldId id="261" r:id="rId8"/>
    <p:sldId id="262" r:id="rId9"/>
    <p:sldId id="263" r:id="rId10"/>
    <p:sldId id="264" r:id="rId11"/>
    <p:sldId id="265" r:id="rId12"/>
    <p:sldId id="272" r:id="rId13"/>
    <p:sldId id="266" r:id="rId14"/>
    <p:sldId id="267" r:id="rId15"/>
    <p:sldId id="268" r:id="rId16"/>
    <p:sldId id="269" r:id="rId17"/>
    <p:sldId id="270" r:id="rId18"/>
    <p:sldId id="282" r:id="rId19"/>
    <p:sldId id="275" r:id="rId20"/>
    <p:sldId id="276" r:id="rId21"/>
    <p:sldId id="277" r:id="rId22"/>
    <p:sldId id="307" r:id="rId23"/>
    <p:sldId id="278" r:id="rId24"/>
    <p:sldId id="308" r:id="rId25"/>
    <p:sldId id="283" r:id="rId26"/>
    <p:sldId id="284"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9" r:id="rId42"/>
    <p:sldId id="311" r:id="rId43"/>
    <p:sldId id="310"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285" r:id="rId62"/>
    <p:sldId id="286" r:id="rId63"/>
    <p:sldId id="287" r:id="rId64"/>
    <p:sldId id="288" r:id="rId65"/>
    <p:sldId id="332" r:id="rId66"/>
    <p:sldId id="330" r:id="rId67"/>
    <p:sldId id="331" r:id="rId68"/>
    <p:sldId id="333" r:id="rId69"/>
    <p:sldId id="334" r:id="rId70"/>
    <p:sldId id="335" r:id="rId71"/>
    <p:sldId id="336" r:id="rId72"/>
    <p:sldId id="337" r:id="rId73"/>
    <p:sldId id="338" r:id="rId74"/>
    <p:sldId id="340" r:id="rId75"/>
    <p:sldId id="341" r:id="rId76"/>
  </p:sldIdLst>
  <p:sldSz cx="9144000" cy="6858000" type="screen4x3"/>
  <p:notesSz cx="6797675" cy="9926638"/>
  <p:defaultTextStyle>
    <a:defPPr>
      <a:defRPr lang="tr-TR"/>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a:extLst>
              <a:ext uri="{FF2B5EF4-FFF2-40B4-BE49-F238E27FC236}">
                <a16:creationId xmlns:a16="http://schemas.microsoft.com/office/drawing/2014/main" id="{210999FA-9F0B-4A71-99BD-ACF855B7193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vl1pPr>
          </a:lstStyle>
          <a:p>
            <a:pPr>
              <a:defRPr/>
            </a:pPr>
            <a:endParaRPr lang="tr-TR"/>
          </a:p>
        </p:txBody>
      </p:sp>
      <p:sp>
        <p:nvSpPr>
          <p:cNvPr id="3" name="2 Veri Yer Tutucusu">
            <a:extLst>
              <a:ext uri="{FF2B5EF4-FFF2-40B4-BE49-F238E27FC236}">
                <a16:creationId xmlns:a16="http://schemas.microsoft.com/office/drawing/2014/main" id="{44A5148F-3EE3-456A-A9DF-7D1B6108E292}"/>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vl1pPr>
          </a:lstStyle>
          <a:p>
            <a:pPr>
              <a:defRPr/>
            </a:pPr>
            <a:fld id="{D0B5FAFA-6CA0-4AB1-8DF7-575EDA8EA4BB}" type="datetimeFigureOut">
              <a:rPr lang="tr-TR"/>
              <a:pPr>
                <a:defRPr/>
              </a:pPr>
              <a:t>26.05.2021</a:t>
            </a:fld>
            <a:endParaRPr lang="tr-TR"/>
          </a:p>
        </p:txBody>
      </p:sp>
      <p:sp>
        <p:nvSpPr>
          <p:cNvPr id="4" name="3 Altbilgi Yer Tutucusu">
            <a:extLst>
              <a:ext uri="{FF2B5EF4-FFF2-40B4-BE49-F238E27FC236}">
                <a16:creationId xmlns:a16="http://schemas.microsoft.com/office/drawing/2014/main" id="{7AB4754E-6194-4C38-9429-E72449F812CC}"/>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vl1pPr>
          </a:lstStyle>
          <a:p>
            <a:pPr>
              <a:defRPr/>
            </a:pPr>
            <a:endParaRPr lang="tr-TR"/>
          </a:p>
        </p:txBody>
      </p:sp>
      <p:sp>
        <p:nvSpPr>
          <p:cNvPr id="5" name="4 Slayt Numarası Yer Tutucusu">
            <a:extLst>
              <a:ext uri="{FF2B5EF4-FFF2-40B4-BE49-F238E27FC236}">
                <a16:creationId xmlns:a16="http://schemas.microsoft.com/office/drawing/2014/main" id="{175C9E47-4750-4E5F-A183-802DE262D395}"/>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C6DC557-E717-49B4-BB90-068285D017B1}" type="slidenum">
              <a:rPr lang="tr-TR" altLang="tr-TR"/>
              <a:pPr/>
              <a:t>‹#›</a:t>
            </a:fld>
            <a:endParaRPr lang="tr-TR" altLang="tr-T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a:extLst>
              <a:ext uri="{FF2B5EF4-FFF2-40B4-BE49-F238E27FC236}">
                <a16:creationId xmlns:a16="http://schemas.microsoft.com/office/drawing/2014/main" id="{16484436-A8DD-4E34-9301-EEFC92E152BF}"/>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vl1pPr>
          </a:lstStyle>
          <a:p>
            <a:pPr>
              <a:defRPr/>
            </a:pPr>
            <a:endParaRPr lang="tr-TR"/>
          </a:p>
        </p:txBody>
      </p:sp>
      <p:sp>
        <p:nvSpPr>
          <p:cNvPr id="3" name="2 Veri Yer Tutucusu">
            <a:extLst>
              <a:ext uri="{FF2B5EF4-FFF2-40B4-BE49-F238E27FC236}">
                <a16:creationId xmlns:a16="http://schemas.microsoft.com/office/drawing/2014/main" id="{B32DC9D7-C33D-4674-AA2C-B962F75A2337}"/>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vl1pPr>
          </a:lstStyle>
          <a:p>
            <a:pPr>
              <a:defRPr/>
            </a:pPr>
            <a:fld id="{A3B62679-6200-4F45-9BE5-4D89BDC6B9C2}" type="datetimeFigureOut">
              <a:rPr lang="tr-TR"/>
              <a:pPr>
                <a:defRPr/>
              </a:pPr>
              <a:t>26.05.2021</a:t>
            </a:fld>
            <a:endParaRPr lang="tr-TR"/>
          </a:p>
        </p:txBody>
      </p:sp>
      <p:sp>
        <p:nvSpPr>
          <p:cNvPr id="4" name="3 Slayt Görüntüsü Yer Tutucusu">
            <a:extLst>
              <a:ext uri="{FF2B5EF4-FFF2-40B4-BE49-F238E27FC236}">
                <a16:creationId xmlns:a16="http://schemas.microsoft.com/office/drawing/2014/main" id="{6FC40901-EF61-43A3-8327-387B7844EE77}"/>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a:extLst>
              <a:ext uri="{FF2B5EF4-FFF2-40B4-BE49-F238E27FC236}">
                <a16:creationId xmlns:a16="http://schemas.microsoft.com/office/drawing/2014/main" id="{1F328216-5F04-4C88-8336-22595B9AC8F7}"/>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a:extLst>
              <a:ext uri="{FF2B5EF4-FFF2-40B4-BE49-F238E27FC236}">
                <a16:creationId xmlns:a16="http://schemas.microsoft.com/office/drawing/2014/main" id="{E07246D3-E94D-4324-8496-9B1869D7B1DA}"/>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vl1pPr>
          </a:lstStyle>
          <a:p>
            <a:pPr>
              <a:defRPr/>
            </a:pPr>
            <a:endParaRPr lang="tr-TR"/>
          </a:p>
        </p:txBody>
      </p:sp>
      <p:sp>
        <p:nvSpPr>
          <p:cNvPr id="7" name="6 Slayt Numarası Yer Tutucusu">
            <a:extLst>
              <a:ext uri="{FF2B5EF4-FFF2-40B4-BE49-F238E27FC236}">
                <a16:creationId xmlns:a16="http://schemas.microsoft.com/office/drawing/2014/main" id="{2C22732A-E6AE-440C-806C-1C49F319D91C}"/>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75DC49C-BF95-41AC-9983-2B22C53FC467}"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993E1ED-20D7-45F7-B4B5-A55EDBAFA7FC}"/>
              </a:ext>
            </a:extLst>
          </p:cNvPr>
          <p:cNvGrpSpPr>
            <a:grpSpLocks/>
          </p:cNvGrpSpPr>
          <p:nvPr/>
        </p:nvGrpSpPr>
        <p:grpSpPr bwMode="auto">
          <a:xfrm>
            <a:off x="-3222625" y="304800"/>
            <a:ext cx="11909425" cy="4724400"/>
            <a:chOff x="-2030" y="192"/>
            <a:chExt cx="7502" cy="2976"/>
          </a:xfrm>
        </p:grpSpPr>
        <p:sp>
          <p:nvSpPr>
            <p:cNvPr id="5" name="Line 3">
              <a:extLst>
                <a:ext uri="{FF2B5EF4-FFF2-40B4-BE49-F238E27FC236}">
                  <a16:creationId xmlns:a16="http://schemas.microsoft.com/office/drawing/2014/main" id="{6BAD223F-A0FD-4199-BED0-2AA87BBC1B61}"/>
                </a:ext>
              </a:extLst>
            </p:cNvPr>
            <p:cNvSpPr>
              <a:spLocks noChangeShapeType="1"/>
            </p:cNvSpPr>
            <p:nvPr/>
          </p:nvSpPr>
          <p:spPr bwMode="auto">
            <a:xfrm>
              <a:off x="912" y="1584"/>
              <a:ext cx="4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AutoShape 4">
              <a:extLst>
                <a:ext uri="{FF2B5EF4-FFF2-40B4-BE49-F238E27FC236}">
                  <a16:creationId xmlns:a16="http://schemas.microsoft.com/office/drawing/2014/main" id="{EBBBB8BA-519C-4031-B8C5-D9B86ACAFBAD}"/>
                </a:ext>
              </a:extLst>
            </p:cNvPr>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AutoShape 5">
              <a:extLst>
                <a:ext uri="{FF2B5EF4-FFF2-40B4-BE49-F238E27FC236}">
                  <a16:creationId xmlns:a16="http://schemas.microsoft.com/office/drawing/2014/main" id="{094E6DF1-EE75-4029-9400-C00A38A86ED1}"/>
                </a:ext>
              </a:extLst>
            </p:cNvPr>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7174" name="Rectangle 6"/>
          <p:cNvSpPr>
            <a:spLocks noGrp="1" noChangeArrowheads="1"/>
          </p:cNvSpPr>
          <p:nvPr>
            <p:ph type="ctrTitle"/>
          </p:nvPr>
        </p:nvSpPr>
        <p:spPr>
          <a:xfrm>
            <a:off x="1443038" y="985838"/>
            <a:ext cx="7239000" cy="1444625"/>
          </a:xfrm>
        </p:spPr>
        <p:txBody>
          <a:bodyPr/>
          <a:lstStyle>
            <a:lvl1pPr>
              <a:defRPr sz="4000"/>
            </a:lvl1pPr>
          </a:lstStyle>
          <a:p>
            <a:r>
              <a:rPr lang="tr-TR"/>
              <a:t>Asıl başlık stili için tıklatın</a:t>
            </a:r>
          </a:p>
        </p:txBody>
      </p:sp>
      <p:sp>
        <p:nvSpPr>
          <p:cNvPr id="7175"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tr-TR"/>
              <a:t>Asıl alt başlık stilini düzenlemek için tıklatın</a:t>
            </a:r>
          </a:p>
        </p:txBody>
      </p:sp>
      <p:sp>
        <p:nvSpPr>
          <p:cNvPr id="8" name="Rectangle 8">
            <a:extLst>
              <a:ext uri="{FF2B5EF4-FFF2-40B4-BE49-F238E27FC236}">
                <a16:creationId xmlns:a16="http://schemas.microsoft.com/office/drawing/2014/main" id="{D3735C76-C5C5-4BBF-8DB3-0606C8DEF6C0}"/>
              </a:ext>
            </a:extLst>
          </p:cNvPr>
          <p:cNvSpPr>
            <a:spLocks noGrp="1" noChangeArrowheads="1"/>
          </p:cNvSpPr>
          <p:nvPr>
            <p:ph type="dt" sz="half" idx="10"/>
          </p:nvPr>
        </p:nvSpPr>
        <p:spPr/>
        <p:txBody>
          <a:bodyPr/>
          <a:lstStyle>
            <a:lvl1pPr>
              <a:defRPr/>
            </a:lvl1pPr>
          </a:lstStyle>
          <a:p>
            <a:pPr>
              <a:defRPr/>
            </a:pPr>
            <a:endParaRPr lang="tr-TR"/>
          </a:p>
        </p:txBody>
      </p:sp>
      <p:sp>
        <p:nvSpPr>
          <p:cNvPr id="9" name="Rectangle 9">
            <a:extLst>
              <a:ext uri="{FF2B5EF4-FFF2-40B4-BE49-F238E27FC236}">
                <a16:creationId xmlns:a16="http://schemas.microsoft.com/office/drawing/2014/main" id="{7E0A672B-55F0-4874-8345-DE1F4AD79751}"/>
              </a:ext>
            </a:extLst>
          </p:cNvPr>
          <p:cNvSpPr>
            <a:spLocks noGrp="1" noChangeArrowheads="1"/>
          </p:cNvSpPr>
          <p:nvPr>
            <p:ph type="ftr" sz="quarter" idx="11"/>
          </p:nvPr>
        </p:nvSpPr>
        <p:spPr/>
        <p:txBody>
          <a:bodyPr/>
          <a:lstStyle>
            <a:lvl1pPr>
              <a:defRPr/>
            </a:lvl1pPr>
          </a:lstStyle>
          <a:p>
            <a:pPr>
              <a:defRPr/>
            </a:pPr>
            <a:endParaRPr lang="tr-TR"/>
          </a:p>
        </p:txBody>
      </p:sp>
      <p:sp>
        <p:nvSpPr>
          <p:cNvPr id="10" name="Rectangle 10">
            <a:extLst>
              <a:ext uri="{FF2B5EF4-FFF2-40B4-BE49-F238E27FC236}">
                <a16:creationId xmlns:a16="http://schemas.microsoft.com/office/drawing/2014/main" id="{12DCE103-DBD3-4DF1-B671-5D818ED71625}"/>
              </a:ext>
            </a:extLst>
          </p:cNvPr>
          <p:cNvSpPr>
            <a:spLocks noGrp="1" noChangeArrowheads="1"/>
          </p:cNvSpPr>
          <p:nvPr>
            <p:ph type="sldNum" sz="quarter" idx="12"/>
          </p:nvPr>
        </p:nvSpPr>
        <p:spPr/>
        <p:txBody>
          <a:bodyPr/>
          <a:lstStyle>
            <a:lvl1pPr>
              <a:defRPr/>
            </a:lvl1pPr>
          </a:lstStyle>
          <a:p>
            <a:fld id="{E7F0D6A4-4637-42F6-AAB2-53FE7BBDB3B9}" type="slidenum">
              <a:rPr lang="tr-TR" altLang="tr-TR"/>
              <a:pPr/>
              <a:t>‹#›</a:t>
            </a:fld>
            <a:endParaRPr lang="tr-TR" altLang="tr-TR"/>
          </a:p>
        </p:txBody>
      </p:sp>
    </p:spTree>
    <p:extLst>
      <p:ext uri="{BB962C8B-B14F-4D97-AF65-F5344CB8AC3E}">
        <p14:creationId xmlns:p14="http://schemas.microsoft.com/office/powerpoint/2010/main" val="2346979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8">
            <a:extLst>
              <a:ext uri="{FF2B5EF4-FFF2-40B4-BE49-F238E27FC236}">
                <a16:creationId xmlns:a16="http://schemas.microsoft.com/office/drawing/2014/main" id="{8FC07835-6C30-4ADC-A41C-6FCD747E9A82}"/>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9">
            <a:extLst>
              <a:ext uri="{FF2B5EF4-FFF2-40B4-BE49-F238E27FC236}">
                <a16:creationId xmlns:a16="http://schemas.microsoft.com/office/drawing/2014/main" id="{0ABA431B-BB9D-49D8-9231-857F93E80C66}"/>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0">
            <a:extLst>
              <a:ext uri="{FF2B5EF4-FFF2-40B4-BE49-F238E27FC236}">
                <a16:creationId xmlns:a16="http://schemas.microsoft.com/office/drawing/2014/main" id="{58C0253A-3E70-48C5-904C-526D27B814AA}"/>
              </a:ext>
            </a:extLst>
          </p:cNvPr>
          <p:cNvSpPr>
            <a:spLocks noGrp="1" noChangeArrowheads="1"/>
          </p:cNvSpPr>
          <p:nvPr>
            <p:ph type="sldNum" sz="quarter" idx="12"/>
          </p:nvPr>
        </p:nvSpPr>
        <p:spPr>
          <a:ln/>
        </p:spPr>
        <p:txBody>
          <a:bodyPr/>
          <a:lstStyle>
            <a:lvl1pPr>
              <a:defRPr/>
            </a:lvl1pPr>
          </a:lstStyle>
          <a:p>
            <a:fld id="{60C04832-F01E-4A5D-9585-60D1AB4B58B8}" type="slidenum">
              <a:rPr lang="tr-TR" altLang="tr-TR"/>
              <a:pPr/>
              <a:t>‹#›</a:t>
            </a:fld>
            <a:endParaRPr lang="tr-TR" altLang="tr-TR"/>
          </a:p>
        </p:txBody>
      </p:sp>
    </p:spTree>
    <p:extLst>
      <p:ext uri="{BB962C8B-B14F-4D97-AF65-F5344CB8AC3E}">
        <p14:creationId xmlns:p14="http://schemas.microsoft.com/office/powerpoint/2010/main" val="2231352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6413" y="301625"/>
            <a:ext cx="1827212" cy="5640388"/>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1370013" y="301625"/>
            <a:ext cx="5334000" cy="56403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8">
            <a:extLst>
              <a:ext uri="{FF2B5EF4-FFF2-40B4-BE49-F238E27FC236}">
                <a16:creationId xmlns:a16="http://schemas.microsoft.com/office/drawing/2014/main" id="{9F9B018A-F8B8-4EB1-A8CA-75F65F939325}"/>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9">
            <a:extLst>
              <a:ext uri="{FF2B5EF4-FFF2-40B4-BE49-F238E27FC236}">
                <a16:creationId xmlns:a16="http://schemas.microsoft.com/office/drawing/2014/main" id="{1004E0E2-3AF6-42A1-8F83-F7CB659819CD}"/>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0">
            <a:extLst>
              <a:ext uri="{FF2B5EF4-FFF2-40B4-BE49-F238E27FC236}">
                <a16:creationId xmlns:a16="http://schemas.microsoft.com/office/drawing/2014/main" id="{73AB1BF9-4AA3-4D3A-83C9-D028D411199E}"/>
              </a:ext>
            </a:extLst>
          </p:cNvPr>
          <p:cNvSpPr>
            <a:spLocks noGrp="1" noChangeArrowheads="1"/>
          </p:cNvSpPr>
          <p:nvPr>
            <p:ph type="sldNum" sz="quarter" idx="12"/>
          </p:nvPr>
        </p:nvSpPr>
        <p:spPr>
          <a:ln/>
        </p:spPr>
        <p:txBody>
          <a:bodyPr/>
          <a:lstStyle>
            <a:lvl1pPr>
              <a:defRPr/>
            </a:lvl1pPr>
          </a:lstStyle>
          <a:p>
            <a:fld id="{F6D28865-91C8-481A-AE8B-EA139B0825C6}" type="slidenum">
              <a:rPr lang="tr-TR" altLang="tr-TR"/>
              <a:pPr/>
              <a:t>‹#›</a:t>
            </a:fld>
            <a:endParaRPr lang="tr-TR" altLang="tr-TR"/>
          </a:p>
        </p:txBody>
      </p:sp>
    </p:spTree>
    <p:extLst>
      <p:ext uri="{BB962C8B-B14F-4D97-AF65-F5344CB8AC3E}">
        <p14:creationId xmlns:p14="http://schemas.microsoft.com/office/powerpoint/2010/main" val="129730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370013" y="301625"/>
            <a:ext cx="7313612" cy="1143000"/>
          </a:xfrm>
        </p:spPr>
        <p:txBody>
          <a:bodyPr/>
          <a:lstStyle/>
          <a:p>
            <a:r>
              <a:rPr lang="tr-TR"/>
              <a:t>Asıl başlık stili için tıklatın</a:t>
            </a:r>
          </a:p>
        </p:txBody>
      </p:sp>
      <p:sp>
        <p:nvSpPr>
          <p:cNvPr id="3" name="2 Metin Yer Tutucusu"/>
          <p:cNvSpPr>
            <a:spLocks noGrp="1"/>
          </p:cNvSpPr>
          <p:nvPr>
            <p:ph type="body" sz="half" idx="1"/>
          </p:nvPr>
        </p:nvSpPr>
        <p:spPr>
          <a:xfrm>
            <a:off x="1370013" y="1827213"/>
            <a:ext cx="3579812"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5102225" y="1827213"/>
            <a:ext cx="35814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8">
            <a:extLst>
              <a:ext uri="{FF2B5EF4-FFF2-40B4-BE49-F238E27FC236}">
                <a16:creationId xmlns:a16="http://schemas.microsoft.com/office/drawing/2014/main" id="{0ACBA269-EA89-47AB-86AE-1107979DAC2F}"/>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9">
            <a:extLst>
              <a:ext uri="{FF2B5EF4-FFF2-40B4-BE49-F238E27FC236}">
                <a16:creationId xmlns:a16="http://schemas.microsoft.com/office/drawing/2014/main" id="{B7A4A0A3-E8D3-45B0-893E-6270316C3D68}"/>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10">
            <a:extLst>
              <a:ext uri="{FF2B5EF4-FFF2-40B4-BE49-F238E27FC236}">
                <a16:creationId xmlns:a16="http://schemas.microsoft.com/office/drawing/2014/main" id="{BDBBC985-4EBC-41EF-B464-C6209F1D86F9}"/>
              </a:ext>
            </a:extLst>
          </p:cNvPr>
          <p:cNvSpPr>
            <a:spLocks noGrp="1" noChangeArrowheads="1"/>
          </p:cNvSpPr>
          <p:nvPr>
            <p:ph type="sldNum" sz="quarter" idx="12"/>
          </p:nvPr>
        </p:nvSpPr>
        <p:spPr>
          <a:ln/>
        </p:spPr>
        <p:txBody>
          <a:bodyPr/>
          <a:lstStyle>
            <a:lvl1pPr>
              <a:defRPr/>
            </a:lvl1pPr>
          </a:lstStyle>
          <a:p>
            <a:fld id="{82F1CCA0-B6E6-4827-BDC2-A4B9AD7313C5}" type="slidenum">
              <a:rPr lang="tr-TR" altLang="tr-TR"/>
              <a:pPr/>
              <a:t>‹#›</a:t>
            </a:fld>
            <a:endParaRPr lang="tr-TR" altLang="tr-TR"/>
          </a:p>
        </p:txBody>
      </p:sp>
    </p:spTree>
    <p:extLst>
      <p:ext uri="{BB962C8B-B14F-4D97-AF65-F5344CB8AC3E}">
        <p14:creationId xmlns:p14="http://schemas.microsoft.com/office/powerpoint/2010/main" val="3498197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a:t>Asıl başlık stili için tıklatın</a:t>
            </a:r>
          </a:p>
        </p:txBody>
      </p:sp>
      <p:sp>
        <p:nvSpPr>
          <p:cNvPr id="3" name="2 Metin Yer Tutucusu"/>
          <p:cNvSpPr>
            <a:spLocks noGrp="1"/>
          </p:cNvSpPr>
          <p:nvPr>
            <p:ph type="body" sz="half" idx="1"/>
          </p:nvPr>
        </p:nvSpPr>
        <p:spPr>
          <a:xfrm>
            <a:off x="685800" y="1981200"/>
            <a:ext cx="381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Küçük Resim Yer Tutucusu"/>
          <p:cNvSpPr>
            <a:spLocks noGrp="1"/>
          </p:cNvSpPr>
          <p:nvPr>
            <p:ph type="clipArt" sz="half" idx="2"/>
          </p:nvPr>
        </p:nvSpPr>
        <p:spPr>
          <a:xfrm>
            <a:off x="4648200" y="1981200"/>
            <a:ext cx="3810000" cy="4114800"/>
          </a:xfrm>
        </p:spPr>
        <p:txBody>
          <a:bodyPr/>
          <a:lstStyle/>
          <a:p>
            <a:pPr lvl="0"/>
            <a:endParaRPr lang="tr-TR" noProof="0"/>
          </a:p>
        </p:txBody>
      </p:sp>
      <p:sp>
        <p:nvSpPr>
          <p:cNvPr id="5" name="4 Veri Yer Tutucusu">
            <a:extLst>
              <a:ext uri="{FF2B5EF4-FFF2-40B4-BE49-F238E27FC236}">
                <a16:creationId xmlns:a16="http://schemas.microsoft.com/office/drawing/2014/main" id="{0FD49F3D-A700-4B6A-B93B-A3019796518F}"/>
              </a:ext>
            </a:extLst>
          </p:cNvPr>
          <p:cNvSpPr>
            <a:spLocks noGrp="1"/>
          </p:cNvSpPr>
          <p:nvPr>
            <p:ph type="dt" sz="half" idx="10"/>
          </p:nvPr>
        </p:nvSpPr>
        <p:spPr>
          <a:xfrm>
            <a:off x="685800" y="6248400"/>
            <a:ext cx="1905000" cy="457200"/>
          </a:xfrm>
        </p:spPr>
        <p:txBody>
          <a:bodyPr/>
          <a:lstStyle>
            <a:lvl1pPr>
              <a:defRPr/>
            </a:lvl1pPr>
          </a:lstStyle>
          <a:p>
            <a:pPr>
              <a:defRPr/>
            </a:pPr>
            <a:endParaRPr lang="tr-TR"/>
          </a:p>
        </p:txBody>
      </p:sp>
      <p:sp>
        <p:nvSpPr>
          <p:cNvPr id="6" name="5 Altbilgi Yer Tutucusu">
            <a:extLst>
              <a:ext uri="{FF2B5EF4-FFF2-40B4-BE49-F238E27FC236}">
                <a16:creationId xmlns:a16="http://schemas.microsoft.com/office/drawing/2014/main" id="{A689D4DE-C372-4D25-8E88-05704F301D4E}"/>
              </a:ext>
            </a:extLst>
          </p:cNvPr>
          <p:cNvSpPr>
            <a:spLocks noGrp="1"/>
          </p:cNvSpPr>
          <p:nvPr>
            <p:ph type="ftr" sz="quarter" idx="11"/>
          </p:nvPr>
        </p:nvSpPr>
        <p:spPr/>
        <p:txBody>
          <a:bodyPr/>
          <a:lstStyle>
            <a:lvl1pPr>
              <a:defRPr/>
            </a:lvl1pPr>
          </a:lstStyle>
          <a:p>
            <a:pPr>
              <a:defRPr/>
            </a:pPr>
            <a:endParaRPr lang="tr-TR"/>
          </a:p>
        </p:txBody>
      </p:sp>
      <p:sp>
        <p:nvSpPr>
          <p:cNvPr id="7" name="6 Slayt Numarası Yer Tutucusu">
            <a:extLst>
              <a:ext uri="{FF2B5EF4-FFF2-40B4-BE49-F238E27FC236}">
                <a16:creationId xmlns:a16="http://schemas.microsoft.com/office/drawing/2014/main" id="{45A1BF59-7652-456B-A48C-32470CC20077}"/>
              </a:ext>
            </a:extLst>
          </p:cNvPr>
          <p:cNvSpPr>
            <a:spLocks noGrp="1"/>
          </p:cNvSpPr>
          <p:nvPr>
            <p:ph type="sldNum" sz="quarter" idx="12"/>
          </p:nvPr>
        </p:nvSpPr>
        <p:spPr>
          <a:xfrm>
            <a:off x="6553200" y="6248400"/>
            <a:ext cx="1905000" cy="457200"/>
          </a:xfrm>
        </p:spPr>
        <p:txBody>
          <a:bodyPr/>
          <a:lstStyle>
            <a:lvl1pPr>
              <a:defRPr/>
            </a:lvl1pPr>
          </a:lstStyle>
          <a:p>
            <a:fld id="{1600C1AD-EB6A-4B9A-B852-C01C2B8F2A38}" type="slidenum">
              <a:rPr lang="tr-TR" altLang="tr-TR"/>
              <a:pPr/>
              <a:t>‹#›</a:t>
            </a:fld>
            <a:endParaRPr lang="tr-TR" altLang="tr-TR"/>
          </a:p>
        </p:txBody>
      </p:sp>
    </p:spTree>
    <p:extLst>
      <p:ext uri="{BB962C8B-B14F-4D97-AF65-F5344CB8AC3E}">
        <p14:creationId xmlns:p14="http://schemas.microsoft.com/office/powerpoint/2010/main" val="318393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8">
            <a:extLst>
              <a:ext uri="{FF2B5EF4-FFF2-40B4-BE49-F238E27FC236}">
                <a16:creationId xmlns:a16="http://schemas.microsoft.com/office/drawing/2014/main" id="{49CBAED6-B3D0-4E67-AC21-386087921E64}"/>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9">
            <a:extLst>
              <a:ext uri="{FF2B5EF4-FFF2-40B4-BE49-F238E27FC236}">
                <a16:creationId xmlns:a16="http://schemas.microsoft.com/office/drawing/2014/main" id="{B5ABF699-2661-4622-9CDA-5E0B7390422B}"/>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0">
            <a:extLst>
              <a:ext uri="{FF2B5EF4-FFF2-40B4-BE49-F238E27FC236}">
                <a16:creationId xmlns:a16="http://schemas.microsoft.com/office/drawing/2014/main" id="{FB19466D-7FFD-4928-9DCB-31EFF44B4492}"/>
              </a:ext>
            </a:extLst>
          </p:cNvPr>
          <p:cNvSpPr>
            <a:spLocks noGrp="1" noChangeArrowheads="1"/>
          </p:cNvSpPr>
          <p:nvPr>
            <p:ph type="sldNum" sz="quarter" idx="12"/>
          </p:nvPr>
        </p:nvSpPr>
        <p:spPr>
          <a:ln/>
        </p:spPr>
        <p:txBody>
          <a:bodyPr/>
          <a:lstStyle>
            <a:lvl1pPr>
              <a:defRPr/>
            </a:lvl1pPr>
          </a:lstStyle>
          <a:p>
            <a:fld id="{76D081B7-E981-468F-95C6-7958BF103FA9}" type="slidenum">
              <a:rPr lang="tr-TR" altLang="tr-TR"/>
              <a:pPr/>
              <a:t>‹#›</a:t>
            </a:fld>
            <a:endParaRPr lang="tr-TR" altLang="tr-TR"/>
          </a:p>
        </p:txBody>
      </p:sp>
    </p:spTree>
    <p:extLst>
      <p:ext uri="{BB962C8B-B14F-4D97-AF65-F5344CB8AC3E}">
        <p14:creationId xmlns:p14="http://schemas.microsoft.com/office/powerpoint/2010/main" val="951412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8">
            <a:extLst>
              <a:ext uri="{FF2B5EF4-FFF2-40B4-BE49-F238E27FC236}">
                <a16:creationId xmlns:a16="http://schemas.microsoft.com/office/drawing/2014/main" id="{937C3F00-A064-4C15-95D7-BF32551A18F7}"/>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9">
            <a:extLst>
              <a:ext uri="{FF2B5EF4-FFF2-40B4-BE49-F238E27FC236}">
                <a16:creationId xmlns:a16="http://schemas.microsoft.com/office/drawing/2014/main" id="{024063B7-6A0B-46C6-B346-A575B663B7C9}"/>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0">
            <a:extLst>
              <a:ext uri="{FF2B5EF4-FFF2-40B4-BE49-F238E27FC236}">
                <a16:creationId xmlns:a16="http://schemas.microsoft.com/office/drawing/2014/main" id="{31E38EE7-62AF-45B6-AD34-C6533119D885}"/>
              </a:ext>
            </a:extLst>
          </p:cNvPr>
          <p:cNvSpPr>
            <a:spLocks noGrp="1" noChangeArrowheads="1"/>
          </p:cNvSpPr>
          <p:nvPr>
            <p:ph type="sldNum" sz="quarter" idx="12"/>
          </p:nvPr>
        </p:nvSpPr>
        <p:spPr>
          <a:ln/>
        </p:spPr>
        <p:txBody>
          <a:bodyPr/>
          <a:lstStyle>
            <a:lvl1pPr>
              <a:defRPr/>
            </a:lvl1pPr>
          </a:lstStyle>
          <a:p>
            <a:fld id="{8309CCAD-4E80-450E-859F-5DCE10FFAF51}" type="slidenum">
              <a:rPr lang="tr-TR" altLang="tr-TR"/>
              <a:pPr/>
              <a:t>‹#›</a:t>
            </a:fld>
            <a:endParaRPr lang="tr-TR" altLang="tr-TR"/>
          </a:p>
        </p:txBody>
      </p:sp>
    </p:spTree>
    <p:extLst>
      <p:ext uri="{BB962C8B-B14F-4D97-AF65-F5344CB8AC3E}">
        <p14:creationId xmlns:p14="http://schemas.microsoft.com/office/powerpoint/2010/main" val="2154038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8">
            <a:extLst>
              <a:ext uri="{FF2B5EF4-FFF2-40B4-BE49-F238E27FC236}">
                <a16:creationId xmlns:a16="http://schemas.microsoft.com/office/drawing/2014/main" id="{004D7DC4-A76E-4005-A994-9BC65FB24684}"/>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9">
            <a:extLst>
              <a:ext uri="{FF2B5EF4-FFF2-40B4-BE49-F238E27FC236}">
                <a16:creationId xmlns:a16="http://schemas.microsoft.com/office/drawing/2014/main" id="{03FB88CE-296E-40E7-B773-49FD1689C1ED}"/>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10">
            <a:extLst>
              <a:ext uri="{FF2B5EF4-FFF2-40B4-BE49-F238E27FC236}">
                <a16:creationId xmlns:a16="http://schemas.microsoft.com/office/drawing/2014/main" id="{73FE4524-CC77-4A9F-924A-62418E2C844E}"/>
              </a:ext>
            </a:extLst>
          </p:cNvPr>
          <p:cNvSpPr>
            <a:spLocks noGrp="1" noChangeArrowheads="1"/>
          </p:cNvSpPr>
          <p:nvPr>
            <p:ph type="sldNum" sz="quarter" idx="12"/>
          </p:nvPr>
        </p:nvSpPr>
        <p:spPr>
          <a:ln/>
        </p:spPr>
        <p:txBody>
          <a:bodyPr/>
          <a:lstStyle>
            <a:lvl1pPr>
              <a:defRPr/>
            </a:lvl1pPr>
          </a:lstStyle>
          <a:p>
            <a:fld id="{D7442FCA-9D2F-4E1B-8CC0-5DE4473DC1DF}" type="slidenum">
              <a:rPr lang="tr-TR" altLang="tr-TR"/>
              <a:pPr/>
              <a:t>‹#›</a:t>
            </a:fld>
            <a:endParaRPr lang="tr-TR" altLang="tr-TR"/>
          </a:p>
        </p:txBody>
      </p:sp>
    </p:spTree>
    <p:extLst>
      <p:ext uri="{BB962C8B-B14F-4D97-AF65-F5344CB8AC3E}">
        <p14:creationId xmlns:p14="http://schemas.microsoft.com/office/powerpoint/2010/main" val="207680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8">
            <a:extLst>
              <a:ext uri="{FF2B5EF4-FFF2-40B4-BE49-F238E27FC236}">
                <a16:creationId xmlns:a16="http://schemas.microsoft.com/office/drawing/2014/main" id="{EB694663-9E46-4117-8800-FDEEAA737A04}"/>
              </a:ext>
            </a:extLst>
          </p:cNvPr>
          <p:cNvSpPr>
            <a:spLocks noGrp="1" noChangeArrowheads="1"/>
          </p:cNvSpPr>
          <p:nvPr>
            <p:ph type="dt" sz="half" idx="10"/>
          </p:nvPr>
        </p:nvSpPr>
        <p:spPr>
          <a:ln/>
        </p:spPr>
        <p:txBody>
          <a:bodyPr/>
          <a:lstStyle>
            <a:lvl1pPr>
              <a:defRPr/>
            </a:lvl1pPr>
          </a:lstStyle>
          <a:p>
            <a:pPr>
              <a:defRPr/>
            </a:pPr>
            <a:endParaRPr lang="tr-TR"/>
          </a:p>
        </p:txBody>
      </p:sp>
      <p:sp>
        <p:nvSpPr>
          <p:cNvPr id="8" name="Rectangle 9">
            <a:extLst>
              <a:ext uri="{FF2B5EF4-FFF2-40B4-BE49-F238E27FC236}">
                <a16:creationId xmlns:a16="http://schemas.microsoft.com/office/drawing/2014/main" id="{3C46DB11-C60C-4F28-91A6-C667053D35BE}"/>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10">
            <a:extLst>
              <a:ext uri="{FF2B5EF4-FFF2-40B4-BE49-F238E27FC236}">
                <a16:creationId xmlns:a16="http://schemas.microsoft.com/office/drawing/2014/main" id="{351EAA4E-22A8-4A1D-874C-2549723C77B3}"/>
              </a:ext>
            </a:extLst>
          </p:cNvPr>
          <p:cNvSpPr>
            <a:spLocks noGrp="1" noChangeArrowheads="1"/>
          </p:cNvSpPr>
          <p:nvPr>
            <p:ph type="sldNum" sz="quarter" idx="12"/>
          </p:nvPr>
        </p:nvSpPr>
        <p:spPr>
          <a:ln/>
        </p:spPr>
        <p:txBody>
          <a:bodyPr/>
          <a:lstStyle>
            <a:lvl1pPr>
              <a:defRPr/>
            </a:lvl1pPr>
          </a:lstStyle>
          <a:p>
            <a:fld id="{F094E50B-5488-4E35-A21C-E3B3234675ED}" type="slidenum">
              <a:rPr lang="tr-TR" altLang="tr-TR"/>
              <a:pPr/>
              <a:t>‹#›</a:t>
            </a:fld>
            <a:endParaRPr lang="tr-TR" altLang="tr-TR"/>
          </a:p>
        </p:txBody>
      </p:sp>
    </p:spTree>
    <p:extLst>
      <p:ext uri="{BB962C8B-B14F-4D97-AF65-F5344CB8AC3E}">
        <p14:creationId xmlns:p14="http://schemas.microsoft.com/office/powerpoint/2010/main" val="2576994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8">
            <a:extLst>
              <a:ext uri="{FF2B5EF4-FFF2-40B4-BE49-F238E27FC236}">
                <a16:creationId xmlns:a16="http://schemas.microsoft.com/office/drawing/2014/main" id="{FF4A5865-277D-43A9-8E74-F8E2DF8A8A91}"/>
              </a:ext>
            </a:extLst>
          </p:cNvPr>
          <p:cNvSpPr>
            <a:spLocks noGrp="1" noChangeArrowheads="1"/>
          </p:cNvSpPr>
          <p:nvPr>
            <p:ph type="dt" sz="half" idx="10"/>
          </p:nvPr>
        </p:nvSpPr>
        <p:spPr>
          <a:ln/>
        </p:spPr>
        <p:txBody>
          <a:bodyPr/>
          <a:lstStyle>
            <a:lvl1pPr>
              <a:defRPr/>
            </a:lvl1pPr>
          </a:lstStyle>
          <a:p>
            <a:pPr>
              <a:defRPr/>
            </a:pPr>
            <a:endParaRPr lang="tr-TR"/>
          </a:p>
        </p:txBody>
      </p:sp>
      <p:sp>
        <p:nvSpPr>
          <p:cNvPr id="4" name="Rectangle 9">
            <a:extLst>
              <a:ext uri="{FF2B5EF4-FFF2-40B4-BE49-F238E27FC236}">
                <a16:creationId xmlns:a16="http://schemas.microsoft.com/office/drawing/2014/main" id="{253C844B-2040-40BB-B130-33A41677CD84}"/>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10">
            <a:extLst>
              <a:ext uri="{FF2B5EF4-FFF2-40B4-BE49-F238E27FC236}">
                <a16:creationId xmlns:a16="http://schemas.microsoft.com/office/drawing/2014/main" id="{60C1A0C0-F616-4698-B26D-4CA7049F8FBE}"/>
              </a:ext>
            </a:extLst>
          </p:cNvPr>
          <p:cNvSpPr>
            <a:spLocks noGrp="1" noChangeArrowheads="1"/>
          </p:cNvSpPr>
          <p:nvPr>
            <p:ph type="sldNum" sz="quarter" idx="12"/>
          </p:nvPr>
        </p:nvSpPr>
        <p:spPr>
          <a:ln/>
        </p:spPr>
        <p:txBody>
          <a:bodyPr/>
          <a:lstStyle>
            <a:lvl1pPr>
              <a:defRPr/>
            </a:lvl1pPr>
          </a:lstStyle>
          <a:p>
            <a:fld id="{E3D77CF0-EC84-46B8-8FFE-9ECE8E72028B}" type="slidenum">
              <a:rPr lang="tr-TR" altLang="tr-TR"/>
              <a:pPr/>
              <a:t>‹#›</a:t>
            </a:fld>
            <a:endParaRPr lang="tr-TR" altLang="tr-TR"/>
          </a:p>
        </p:txBody>
      </p:sp>
    </p:spTree>
    <p:extLst>
      <p:ext uri="{BB962C8B-B14F-4D97-AF65-F5344CB8AC3E}">
        <p14:creationId xmlns:p14="http://schemas.microsoft.com/office/powerpoint/2010/main" val="660220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EACFFA04-31ED-4447-AA05-90E6D112355A}"/>
              </a:ext>
            </a:extLst>
          </p:cNvPr>
          <p:cNvSpPr>
            <a:spLocks noGrp="1" noChangeArrowheads="1"/>
          </p:cNvSpPr>
          <p:nvPr>
            <p:ph type="dt" sz="half" idx="10"/>
          </p:nvPr>
        </p:nvSpPr>
        <p:spPr>
          <a:ln/>
        </p:spPr>
        <p:txBody>
          <a:bodyPr/>
          <a:lstStyle>
            <a:lvl1pPr>
              <a:defRPr/>
            </a:lvl1pPr>
          </a:lstStyle>
          <a:p>
            <a:pPr>
              <a:defRPr/>
            </a:pPr>
            <a:endParaRPr lang="tr-TR"/>
          </a:p>
        </p:txBody>
      </p:sp>
      <p:sp>
        <p:nvSpPr>
          <p:cNvPr id="3" name="Rectangle 9">
            <a:extLst>
              <a:ext uri="{FF2B5EF4-FFF2-40B4-BE49-F238E27FC236}">
                <a16:creationId xmlns:a16="http://schemas.microsoft.com/office/drawing/2014/main" id="{4AF745C1-D2CF-43C7-8178-9E209394E844}"/>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10">
            <a:extLst>
              <a:ext uri="{FF2B5EF4-FFF2-40B4-BE49-F238E27FC236}">
                <a16:creationId xmlns:a16="http://schemas.microsoft.com/office/drawing/2014/main" id="{76E31668-57A2-41E0-BB03-9176B20ACE0F}"/>
              </a:ext>
            </a:extLst>
          </p:cNvPr>
          <p:cNvSpPr>
            <a:spLocks noGrp="1" noChangeArrowheads="1"/>
          </p:cNvSpPr>
          <p:nvPr>
            <p:ph type="sldNum" sz="quarter" idx="12"/>
          </p:nvPr>
        </p:nvSpPr>
        <p:spPr>
          <a:ln/>
        </p:spPr>
        <p:txBody>
          <a:bodyPr/>
          <a:lstStyle>
            <a:lvl1pPr>
              <a:defRPr/>
            </a:lvl1pPr>
          </a:lstStyle>
          <a:p>
            <a:fld id="{72AAB9BF-3678-4BF4-8DB8-879F195E360D}" type="slidenum">
              <a:rPr lang="tr-TR" altLang="tr-TR"/>
              <a:pPr/>
              <a:t>‹#›</a:t>
            </a:fld>
            <a:endParaRPr lang="tr-TR" altLang="tr-TR"/>
          </a:p>
        </p:txBody>
      </p:sp>
    </p:spTree>
    <p:extLst>
      <p:ext uri="{BB962C8B-B14F-4D97-AF65-F5344CB8AC3E}">
        <p14:creationId xmlns:p14="http://schemas.microsoft.com/office/powerpoint/2010/main" val="415018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8">
            <a:extLst>
              <a:ext uri="{FF2B5EF4-FFF2-40B4-BE49-F238E27FC236}">
                <a16:creationId xmlns:a16="http://schemas.microsoft.com/office/drawing/2014/main" id="{D9F7F694-9E61-495A-8DE2-5F2AD7FF6456}"/>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9">
            <a:extLst>
              <a:ext uri="{FF2B5EF4-FFF2-40B4-BE49-F238E27FC236}">
                <a16:creationId xmlns:a16="http://schemas.microsoft.com/office/drawing/2014/main" id="{7069E001-B9E4-4F21-9459-318D23AC29C5}"/>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10">
            <a:extLst>
              <a:ext uri="{FF2B5EF4-FFF2-40B4-BE49-F238E27FC236}">
                <a16:creationId xmlns:a16="http://schemas.microsoft.com/office/drawing/2014/main" id="{31C185FA-2CB2-45A9-B4F2-8A1986D02AA7}"/>
              </a:ext>
            </a:extLst>
          </p:cNvPr>
          <p:cNvSpPr>
            <a:spLocks noGrp="1" noChangeArrowheads="1"/>
          </p:cNvSpPr>
          <p:nvPr>
            <p:ph type="sldNum" sz="quarter" idx="12"/>
          </p:nvPr>
        </p:nvSpPr>
        <p:spPr>
          <a:ln/>
        </p:spPr>
        <p:txBody>
          <a:bodyPr/>
          <a:lstStyle>
            <a:lvl1pPr>
              <a:defRPr/>
            </a:lvl1pPr>
          </a:lstStyle>
          <a:p>
            <a:fld id="{CA8DA4EE-6C2B-4833-838D-A7AAA643960F}" type="slidenum">
              <a:rPr lang="tr-TR" altLang="tr-TR"/>
              <a:pPr/>
              <a:t>‹#›</a:t>
            </a:fld>
            <a:endParaRPr lang="tr-TR" altLang="tr-TR"/>
          </a:p>
        </p:txBody>
      </p:sp>
    </p:spTree>
    <p:extLst>
      <p:ext uri="{BB962C8B-B14F-4D97-AF65-F5344CB8AC3E}">
        <p14:creationId xmlns:p14="http://schemas.microsoft.com/office/powerpoint/2010/main" val="414059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8">
            <a:extLst>
              <a:ext uri="{FF2B5EF4-FFF2-40B4-BE49-F238E27FC236}">
                <a16:creationId xmlns:a16="http://schemas.microsoft.com/office/drawing/2014/main" id="{5D471979-E100-498D-AB5C-05C393CDB37D}"/>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9">
            <a:extLst>
              <a:ext uri="{FF2B5EF4-FFF2-40B4-BE49-F238E27FC236}">
                <a16:creationId xmlns:a16="http://schemas.microsoft.com/office/drawing/2014/main" id="{AB113D53-F3EC-4F6B-BFD2-727543C89677}"/>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10">
            <a:extLst>
              <a:ext uri="{FF2B5EF4-FFF2-40B4-BE49-F238E27FC236}">
                <a16:creationId xmlns:a16="http://schemas.microsoft.com/office/drawing/2014/main" id="{B7F7BF85-6A52-494C-820D-1829A299C43B}"/>
              </a:ext>
            </a:extLst>
          </p:cNvPr>
          <p:cNvSpPr>
            <a:spLocks noGrp="1" noChangeArrowheads="1"/>
          </p:cNvSpPr>
          <p:nvPr>
            <p:ph type="sldNum" sz="quarter" idx="12"/>
          </p:nvPr>
        </p:nvSpPr>
        <p:spPr>
          <a:ln/>
        </p:spPr>
        <p:txBody>
          <a:bodyPr/>
          <a:lstStyle>
            <a:lvl1pPr>
              <a:defRPr/>
            </a:lvl1pPr>
          </a:lstStyle>
          <a:p>
            <a:fld id="{4B706E10-152E-49D3-957A-BFA5C33352B0}" type="slidenum">
              <a:rPr lang="tr-TR" altLang="tr-TR"/>
              <a:pPr/>
              <a:t>‹#›</a:t>
            </a:fld>
            <a:endParaRPr lang="tr-TR" altLang="tr-TR"/>
          </a:p>
        </p:txBody>
      </p:sp>
    </p:spTree>
    <p:extLst>
      <p:ext uri="{BB962C8B-B14F-4D97-AF65-F5344CB8AC3E}">
        <p14:creationId xmlns:p14="http://schemas.microsoft.com/office/powerpoint/2010/main" val="992514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4EA3DD2D-EF1C-46FD-8C40-E328037A061C}"/>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619B107A-B31C-4DAB-A2D3-185407CAE05A}"/>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 name="AutoShape 4">
              <a:extLst>
                <a:ext uri="{FF2B5EF4-FFF2-40B4-BE49-F238E27FC236}">
                  <a16:creationId xmlns:a16="http://schemas.microsoft.com/office/drawing/2014/main" id="{1B2B8735-A153-43D7-88A2-224E60775996}"/>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Line 5">
              <a:extLst>
                <a:ext uri="{FF2B5EF4-FFF2-40B4-BE49-F238E27FC236}">
                  <a16:creationId xmlns:a16="http://schemas.microsoft.com/office/drawing/2014/main" id="{4CE2E990-DE55-4FEF-B620-974AE18C49F5}"/>
                </a:ext>
              </a:extLst>
            </p:cNvPr>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7" name="Rectangle 6">
            <a:extLst>
              <a:ext uri="{FF2B5EF4-FFF2-40B4-BE49-F238E27FC236}">
                <a16:creationId xmlns:a16="http://schemas.microsoft.com/office/drawing/2014/main" id="{2FA8ED1A-BC14-41FB-A463-ACE4E7FA8057}"/>
              </a:ext>
            </a:extLst>
          </p:cNvPr>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altLang="tr-TR"/>
              <a:t>Asıl başlık stili için tıklatın</a:t>
            </a:r>
          </a:p>
        </p:txBody>
      </p:sp>
      <p:sp>
        <p:nvSpPr>
          <p:cNvPr id="1028" name="Rectangle 7">
            <a:extLst>
              <a:ext uri="{FF2B5EF4-FFF2-40B4-BE49-F238E27FC236}">
                <a16:creationId xmlns:a16="http://schemas.microsoft.com/office/drawing/2014/main" id="{A4BC281C-79A2-4877-8FBC-D028715373D2}"/>
              </a:ext>
            </a:extLst>
          </p:cNvPr>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6152" name="Rectangle 8">
            <a:extLst>
              <a:ext uri="{FF2B5EF4-FFF2-40B4-BE49-F238E27FC236}">
                <a16:creationId xmlns:a16="http://schemas.microsoft.com/office/drawing/2014/main" id="{56FD6735-3BE2-4BF7-918A-AE1D9B94097C}"/>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tr-TR"/>
          </a:p>
        </p:txBody>
      </p:sp>
      <p:sp>
        <p:nvSpPr>
          <p:cNvPr id="6153" name="Rectangle 9">
            <a:extLst>
              <a:ext uri="{FF2B5EF4-FFF2-40B4-BE49-F238E27FC236}">
                <a16:creationId xmlns:a16="http://schemas.microsoft.com/office/drawing/2014/main" id="{2442E0A4-9D2D-4ADC-9CE1-E71C140A348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tr-TR"/>
          </a:p>
        </p:txBody>
      </p:sp>
      <p:sp>
        <p:nvSpPr>
          <p:cNvPr id="6154" name="Rectangle 10">
            <a:extLst>
              <a:ext uri="{FF2B5EF4-FFF2-40B4-BE49-F238E27FC236}">
                <a16:creationId xmlns:a16="http://schemas.microsoft.com/office/drawing/2014/main" id="{DEF915A1-11EF-4580-843F-1D22DC67ABAD}"/>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A3DC0B03-C260-47D9-B9E9-5E1CD41DBE3A}"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811"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2" r:id="rId13"/>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images.google.com.tr/imgres?imgurl=http://www.simdot.org/smsblog/images/urine-1.jpg&amp;imgrefurl=http://www.simdot.org/smsblog/archives/modifications/&amp;h=435&amp;w=432&amp;sz=110&amp;hl=tr&amp;start=11&amp;tbnid=7FVPyGPRAC3DYM:&amp;tbnh=126&amp;tbnw=125&amp;prev=/images%3Fq%3Durine%26gbv%3D2%26svnum%3D10%26hl%3Dt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2.bin"/><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4.bin"/><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mdsmetro.com/images/sections/urinalysis.jpg"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CF37C58-0446-4A35-AA95-B1642FD83E1C}"/>
              </a:ext>
            </a:extLst>
          </p:cNvPr>
          <p:cNvSpPr>
            <a:spLocks noGrp="1" noChangeArrowheads="1"/>
          </p:cNvSpPr>
          <p:nvPr>
            <p:ph type="ctrTitle"/>
          </p:nvPr>
        </p:nvSpPr>
        <p:spPr/>
        <p:txBody>
          <a:bodyPr/>
          <a:lstStyle/>
          <a:p>
            <a:pPr eaLnBrk="1" hangingPunct="1"/>
            <a:r>
              <a:rPr lang="tr-TR" altLang="tr-TR"/>
              <a:t>İDRARIN FİZİKSEL ve KİMYASAL İNCELENMESİ</a:t>
            </a:r>
          </a:p>
        </p:txBody>
      </p:sp>
      <p:pic>
        <p:nvPicPr>
          <p:cNvPr id="6147" name="Picture 6" descr="idrar">
            <a:extLst>
              <a:ext uri="{FF2B5EF4-FFF2-40B4-BE49-F238E27FC236}">
                <a16:creationId xmlns:a16="http://schemas.microsoft.com/office/drawing/2014/main" id="{059B18C4-BB23-42C8-9DE7-58A55730A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708275"/>
            <a:ext cx="3240088"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0402A64-E56C-4009-99F3-7647C5EF0EE0}"/>
              </a:ext>
            </a:extLst>
          </p:cNvPr>
          <p:cNvSpPr>
            <a:spLocks noGrp="1" noChangeArrowheads="1"/>
          </p:cNvSpPr>
          <p:nvPr>
            <p:ph type="title"/>
          </p:nvPr>
        </p:nvSpPr>
        <p:spPr/>
        <p:txBody>
          <a:bodyPr/>
          <a:lstStyle/>
          <a:p>
            <a:pPr marL="685800" indent="-685800" eaLnBrk="1" hangingPunct="1">
              <a:buFontTx/>
              <a:buAutoNum type="arabicPeriod" startAt="2"/>
            </a:pPr>
            <a:r>
              <a:rPr lang="tr-TR" altLang="tr-TR" b="1"/>
              <a:t>RENK :</a:t>
            </a:r>
          </a:p>
        </p:txBody>
      </p:sp>
      <p:sp>
        <p:nvSpPr>
          <p:cNvPr id="15363" name="Rectangle 3">
            <a:extLst>
              <a:ext uri="{FF2B5EF4-FFF2-40B4-BE49-F238E27FC236}">
                <a16:creationId xmlns:a16="http://schemas.microsoft.com/office/drawing/2014/main" id="{91A233BA-E62B-491D-A1F9-80E1675B55C3}"/>
              </a:ext>
            </a:extLst>
          </p:cNvPr>
          <p:cNvSpPr>
            <a:spLocks noGrp="1" noChangeArrowheads="1"/>
          </p:cNvSpPr>
          <p:nvPr>
            <p:ph type="body" idx="1"/>
          </p:nvPr>
        </p:nvSpPr>
        <p:spPr>
          <a:xfrm>
            <a:off x="1370013" y="1827213"/>
            <a:ext cx="7313612" cy="4194175"/>
          </a:xfrm>
        </p:spPr>
        <p:txBody>
          <a:bodyPr/>
          <a:lstStyle/>
          <a:p>
            <a:pPr algn="just" eaLnBrk="1" hangingPunct="1"/>
            <a:r>
              <a:rPr lang="tr-TR" altLang="tr-TR" sz="2500"/>
              <a:t>İdrarın normal rengi </a:t>
            </a:r>
            <a:r>
              <a:rPr lang="tr-TR" altLang="tr-TR" sz="2500" b="1"/>
              <a:t>sarı</a:t>
            </a:r>
            <a:r>
              <a:rPr lang="tr-TR" altLang="tr-TR" sz="2500"/>
              <a:t>dır. Bu renk üroeritrin , ürokrom ve porfirinler gibi pigmentlerden ileri gelir. </a:t>
            </a:r>
          </a:p>
          <a:p>
            <a:pPr algn="just" eaLnBrk="1" hangingPunct="1"/>
            <a:r>
              <a:rPr lang="tr-TR" altLang="tr-TR" sz="2500"/>
              <a:t>Renk dansiteye göre değişir. İdrar seyreltik olduğu zaman saman rengi, konsantre ise portakal rengindedir.</a:t>
            </a:r>
          </a:p>
        </p:txBody>
      </p:sp>
      <p:graphicFrame>
        <p:nvGraphicFramePr>
          <p:cNvPr id="15364" name="Object 6">
            <a:extLst>
              <a:ext uri="{FF2B5EF4-FFF2-40B4-BE49-F238E27FC236}">
                <a16:creationId xmlns:a16="http://schemas.microsoft.com/office/drawing/2014/main" id="{D9C6F917-DA5A-4BDD-AF03-BB69666CB1E2}"/>
              </a:ext>
            </a:extLst>
          </p:cNvPr>
          <p:cNvGraphicFramePr>
            <a:graphicFrameLocks noGrp="1" noChangeAspect="1"/>
          </p:cNvGraphicFramePr>
          <p:nvPr>
            <p:ph sz="quarter" idx="4294967295"/>
          </p:nvPr>
        </p:nvGraphicFramePr>
        <p:xfrm>
          <a:off x="2124075" y="4581525"/>
          <a:ext cx="3014663" cy="1981200"/>
        </p:xfrm>
        <a:graphic>
          <a:graphicData uri="http://schemas.openxmlformats.org/presentationml/2006/ole">
            <mc:AlternateContent xmlns:mc="http://schemas.openxmlformats.org/markup-compatibility/2006">
              <mc:Choice xmlns:v="urn:schemas-microsoft-com:vml" Requires="v">
                <p:oleObj name="Photo Editor Photo" r:id="rId2" imgW="6477904" imgH="4258269" progId="MSPhotoEd.3">
                  <p:embed/>
                </p:oleObj>
              </mc:Choice>
              <mc:Fallback>
                <p:oleObj name="Photo Editor Photo" r:id="rId2" imgW="6477904" imgH="4258269" progId="MSPhotoEd.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4581525"/>
                        <a:ext cx="301466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365" name="Picture 9" descr="urine-1">
            <a:hlinkClick r:id="rId4"/>
            <a:extLst>
              <a:ext uri="{FF2B5EF4-FFF2-40B4-BE49-F238E27FC236}">
                <a16:creationId xmlns:a16="http://schemas.microsoft.com/office/drawing/2014/main" id="{6801422C-7BF3-47CA-A8B5-28FC4EB1F81B}"/>
              </a:ext>
            </a:extLst>
          </p:cNvPr>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6443663" y="4365625"/>
            <a:ext cx="2262187" cy="2279650"/>
          </a:xfrm>
        </p:spPr>
      </p:pic>
      <p:sp>
        <p:nvSpPr>
          <p:cNvPr id="15366" name="5 Slayt Numarası Yer Tutucusu">
            <a:extLst>
              <a:ext uri="{FF2B5EF4-FFF2-40B4-BE49-F238E27FC236}">
                <a16:creationId xmlns:a16="http://schemas.microsoft.com/office/drawing/2014/main" id="{13BE89E7-BB69-4FB6-9EB1-CD7D6E61C67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C650571F-9298-4326-920C-9804D272A4E6}" type="slidenum">
              <a:rPr lang="tr-TR" altLang="tr-TR" sz="1200"/>
              <a:pPr>
                <a:spcBef>
                  <a:spcPct val="0"/>
                </a:spcBef>
                <a:buClrTx/>
                <a:buSzTx/>
                <a:buFontTx/>
                <a:buNone/>
              </a:pPr>
              <a:t>10</a:t>
            </a:fld>
            <a:endParaRPr lang="tr-TR" altLang="tr-TR"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6B3520E-8BFF-4814-A560-8DBA585104C6}"/>
              </a:ext>
            </a:extLst>
          </p:cNvPr>
          <p:cNvSpPr>
            <a:spLocks noGrp="1" noChangeArrowheads="1"/>
          </p:cNvSpPr>
          <p:nvPr>
            <p:ph type="title"/>
          </p:nvPr>
        </p:nvSpPr>
        <p:spPr/>
        <p:txBody>
          <a:bodyPr/>
          <a:lstStyle/>
          <a:p>
            <a:pPr eaLnBrk="1" hangingPunct="1"/>
            <a:r>
              <a:rPr lang="tr-TR" altLang="tr-TR">
                <a:solidFill>
                  <a:schemeClr val="tx1"/>
                </a:solidFill>
              </a:rPr>
              <a:t>İdrar renginin değiştiği durumlar :</a:t>
            </a:r>
            <a:r>
              <a:rPr lang="tr-TR" altLang="tr-TR"/>
              <a:t> </a:t>
            </a:r>
          </a:p>
        </p:txBody>
      </p:sp>
      <p:sp>
        <p:nvSpPr>
          <p:cNvPr id="16387" name="Rectangle 3">
            <a:extLst>
              <a:ext uri="{FF2B5EF4-FFF2-40B4-BE49-F238E27FC236}">
                <a16:creationId xmlns:a16="http://schemas.microsoft.com/office/drawing/2014/main" id="{EE25249D-3C68-4D5D-9A46-1F29D8F24C32}"/>
              </a:ext>
            </a:extLst>
          </p:cNvPr>
          <p:cNvSpPr>
            <a:spLocks noGrp="1" noChangeArrowheads="1"/>
          </p:cNvSpPr>
          <p:nvPr>
            <p:ph type="body" idx="1"/>
          </p:nvPr>
        </p:nvSpPr>
        <p:spPr/>
        <p:txBody>
          <a:bodyPr/>
          <a:lstStyle/>
          <a:p>
            <a:pPr algn="just" eaLnBrk="1" hangingPunct="1"/>
            <a:r>
              <a:rPr lang="tr-TR" altLang="tr-TR" sz="2500"/>
              <a:t>Poliüri;  hemen hemen renksiz</a:t>
            </a:r>
          </a:p>
          <a:p>
            <a:pPr algn="just" eaLnBrk="1" hangingPunct="1"/>
            <a:r>
              <a:rPr lang="tr-TR" altLang="tr-TR" sz="2500"/>
              <a:t>Pigmentlere bağlı; İdrara bilirubin geçmesi, besin pigmentleri, safra pigmentleri</a:t>
            </a:r>
          </a:p>
          <a:p>
            <a:pPr algn="just" eaLnBrk="1" hangingPunct="1"/>
            <a:r>
              <a:rPr lang="tr-TR" altLang="tr-TR" sz="2500"/>
              <a:t>İlaçlara bağlı; Kahverengi, siyah, mavi, sarı, kırmızı gibi. Örneğin; B</a:t>
            </a:r>
            <a:r>
              <a:rPr lang="tr-TR" altLang="tr-TR" sz="2500" baseline="-25000"/>
              <a:t>2</a:t>
            </a:r>
            <a:r>
              <a:rPr lang="tr-TR" altLang="tr-TR" sz="2500"/>
              <a:t> vitamini idrara koyu sarı renk verir.</a:t>
            </a:r>
          </a:p>
          <a:p>
            <a:pPr algn="just" eaLnBrk="1" hangingPunct="1"/>
            <a:r>
              <a:rPr lang="tr-TR" altLang="tr-TR" sz="2500"/>
              <a:t>Eritrositler; Kirli kırmızı, pembe ve kiremit rengi. </a:t>
            </a:r>
          </a:p>
          <a:p>
            <a:pPr algn="just" eaLnBrk="1" hangingPunct="1">
              <a:buFont typeface="Wingdings" panose="05000000000000000000" pitchFamily="2" charset="2"/>
              <a:buNone/>
            </a:pPr>
            <a:r>
              <a:rPr lang="tr-TR" altLang="tr-TR" sz="2500"/>
              <a:t>	İdrarda eritrosit bulunması: </a:t>
            </a:r>
            <a:r>
              <a:rPr lang="tr-TR" altLang="tr-TR" sz="2500" b="1"/>
              <a:t>HEMATÜRİ</a:t>
            </a:r>
            <a:endParaRPr lang="tr-TR" altLang="tr-TR" sz="2500"/>
          </a:p>
        </p:txBody>
      </p:sp>
      <p:sp>
        <p:nvSpPr>
          <p:cNvPr id="16388" name="3 Slayt Numarası Yer Tutucusu">
            <a:extLst>
              <a:ext uri="{FF2B5EF4-FFF2-40B4-BE49-F238E27FC236}">
                <a16:creationId xmlns:a16="http://schemas.microsoft.com/office/drawing/2014/main" id="{BDDD9040-4828-4186-8B00-70C054F761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332DD3D6-FEB2-487C-84D7-C0150BE0D992}" type="slidenum">
              <a:rPr lang="tr-TR" altLang="tr-TR" sz="1200"/>
              <a:pPr>
                <a:spcBef>
                  <a:spcPct val="0"/>
                </a:spcBef>
                <a:buClrTx/>
                <a:buSzTx/>
                <a:buFontTx/>
                <a:buNone/>
              </a:pPr>
              <a:t>11</a:t>
            </a:fld>
            <a:endParaRPr lang="tr-TR" altLang="tr-TR"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a:extLst>
              <a:ext uri="{FF2B5EF4-FFF2-40B4-BE49-F238E27FC236}">
                <a16:creationId xmlns:a16="http://schemas.microsoft.com/office/drawing/2014/main" id="{C9FE6015-B72A-4495-97B2-DE095F020E69}"/>
              </a:ext>
            </a:extLst>
          </p:cNvPr>
          <p:cNvSpPr>
            <a:spLocks noGrp="1" noChangeArrowheads="1"/>
          </p:cNvSpPr>
          <p:nvPr>
            <p:ph type="title"/>
          </p:nvPr>
        </p:nvSpPr>
        <p:spPr/>
        <p:txBody>
          <a:bodyPr/>
          <a:lstStyle/>
          <a:p>
            <a:pPr eaLnBrk="1" hangingPunct="1"/>
            <a:endParaRPr lang="tr-TR" altLang="tr-TR"/>
          </a:p>
        </p:txBody>
      </p:sp>
      <p:sp>
        <p:nvSpPr>
          <p:cNvPr id="17411" name="Rectangle 3">
            <a:extLst>
              <a:ext uri="{FF2B5EF4-FFF2-40B4-BE49-F238E27FC236}">
                <a16:creationId xmlns:a16="http://schemas.microsoft.com/office/drawing/2014/main" id="{FF253976-AA70-4B75-8B18-9544F170ADDE}"/>
              </a:ext>
            </a:extLst>
          </p:cNvPr>
          <p:cNvSpPr>
            <a:spLocks noGrp="1" noChangeArrowheads="1"/>
          </p:cNvSpPr>
          <p:nvPr>
            <p:ph type="body" idx="1"/>
          </p:nvPr>
        </p:nvSpPr>
        <p:spPr/>
        <p:txBody>
          <a:bodyPr/>
          <a:lstStyle/>
          <a:p>
            <a:pPr algn="just" eaLnBrk="1" hangingPunct="1"/>
            <a:r>
              <a:rPr lang="tr-TR" altLang="tr-TR" sz="2500"/>
              <a:t>Porfirin; Şarap kırmızısı. </a:t>
            </a:r>
          </a:p>
          <a:p>
            <a:pPr algn="just" eaLnBrk="1" hangingPunct="1">
              <a:buFont typeface="Wingdings" panose="05000000000000000000" pitchFamily="2" charset="2"/>
              <a:buNone/>
            </a:pPr>
            <a:r>
              <a:rPr lang="tr-TR" altLang="tr-TR" sz="2500"/>
              <a:t>	İdrarla atılan porfirin miktarının artması: </a:t>
            </a:r>
            <a:r>
              <a:rPr lang="tr-TR" altLang="tr-TR" sz="2500" b="1"/>
              <a:t>PORFİRİNÜRİ</a:t>
            </a:r>
            <a:endParaRPr lang="tr-TR" altLang="tr-TR" sz="2500"/>
          </a:p>
          <a:p>
            <a:pPr algn="just" eaLnBrk="1" hangingPunct="1"/>
            <a:r>
              <a:rPr lang="tr-TR" altLang="tr-TR" sz="2500"/>
              <a:t>Fosfat; Kirli beyaz renkte. </a:t>
            </a:r>
          </a:p>
          <a:p>
            <a:pPr algn="just" eaLnBrk="1" hangingPunct="1">
              <a:buFont typeface="Wingdings" panose="05000000000000000000" pitchFamily="2" charset="2"/>
              <a:buNone/>
            </a:pPr>
            <a:r>
              <a:rPr lang="tr-TR" altLang="tr-TR" sz="2500"/>
              <a:t>	İdrarda fosfat kristallerinin bulunması: </a:t>
            </a:r>
            <a:r>
              <a:rPr lang="tr-TR" altLang="tr-TR" sz="2500" b="1"/>
              <a:t>FOSFATÜRİ</a:t>
            </a:r>
            <a:endParaRPr lang="tr-TR" altLang="tr-TR" sz="2500"/>
          </a:p>
          <a:p>
            <a:pPr algn="just" eaLnBrk="1" hangingPunct="1"/>
            <a:r>
              <a:rPr lang="tr-TR" altLang="tr-TR" sz="2500"/>
              <a:t>Hemoglobin: Koyu kahverengi.</a:t>
            </a:r>
          </a:p>
          <a:p>
            <a:pPr algn="just" eaLnBrk="1" hangingPunct="1">
              <a:buFont typeface="Wingdings" panose="05000000000000000000" pitchFamily="2" charset="2"/>
              <a:buNone/>
            </a:pPr>
            <a:r>
              <a:rPr lang="tr-TR" altLang="tr-TR" sz="2500"/>
              <a:t>	İdrarda hemoglobin bulunması: </a:t>
            </a:r>
            <a:r>
              <a:rPr lang="tr-TR" altLang="tr-TR" sz="2500" b="1"/>
              <a:t>HEMOGLOBİN ÜRİ</a:t>
            </a:r>
          </a:p>
          <a:p>
            <a:pPr algn="just" eaLnBrk="1" hangingPunct="1"/>
            <a:r>
              <a:rPr lang="tr-TR" altLang="tr-TR" sz="2500" b="1"/>
              <a:t>ŞİLÜRİ</a:t>
            </a:r>
            <a:r>
              <a:rPr lang="tr-TR" altLang="tr-TR" sz="2500"/>
              <a:t>: İdrarda lenf sıvısı bulunması. Süt renginde idrar.</a:t>
            </a:r>
          </a:p>
        </p:txBody>
      </p:sp>
      <p:sp>
        <p:nvSpPr>
          <p:cNvPr id="17412" name="3 Slayt Numarası Yer Tutucusu">
            <a:extLst>
              <a:ext uri="{FF2B5EF4-FFF2-40B4-BE49-F238E27FC236}">
                <a16:creationId xmlns:a16="http://schemas.microsoft.com/office/drawing/2014/main" id="{70258868-84A6-4192-B673-6B643FBE339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082848CB-C169-401A-8768-557061E9AC2F}" type="slidenum">
              <a:rPr lang="tr-TR" altLang="tr-TR" sz="1200"/>
              <a:pPr>
                <a:spcBef>
                  <a:spcPct val="0"/>
                </a:spcBef>
                <a:buClrTx/>
                <a:buSzTx/>
                <a:buFontTx/>
                <a:buNone/>
              </a:pPr>
              <a:t>12</a:t>
            </a:fld>
            <a:endParaRPr lang="tr-TR" altLang="tr-T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01D7A43-E13F-49CF-9F0A-CE939F3DBAF6}"/>
              </a:ext>
            </a:extLst>
          </p:cNvPr>
          <p:cNvSpPr>
            <a:spLocks noGrp="1" noChangeArrowheads="1"/>
          </p:cNvSpPr>
          <p:nvPr>
            <p:ph type="title"/>
          </p:nvPr>
        </p:nvSpPr>
        <p:spPr/>
        <p:txBody>
          <a:bodyPr/>
          <a:lstStyle/>
          <a:p>
            <a:pPr marL="685800" indent="-685800" eaLnBrk="1" hangingPunct="1">
              <a:buFontTx/>
              <a:buAutoNum type="arabicPeriod" startAt="3"/>
            </a:pPr>
            <a:r>
              <a:rPr lang="tr-TR" altLang="tr-TR" b="1"/>
              <a:t>KOKU :</a:t>
            </a:r>
          </a:p>
        </p:txBody>
      </p:sp>
      <p:sp>
        <p:nvSpPr>
          <p:cNvPr id="18435" name="Rectangle 3">
            <a:extLst>
              <a:ext uri="{FF2B5EF4-FFF2-40B4-BE49-F238E27FC236}">
                <a16:creationId xmlns:a16="http://schemas.microsoft.com/office/drawing/2014/main" id="{56401ABB-8A5A-4CA8-B1BE-6479755A3960}"/>
              </a:ext>
            </a:extLst>
          </p:cNvPr>
          <p:cNvSpPr>
            <a:spLocks noGrp="1" noChangeArrowheads="1"/>
          </p:cNvSpPr>
          <p:nvPr>
            <p:ph type="body" idx="1"/>
          </p:nvPr>
        </p:nvSpPr>
        <p:spPr/>
        <p:txBody>
          <a:bodyPr/>
          <a:lstStyle/>
          <a:p>
            <a:pPr marL="552450" indent="-552450" eaLnBrk="1" hangingPunct="1"/>
            <a:r>
              <a:rPr lang="tr-TR" altLang="tr-TR" sz="2500"/>
              <a:t>Kendine has bir kokusu vardır.</a:t>
            </a:r>
          </a:p>
          <a:p>
            <a:pPr marL="552450" indent="-552450" algn="just" eaLnBrk="1" hangingPunct="1">
              <a:lnSpc>
                <a:spcPct val="120000"/>
              </a:lnSpc>
            </a:pPr>
            <a:r>
              <a:rPr lang="tr-TR" altLang="tr-TR" sz="2500"/>
              <a:t>Bakteriyel parçalanma, bazı besinler, bazı hastalıklar  ve aseton bulunması değiştirir.</a:t>
            </a:r>
          </a:p>
          <a:p>
            <a:pPr marL="552450" indent="-552450" algn="just" eaLnBrk="1" hangingPunct="1">
              <a:lnSpc>
                <a:spcPct val="120000"/>
              </a:lnSpc>
            </a:pPr>
            <a:r>
              <a:rPr lang="tr-TR" altLang="tr-TR" sz="2500"/>
              <a:t>Bazı hastalıklarda idrar kokusunda karakteristik değişiklikler olur.</a:t>
            </a:r>
          </a:p>
          <a:p>
            <a:pPr marL="552450" indent="-552450" algn="just" eaLnBrk="1" hangingPunct="1">
              <a:lnSpc>
                <a:spcPct val="120000"/>
              </a:lnSpc>
              <a:buFont typeface="Wingdings" panose="05000000000000000000" pitchFamily="2" charset="2"/>
              <a:buNone/>
            </a:pPr>
            <a:r>
              <a:rPr lang="tr-TR" altLang="tr-TR" sz="2500"/>
              <a:t>	örneğin; idrarda fare kokusu fenilketonüride görülür.</a:t>
            </a:r>
          </a:p>
        </p:txBody>
      </p:sp>
      <p:sp>
        <p:nvSpPr>
          <p:cNvPr id="18436" name="3 Slayt Numarası Yer Tutucusu">
            <a:extLst>
              <a:ext uri="{FF2B5EF4-FFF2-40B4-BE49-F238E27FC236}">
                <a16:creationId xmlns:a16="http://schemas.microsoft.com/office/drawing/2014/main" id="{8BB535F1-348D-4E9E-BC54-E14660F5F9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418DBE3F-5187-422D-AB08-D3E94DA094D3}" type="slidenum">
              <a:rPr lang="tr-TR" altLang="tr-TR" sz="1200"/>
              <a:pPr>
                <a:spcBef>
                  <a:spcPct val="0"/>
                </a:spcBef>
                <a:buClrTx/>
                <a:buSzTx/>
                <a:buFontTx/>
                <a:buNone/>
              </a:pPr>
              <a:t>13</a:t>
            </a:fld>
            <a:endParaRPr lang="tr-TR" altLang="tr-TR"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E7D1A01-B4AC-4F92-9B6C-3680DAC967F6}"/>
              </a:ext>
            </a:extLst>
          </p:cNvPr>
          <p:cNvSpPr>
            <a:spLocks noGrp="1" noChangeArrowheads="1"/>
          </p:cNvSpPr>
          <p:nvPr>
            <p:ph type="title"/>
          </p:nvPr>
        </p:nvSpPr>
        <p:spPr/>
        <p:txBody>
          <a:bodyPr/>
          <a:lstStyle/>
          <a:p>
            <a:pPr marL="609600" indent="-609600" eaLnBrk="1" hangingPunct="1">
              <a:buFontTx/>
              <a:buAutoNum type="arabicPeriod" startAt="4"/>
            </a:pPr>
            <a:r>
              <a:rPr lang="tr-TR" altLang="tr-TR" b="1"/>
              <a:t>GÖRÜNÜM : </a:t>
            </a:r>
          </a:p>
        </p:txBody>
      </p:sp>
      <p:sp>
        <p:nvSpPr>
          <p:cNvPr id="19459" name="Rectangle 3">
            <a:extLst>
              <a:ext uri="{FF2B5EF4-FFF2-40B4-BE49-F238E27FC236}">
                <a16:creationId xmlns:a16="http://schemas.microsoft.com/office/drawing/2014/main" id="{D5B9DA24-4CC9-4EE7-88E1-80541B74BAAA}"/>
              </a:ext>
            </a:extLst>
          </p:cNvPr>
          <p:cNvSpPr>
            <a:spLocks noGrp="1" noChangeArrowheads="1"/>
          </p:cNvSpPr>
          <p:nvPr>
            <p:ph type="body" idx="1"/>
          </p:nvPr>
        </p:nvSpPr>
        <p:spPr>
          <a:xfrm>
            <a:off x="250825" y="1827213"/>
            <a:ext cx="8432800" cy="4114800"/>
          </a:xfrm>
        </p:spPr>
        <p:txBody>
          <a:bodyPr/>
          <a:lstStyle/>
          <a:p>
            <a:pPr marL="552450" indent="-552450" algn="just" eaLnBrk="1" hangingPunct="1"/>
            <a:r>
              <a:rPr lang="tr-TR" altLang="tr-TR" sz="2400">
                <a:latin typeface="Arial" panose="020B0604020202020204" pitchFamily="34" charset="0"/>
                <a:cs typeface="Arial" panose="020B0604020202020204" pitchFamily="34" charset="0"/>
              </a:rPr>
              <a:t>Taze alınan idrar </a:t>
            </a:r>
            <a:r>
              <a:rPr lang="tr-TR" altLang="tr-TR" sz="2400" b="1">
                <a:latin typeface="Arial" panose="020B0604020202020204" pitchFamily="34" charset="0"/>
                <a:cs typeface="Arial" panose="020B0604020202020204" pitchFamily="34" charset="0"/>
              </a:rPr>
              <a:t>berrak</a:t>
            </a:r>
            <a:r>
              <a:rPr lang="tr-TR" altLang="tr-TR" sz="2400">
                <a:latin typeface="Arial" panose="020B0604020202020204" pitchFamily="34" charset="0"/>
                <a:cs typeface="Arial" panose="020B0604020202020204" pitchFamily="34" charset="0"/>
              </a:rPr>
              <a:t>, temiz ve tortusuzdur.. </a:t>
            </a:r>
          </a:p>
          <a:p>
            <a:pPr marL="552450" indent="-552450" algn="just" eaLnBrk="1" hangingPunct="1"/>
            <a:r>
              <a:rPr lang="tr-TR" altLang="tr-TR" sz="2400">
                <a:latin typeface="Arial" panose="020B0604020202020204" pitchFamily="34" charset="0"/>
                <a:cs typeface="Arial" panose="020B0604020202020204" pitchFamily="34" charset="0"/>
              </a:rPr>
              <a:t>Bekleyince bulanıklaşır. </a:t>
            </a:r>
          </a:p>
          <a:p>
            <a:pPr marL="552450" indent="-552450" algn="just" eaLnBrk="1" hangingPunct="1"/>
            <a:endParaRPr lang="tr-TR" altLang="tr-TR" sz="2400">
              <a:latin typeface="Arial" panose="020B0604020202020204" pitchFamily="34" charset="0"/>
              <a:cs typeface="Arial" panose="020B0604020202020204" pitchFamily="34" charset="0"/>
            </a:endParaRPr>
          </a:p>
          <a:p>
            <a:pPr marL="552450" indent="-552450" algn="just" eaLnBrk="1" hangingPunct="1"/>
            <a:r>
              <a:rPr lang="tr-TR" altLang="tr-TR" sz="2400">
                <a:latin typeface="Arial" panose="020B0604020202020204" pitchFamily="34" charset="0"/>
                <a:cs typeface="Arial" panose="020B0604020202020204" pitchFamily="34" charset="0"/>
              </a:rPr>
              <a:t>Kristaller</a:t>
            </a:r>
          </a:p>
          <a:p>
            <a:pPr marL="552450" indent="-552450" algn="just" eaLnBrk="1" hangingPunct="1"/>
            <a:r>
              <a:rPr lang="tr-TR" altLang="tr-TR" sz="2400">
                <a:latin typeface="Arial" panose="020B0604020202020204" pitchFamily="34" charset="0"/>
                <a:cs typeface="Arial" panose="020B0604020202020204" pitchFamily="34" charset="0"/>
              </a:rPr>
              <a:t>Lökosit gibi hücrelerin varlığı</a:t>
            </a:r>
          </a:p>
          <a:p>
            <a:pPr marL="552450" indent="-552450" algn="just" eaLnBrk="1" hangingPunct="1"/>
            <a:r>
              <a:rPr lang="tr-TR" altLang="tr-TR" sz="2400">
                <a:latin typeface="Arial" panose="020B0604020202020204" pitchFamily="34" charset="0"/>
                <a:cs typeface="Arial" panose="020B0604020202020204" pitchFamily="34" charset="0"/>
              </a:rPr>
              <a:t>Yağ</a:t>
            </a:r>
          </a:p>
          <a:p>
            <a:pPr marL="552450" indent="-552450" algn="just" eaLnBrk="1" hangingPunct="1"/>
            <a:r>
              <a:rPr lang="tr-TR" altLang="tr-TR" sz="2400">
                <a:latin typeface="Arial" panose="020B0604020202020204" pitchFamily="34" charset="0"/>
                <a:cs typeface="Arial" panose="020B0604020202020204" pitchFamily="34" charset="0"/>
              </a:rPr>
              <a:t>Ürik asit</a:t>
            </a:r>
          </a:p>
          <a:p>
            <a:pPr marL="552450" indent="-552450" algn="just" eaLnBrk="1" hangingPunct="1"/>
            <a:r>
              <a:rPr lang="tr-TR" altLang="tr-TR" sz="2400">
                <a:latin typeface="Arial" panose="020B0604020202020204" pitchFamily="34" charset="0"/>
                <a:cs typeface="Arial" panose="020B0604020202020204" pitchFamily="34" charset="0"/>
              </a:rPr>
              <a:t>Karbonhidrat</a:t>
            </a:r>
          </a:p>
          <a:p>
            <a:pPr marL="552450" indent="-552450" algn="just" eaLnBrk="1" hangingPunct="1"/>
            <a:r>
              <a:rPr lang="tr-TR" altLang="tr-TR" sz="2400">
                <a:latin typeface="Arial" panose="020B0604020202020204" pitchFamily="34" charset="0"/>
                <a:cs typeface="Arial" panose="020B0604020202020204" pitchFamily="34" charset="0"/>
              </a:rPr>
              <a:t>Bakteri varlığı idrarı bulanıklaştırır.</a:t>
            </a:r>
          </a:p>
          <a:p>
            <a:pPr marL="552450" indent="-552450" algn="just" eaLnBrk="1" hangingPunct="1"/>
            <a:endParaRPr lang="tr-TR" altLang="tr-TR">
              <a:latin typeface="Arial" panose="020B0604020202020204" pitchFamily="34" charset="0"/>
              <a:cs typeface="Arial" panose="020B0604020202020204" pitchFamily="34" charset="0"/>
            </a:endParaRPr>
          </a:p>
        </p:txBody>
      </p:sp>
      <p:pic>
        <p:nvPicPr>
          <p:cNvPr id="19460" name="Picture 4" descr="s5a">
            <a:extLst>
              <a:ext uri="{FF2B5EF4-FFF2-40B4-BE49-F238E27FC236}">
                <a16:creationId xmlns:a16="http://schemas.microsoft.com/office/drawing/2014/main" id="{663FCE64-C1C8-4A3E-8C97-BEAB2474E3E9}"/>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372350" y="188913"/>
            <a:ext cx="1592263" cy="1638300"/>
          </a:xfrm>
          <a:noFill/>
        </p:spPr>
      </p:pic>
      <p:sp>
        <p:nvSpPr>
          <p:cNvPr id="19461" name="4 Slayt Numarası Yer Tutucusu">
            <a:extLst>
              <a:ext uri="{FF2B5EF4-FFF2-40B4-BE49-F238E27FC236}">
                <a16:creationId xmlns:a16="http://schemas.microsoft.com/office/drawing/2014/main" id="{AE2603BE-7AA2-4A5E-A973-ED14BAC3B0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8C34F32F-86E6-422C-90DA-74D165931E6C}" type="slidenum">
              <a:rPr lang="tr-TR" altLang="tr-TR" sz="1200"/>
              <a:pPr>
                <a:spcBef>
                  <a:spcPct val="0"/>
                </a:spcBef>
                <a:buClrTx/>
                <a:buSzTx/>
                <a:buFontTx/>
                <a:buNone/>
              </a:pPr>
              <a:t>14</a:t>
            </a:fld>
            <a:endParaRPr lang="tr-TR" altLang="tr-TR" sz="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990CD5E-5FF7-4C3A-A7FE-8E8EC94FDAB2}"/>
              </a:ext>
            </a:extLst>
          </p:cNvPr>
          <p:cNvSpPr>
            <a:spLocks noGrp="1" noChangeArrowheads="1"/>
          </p:cNvSpPr>
          <p:nvPr>
            <p:ph type="title"/>
          </p:nvPr>
        </p:nvSpPr>
        <p:spPr>
          <a:xfrm>
            <a:off x="1370013" y="301625"/>
            <a:ext cx="7313612" cy="823913"/>
          </a:xfrm>
        </p:spPr>
        <p:txBody>
          <a:bodyPr/>
          <a:lstStyle/>
          <a:p>
            <a:pPr marL="685800" indent="-685800" eaLnBrk="1" hangingPunct="1">
              <a:buFontTx/>
              <a:buAutoNum type="arabicPeriod" startAt="5"/>
            </a:pPr>
            <a:r>
              <a:rPr lang="tr-TR" altLang="tr-TR" b="1"/>
              <a:t>pH :</a:t>
            </a:r>
          </a:p>
        </p:txBody>
      </p:sp>
      <p:sp>
        <p:nvSpPr>
          <p:cNvPr id="20483" name="Rectangle 3">
            <a:extLst>
              <a:ext uri="{FF2B5EF4-FFF2-40B4-BE49-F238E27FC236}">
                <a16:creationId xmlns:a16="http://schemas.microsoft.com/office/drawing/2014/main" id="{82B60A50-D5CB-4DC8-B4CF-8C6B2A463A6E}"/>
              </a:ext>
            </a:extLst>
          </p:cNvPr>
          <p:cNvSpPr>
            <a:spLocks noGrp="1" noChangeArrowheads="1"/>
          </p:cNvSpPr>
          <p:nvPr>
            <p:ph type="body" idx="1"/>
          </p:nvPr>
        </p:nvSpPr>
        <p:spPr>
          <a:xfrm>
            <a:off x="1370013" y="1341438"/>
            <a:ext cx="7313612" cy="5111750"/>
          </a:xfrm>
        </p:spPr>
        <p:txBody>
          <a:bodyPr/>
          <a:lstStyle/>
          <a:p>
            <a:pPr marL="552450" indent="-552450" algn="just" eaLnBrk="1" hangingPunct="1">
              <a:buFont typeface="Wingdings" panose="05000000000000000000" pitchFamily="2" charset="2"/>
              <a:buNone/>
            </a:pPr>
            <a:endParaRPr lang="tr-TR" altLang="tr-TR" sz="2100">
              <a:latin typeface="Arial" panose="020B0604020202020204" pitchFamily="34" charset="0"/>
              <a:cs typeface="Arial" panose="020B0604020202020204" pitchFamily="34" charset="0"/>
            </a:endParaRPr>
          </a:p>
          <a:p>
            <a:pPr marL="552450" indent="-552450" algn="just" eaLnBrk="1" hangingPunct="1">
              <a:buFont typeface="Wingdings" panose="05000000000000000000" pitchFamily="2" charset="2"/>
              <a:buNone/>
            </a:pPr>
            <a:r>
              <a:rPr lang="tr-TR" altLang="tr-TR" sz="2100">
                <a:latin typeface="Arial" panose="020B0604020202020204" pitchFamily="34" charset="0"/>
                <a:cs typeface="Arial" panose="020B0604020202020204" pitchFamily="34" charset="0"/>
              </a:rPr>
              <a:t>Normal olarak </a:t>
            </a:r>
            <a:r>
              <a:rPr lang="tr-TR" altLang="tr-TR" sz="2100" b="1">
                <a:latin typeface="Arial" panose="020B0604020202020204" pitchFamily="34" charset="0"/>
                <a:cs typeface="Arial" panose="020B0604020202020204" pitchFamily="34" charset="0"/>
              </a:rPr>
              <a:t>asit</a:t>
            </a:r>
            <a:r>
              <a:rPr lang="tr-TR" altLang="tr-TR" sz="2100">
                <a:latin typeface="Arial" panose="020B0604020202020204" pitchFamily="34" charset="0"/>
                <a:cs typeface="Arial" panose="020B0604020202020204" pitchFamily="34" charset="0"/>
              </a:rPr>
              <a:t>tir ve pH’sı </a:t>
            </a:r>
            <a:r>
              <a:rPr lang="tr-TR" altLang="tr-TR" sz="2100" b="1">
                <a:latin typeface="Arial" panose="020B0604020202020204" pitchFamily="34" charset="0"/>
                <a:cs typeface="Arial" panose="020B0604020202020204" pitchFamily="34" charset="0"/>
              </a:rPr>
              <a:t>4.8-8.0</a:t>
            </a:r>
            <a:r>
              <a:rPr lang="tr-TR" altLang="tr-TR" sz="2100">
                <a:latin typeface="Arial" panose="020B0604020202020204" pitchFamily="34" charset="0"/>
                <a:cs typeface="Arial" panose="020B0604020202020204" pitchFamily="34" charset="0"/>
              </a:rPr>
              <a:t> arasında değişir. Ortalama </a:t>
            </a:r>
            <a:r>
              <a:rPr lang="tr-TR" altLang="tr-TR" sz="2100" b="1">
                <a:latin typeface="Arial" panose="020B0604020202020204" pitchFamily="34" charset="0"/>
                <a:cs typeface="Arial" panose="020B0604020202020204" pitchFamily="34" charset="0"/>
              </a:rPr>
              <a:t>6.0</a:t>
            </a:r>
            <a:r>
              <a:rPr lang="tr-TR" altLang="tr-TR" sz="2100">
                <a:latin typeface="Arial" panose="020B0604020202020204" pitchFamily="34" charset="0"/>
                <a:cs typeface="Arial" panose="020B0604020202020204" pitchFamily="34" charset="0"/>
              </a:rPr>
              <a:t> civarındadır. </a:t>
            </a:r>
          </a:p>
          <a:p>
            <a:pPr marL="552450" indent="-552450" algn="just" eaLnBrk="1" hangingPunct="1">
              <a:buFont typeface="Wingdings" panose="05000000000000000000" pitchFamily="2" charset="2"/>
              <a:buNone/>
            </a:pPr>
            <a:r>
              <a:rPr lang="tr-TR" altLang="tr-TR" sz="2100">
                <a:latin typeface="Arial" panose="020B0604020202020204" pitchFamily="34" charset="0"/>
                <a:cs typeface="Arial" panose="020B0604020202020204" pitchFamily="34" charset="0"/>
              </a:rPr>
              <a:t>Her zaman taze idrar değerlendirilmelidir.</a:t>
            </a:r>
          </a:p>
          <a:p>
            <a:pPr marL="552450" indent="-552450" eaLnBrk="1" hangingPunct="1"/>
            <a:r>
              <a:rPr lang="tr-TR" altLang="tr-TR" sz="2100" b="1" u="sng">
                <a:latin typeface="Arial" panose="020B0604020202020204" pitchFamily="34" charset="0"/>
                <a:cs typeface="Arial" panose="020B0604020202020204" pitchFamily="34" charset="0"/>
              </a:rPr>
              <a:t>İdrarın asiditesinin arttığı durumlar</a:t>
            </a:r>
            <a:r>
              <a:rPr lang="tr-TR" altLang="tr-TR" sz="2100" b="1">
                <a:latin typeface="Arial" panose="020B0604020202020204" pitchFamily="34" charset="0"/>
                <a:cs typeface="Arial" panose="020B0604020202020204" pitchFamily="34" charset="0"/>
              </a:rPr>
              <a:t> 	</a:t>
            </a:r>
          </a:p>
          <a:p>
            <a:pPr marL="552450" indent="-552450" eaLnBrk="1" hangingPunct="1">
              <a:buFont typeface="Wingdings" panose="05000000000000000000" pitchFamily="2" charset="2"/>
              <a:buNone/>
            </a:pPr>
            <a:r>
              <a:rPr lang="tr-TR" altLang="tr-TR" sz="2100">
                <a:latin typeface="Arial" panose="020B0604020202020204" pitchFamily="34" charset="0"/>
                <a:cs typeface="Arial" panose="020B0604020202020204" pitchFamily="34" charset="0"/>
              </a:rPr>
              <a:t>		</a:t>
            </a:r>
            <a:r>
              <a:rPr lang="tr-TR" altLang="tr-TR" sz="2000">
                <a:latin typeface="Arial" panose="020B0604020202020204" pitchFamily="34" charset="0"/>
                <a:cs typeface="Arial" panose="020B0604020202020204" pitchFamily="34" charset="0"/>
              </a:rPr>
              <a:t>protein alımının artması 		</a:t>
            </a:r>
          </a:p>
          <a:p>
            <a:pPr marL="552450" indent="-552450" eaLnBrk="1" hangingPunct="1">
              <a:buFont typeface="Wingdings" panose="05000000000000000000" pitchFamily="2" charset="2"/>
              <a:buNone/>
            </a:pPr>
            <a:r>
              <a:rPr lang="tr-TR" altLang="tr-TR" sz="2000">
                <a:latin typeface="Arial" panose="020B0604020202020204" pitchFamily="34" charset="0"/>
                <a:cs typeface="Arial" panose="020B0604020202020204" pitchFamily="34" charset="0"/>
              </a:rPr>
              <a:t>		açlıkta </a:t>
            </a:r>
          </a:p>
          <a:p>
            <a:pPr marL="552450" indent="-552450" eaLnBrk="1" hangingPunct="1">
              <a:buFont typeface="Wingdings" panose="05000000000000000000" pitchFamily="2" charset="2"/>
              <a:buNone/>
            </a:pPr>
            <a:r>
              <a:rPr lang="tr-TR" altLang="tr-TR" sz="2000">
                <a:latin typeface="Arial" panose="020B0604020202020204" pitchFamily="34" charset="0"/>
                <a:cs typeface="Arial" panose="020B0604020202020204" pitchFamily="34" charset="0"/>
              </a:rPr>
              <a:t>		protein katabolizmasının artışı </a:t>
            </a:r>
          </a:p>
          <a:p>
            <a:pPr marL="552450" indent="-552450" eaLnBrk="1" hangingPunct="1">
              <a:buFont typeface="Wingdings" panose="05000000000000000000" pitchFamily="2" charset="2"/>
              <a:buNone/>
            </a:pPr>
            <a:r>
              <a:rPr lang="tr-TR" altLang="tr-TR" sz="2000">
                <a:latin typeface="Arial" panose="020B0604020202020204" pitchFamily="34" charset="0"/>
                <a:cs typeface="Arial" panose="020B0604020202020204" pitchFamily="34" charset="0"/>
              </a:rPr>
              <a:t>		asidoz </a:t>
            </a:r>
          </a:p>
          <a:p>
            <a:pPr marL="552450" indent="-552450" eaLnBrk="1" hangingPunct="1">
              <a:buFont typeface="Wingdings" panose="05000000000000000000" pitchFamily="2" charset="2"/>
              <a:buNone/>
            </a:pPr>
            <a:r>
              <a:rPr lang="tr-TR" altLang="tr-TR" sz="2000">
                <a:latin typeface="Arial" panose="020B0604020202020204" pitchFamily="34" charset="0"/>
                <a:cs typeface="Arial" panose="020B0604020202020204" pitchFamily="34" charset="0"/>
              </a:rPr>
              <a:t>		ateşli hallerde</a:t>
            </a:r>
          </a:p>
          <a:p>
            <a:pPr marL="552450" indent="-552450" eaLnBrk="1" hangingPunct="1"/>
            <a:r>
              <a:rPr lang="tr-TR" altLang="tr-TR" sz="2100" b="1" u="sng">
                <a:latin typeface="Arial" panose="020B0604020202020204" pitchFamily="34" charset="0"/>
                <a:cs typeface="Arial" panose="020B0604020202020204" pitchFamily="34" charset="0"/>
              </a:rPr>
              <a:t>İdrarın alkali olduğu haller</a:t>
            </a:r>
            <a:r>
              <a:rPr lang="tr-TR" altLang="tr-TR" sz="2100" b="1">
                <a:latin typeface="Arial" panose="020B0604020202020204" pitchFamily="34" charset="0"/>
                <a:cs typeface="Arial" panose="020B0604020202020204" pitchFamily="34" charset="0"/>
              </a:rPr>
              <a:t> </a:t>
            </a:r>
          </a:p>
          <a:p>
            <a:pPr marL="552450" indent="-552450" eaLnBrk="1" hangingPunct="1">
              <a:buFont typeface="Wingdings" panose="05000000000000000000" pitchFamily="2" charset="2"/>
              <a:buNone/>
            </a:pPr>
            <a:r>
              <a:rPr lang="tr-TR" altLang="tr-TR" sz="2100">
                <a:latin typeface="Arial" panose="020B0604020202020204" pitchFamily="34" charset="0"/>
                <a:cs typeface="Arial" panose="020B0604020202020204" pitchFamily="34" charset="0"/>
              </a:rPr>
              <a:t>		</a:t>
            </a:r>
            <a:r>
              <a:rPr lang="tr-TR" altLang="tr-TR" sz="2000">
                <a:latin typeface="Arial" panose="020B0604020202020204" pitchFamily="34" charset="0"/>
                <a:cs typeface="Arial" panose="020B0604020202020204" pitchFamily="34" charset="0"/>
              </a:rPr>
              <a:t>bekletilmiş idrar  	</a:t>
            </a:r>
          </a:p>
          <a:p>
            <a:pPr marL="552450" indent="-552450" eaLnBrk="1" hangingPunct="1">
              <a:buFont typeface="Wingdings" panose="05000000000000000000" pitchFamily="2" charset="2"/>
              <a:buNone/>
            </a:pPr>
            <a:r>
              <a:rPr lang="tr-TR" altLang="tr-TR" sz="2000">
                <a:latin typeface="Arial" panose="020B0604020202020204" pitchFamily="34" charset="0"/>
                <a:cs typeface="Arial" panose="020B0604020202020204" pitchFamily="34" charset="0"/>
              </a:rPr>
              <a:t>		alkaloz</a:t>
            </a:r>
          </a:p>
          <a:p>
            <a:pPr marL="552450" indent="-552450" eaLnBrk="1" hangingPunct="1">
              <a:buFont typeface="Wingdings" panose="05000000000000000000" pitchFamily="2" charset="2"/>
              <a:buNone/>
            </a:pPr>
            <a:r>
              <a:rPr lang="tr-TR" altLang="tr-TR" sz="2000">
                <a:latin typeface="Arial" panose="020B0604020202020204" pitchFamily="34" charset="0"/>
                <a:cs typeface="Arial" panose="020B0604020202020204" pitchFamily="34" charset="0"/>
              </a:rPr>
              <a:t>		sebze diyeti</a:t>
            </a:r>
          </a:p>
        </p:txBody>
      </p:sp>
      <p:sp>
        <p:nvSpPr>
          <p:cNvPr id="20484" name="3 Slayt Numarası Yer Tutucusu">
            <a:extLst>
              <a:ext uri="{FF2B5EF4-FFF2-40B4-BE49-F238E27FC236}">
                <a16:creationId xmlns:a16="http://schemas.microsoft.com/office/drawing/2014/main" id="{CE2CA09B-AB09-4124-B33E-6B2BC59C85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2AB70B11-A93E-4CDD-A147-BC66AE39FE76}" type="slidenum">
              <a:rPr lang="tr-TR" altLang="tr-TR" sz="1200"/>
              <a:pPr>
                <a:spcBef>
                  <a:spcPct val="0"/>
                </a:spcBef>
                <a:buClrTx/>
                <a:buSzTx/>
                <a:buFontTx/>
                <a:buNone/>
              </a:pPr>
              <a:t>15</a:t>
            </a:fld>
            <a:endParaRPr lang="tr-TR" altLang="tr-T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5086F2E-43F4-4614-B06A-AFC894FB53E3}"/>
              </a:ext>
            </a:extLst>
          </p:cNvPr>
          <p:cNvSpPr>
            <a:spLocks noGrp="1" noChangeArrowheads="1"/>
          </p:cNvSpPr>
          <p:nvPr>
            <p:ph type="title"/>
          </p:nvPr>
        </p:nvSpPr>
        <p:spPr/>
        <p:txBody>
          <a:bodyPr/>
          <a:lstStyle/>
          <a:p>
            <a:pPr marL="685800" indent="-685800" eaLnBrk="1" hangingPunct="1">
              <a:buFontTx/>
              <a:buAutoNum type="arabicPeriod" startAt="6"/>
            </a:pPr>
            <a:r>
              <a:rPr lang="tr-TR" altLang="tr-TR" b="1"/>
              <a:t>DANSİTE (YOĞUNLUK) :</a:t>
            </a:r>
          </a:p>
        </p:txBody>
      </p:sp>
      <p:sp>
        <p:nvSpPr>
          <p:cNvPr id="21507" name="Rectangle 3">
            <a:extLst>
              <a:ext uri="{FF2B5EF4-FFF2-40B4-BE49-F238E27FC236}">
                <a16:creationId xmlns:a16="http://schemas.microsoft.com/office/drawing/2014/main" id="{378737D9-CA11-4B6F-A5B3-EADDEBB2D6C0}"/>
              </a:ext>
            </a:extLst>
          </p:cNvPr>
          <p:cNvSpPr>
            <a:spLocks noGrp="1" noChangeArrowheads="1"/>
          </p:cNvSpPr>
          <p:nvPr>
            <p:ph type="body" idx="1"/>
          </p:nvPr>
        </p:nvSpPr>
        <p:spPr/>
        <p:txBody>
          <a:bodyPr/>
          <a:lstStyle/>
          <a:p>
            <a:pPr algn="just" eaLnBrk="1" hangingPunct="1"/>
            <a:r>
              <a:rPr lang="tr-TR" altLang="tr-TR" sz="2000">
                <a:latin typeface="Arial" panose="020B0604020202020204" pitchFamily="34" charset="0"/>
                <a:cs typeface="Arial" panose="020B0604020202020204" pitchFamily="34" charset="0"/>
              </a:rPr>
              <a:t>İdrarda bulunan katı maddelerin miktarına bağlı olarak değişir ve böbreğin konsantrasyon ve dilüsyon kapasitesini gösterir. </a:t>
            </a:r>
          </a:p>
          <a:p>
            <a:pPr algn="just" eaLnBrk="1" hangingPunct="1"/>
            <a:r>
              <a:rPr lang="tr-TR" altLang="tr-TR" sz="2000">
                <a:latin typeface="Arial" panose="020B0604020202020204" pitchFamily="34" charset="0"/>
                <a:cs typeface="Arial" panose="020B0604020202020204" pitchFamily="34" charset="0"/>
              </a:rPr>
              <a:t>Erişkinlerde 24 saatlik idrarda normal sınırlar </a:t>
            </a:r>
            <a:r>
              <a:rPr lang="tr-TR" altLang="tr-TR" sz="2000" b="1">
                <a:latin typeface="Arial" panose="020B0604020202020204" pitchFamily="34" charset="0"/>
                <a:cs typeface="Arial" panose="020B0604020202020204" pitchFamily="34" charset="0"/>
              </a:rPr>
              <a:t>1.016 - 1.025</a:t>
            </a:r>
            <a:r>
              <a:rPr lang="tr-TR" altLang="tr-TR" sz="2000">
                <a:latin typeface="Arial" panose="020B0604020202020204" pitchFamily="34" charset="0"/>
                <a:cs typeface="Arial" panose="020B0604020202020204" pitchFamily="34" charset="0"/>
              </a:rPr>
              <a:t> arasındadır (ortalama 1.020).</a:t>
            </a:r>
          </a:p>
          <a:p>
            <a:pPr algn="just" eaLnBrk="1" hangingPunct="1"/>
            <a:r>
              <a:rPr lang="tr-TR" altLang="tr-TR" sz="2000">
                <a:latin typeface="Arial" panose="020B0604020202020204" pitchFamily="34" charset="0"/>
                <a:cs typeface="Arial" panose="020B0604020202020204" pitchFamily="34" charset="0"/>
              </a:rPr>
              <a:t>Rasgele idrar örneklerinde 1.003-1.030 arasında değerler bulunabilir. </a:t>
            </a:r>
          </a:p>
          <a:p>
            <a:pPr algn="just" eaLnBrk="1" hangingPunct="1"/>
            <a:r>
              <a:rPr lang="tr-TR" altLang="tr-TR" sz="2000">
                <a:latin typeface="Arial" panose="020B0604020202020204" pitchFamily="34" charset="0"/>
                <a:cs typeface="Arial" panose="020B0604020202020204" pitchFamily="34" charset="0"/>
              </a:rPr>
              <a:t>Böbreğin dilüsyon ve konsantrasyon fonksiyonlarının önemli olduğu durumlarda dansite bakılır.</a:t>
            </a:r>
          </a:p>
        </p:txBody>
      </p:sp>
      <p:sp>
        <p:nvSpPr>
          <p:cNvPr id="21508" name="3 Slayt Numarası Yer Tutucusu">
            <a:extLst>
              <a:ext uri="{FF2B5EF4-FFF2-40B4-BE49-F238E27FC236}">
                <a16:creationId xmlns:a16="http://schemas.microsoft.com/office/drawing/2014/main" id="{DAB31F97-2524-4AE6-9462-770C8D76004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8C6AEA84-91AC-4769-904F-C6AB2693D42C}" type="slidenum">
              <a:rPr lang="tr-TR" altLang="tr-TR" sz="1200"/>
              <a:pPr>
                <a:spcBef>
                  <a:spcPct val="0"/>
                </a:spcBef>
                <a:buClrTx/>
                <a:buSzTx/>
                <a:buFontTx/>
                <a:buNone/>
              </a:pPr>
              <a:t>16</a:t>
            </a:fld>
            <a:endParaRPr lang="tr-TR" altLang="tr-TR"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a:extLst>
              <a:ext uri="{FF2B5EF4-FFF2-40B4-BE49-F238E27FC236}">
                <a16:creationId xmlns:a16="http://schemas.microsoft.com/office/drawing/2014/main" id="{52210345-D795-478F-AA7D-169F2831E322}"/>
              </a:ext>
            </a:extLst>
          </p:cNvPr>
          <p:cNvSpPr>
            <a:spLocks noGrp="1" noChangeArrowheads="1"/>
          </p:cNvSpPr>
          <p:nvPr>
            <p:ph type="title"/>
          </p:nvPr>
        </p:nvSpPr>
        <p:spPr/>
        <p:txBody>
          <a:bodyPr/>
          <a:lstStyle/>
          <a:p>
            <a:pPr eaLnBrk="1" hangingPunct="1"/>
            <a:endParaRPr lang="tr-TR" altLang="tr-TR"/>
          </a:p>
        </p:txBody>
      </p:sp>
      <p:sp>
        <p:nvSpPr>
          <p:cNvPr id="22531" name="Rectangle 3">
            <a:extLst>
              <a:ext uri="{FF2B5EF4-FFF2-40B4-BE49-F238E27FC236}">
                <a16:creationId xmlns:a16="http://schemas.microsoft.com/office/drawing/2014/main" id="{6C3C18E4-D085-40D4-8476-1B7BF1D3DA2F}"/>
              </a:ext>
            </a:extLst>
          </p:cNvPr>
          <p:cNvSpPr>
            <a:spLocks noGrp="1" noChangeArrowheads="1"/>
          </p:cNvSpPr>
          <p:nvPr>
            <p:ph type="body" idx="1"/>
          </p:nvPr>
        </p:nvSpPr>
        <p:spPr/>
        <p:txBody>
          <a:bodyPr/>
          <a:lstStyle/>
          <a:p>
            <a:pPr algn="just" eaLnBrk="1" hangingPunct="1"/>
            <a:r>
              <a:rPr lang="tr-TR" altLang="tr-TR"/>
              <a:t>İdrar dansitesinin ölçümü için </a:t>
            </a:r>
            <a:r>
              <a:rPr lang="tr-TR" altLang="tr-TR" b="1"/>
              <a:t>ürinometre</a:t>
            </a:r>
            <a:r>
              <a:rPr lang="tr-TR" altLang="tr-TR"/>
              <a:t> kullanılır.</a:t>
            </a:r>
          </a:p>
          <a:p>
            <a:pPr algn="just" eaLnBrk="1" hangingPunct="1"/>
            <a:r>
              <a:rPr lang="tr-TR" altLang="tr-TR"/>
              <a:t>Ürinometrede okunan değer</a:t>
            </a:r>
          </a:p>
          <a:p>
            <a:pPr lvl="1" algn="just" eaLnBrk="1" hangingPunct="1"/>
            <a:r>
              <a:rPr lang="tr-TR" altLang="tr-TR"/>
              <a:t>İdrar sıcaklığı</a:t>
            </a:r>
          </a:p>
          <a:p>
            <a:pPr lvl="1" algn="just" eaLnBrk="1" hangingPunct="1"/>
            <a:r>
              <a:rPr lang="tr-TR" altLang="tr-TR"/>
              <a:t>İdrar proteini</a:t>
            </a:r>
          </a:p>
          <a:p>
            <a:pPr lvl="1" algn="just" eaLnBrk="1" hangingPunct="1"/>
            <a:r>
              <a:rPr lang="tr-TR" altLang="tr-TR"/>
              <a:t>İdrar glukoz miktarına </a:t>
            </a:r>
          </a:p>
          <a:p>
            <a:pPr lvl="1" algn="just" eaLnBrk="1" hangingPunct="1">
              <a:buFont typeface="Wingdings" panose="05000000000000000000" pitchFamily="2" charset="2"/>
              <a:buNone/>
            </a:pPr>
            <a:r>
              <a:rPr lang="tr-TR" altLang="tr-TR" sz="2900"/>
              <a:t>göre düzeltilmesi gerekir.</a:t>
            </a:r>
          </a:p>
        </p:txBody>
      </p:sp>
      <p:pic>
        <p:nvPicPr>
          <p:cNvPr id="22532" name="Picture 5" descr="Urinometer">
            <a:extLst>
              <a:ext uri="{FF2B5EF4-FFF2-40B4-BE49-F238E27FC236}">
                <a16:creationId xmlns:a16="http://schemas.microsoft.com/office/drawing/2014/main" id="{3E2E8254-6E82-4C82-B184-BC06427F2548}"/>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235825" y="3429000"/>
            <a:ext cx="1739900" cy="3170238"/>
          </a:xfrm>
          <a:noFill/>
        </p:spPr>
      </p:pic>
      <p:sp>
        <p:nvSpPr>
          <p:cNvPr id="22533" name="4 Slayt Numarası Yer Tutucusu">
            <a:extLst>
              <a:ext uri="{FF2B5EF4-FFF2-40B4-BE49-F238E27FC236}">
                <a16:creationId xmlns:a16="http://schemas.microsoft.com/office/drawing/2014/main" id="{F72BDE21-5DF9-4AA4-9159-C082609EB3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233C5A3E-3B84-4CE1-9F43-9DC877897A05}" type="slidenum">
              <a:rPr lang="tr-TR" altLang="tr-TR" sz="1200"/>
              <a:pPr>
                <a:spcBef>
                  <a:spcPct val="0"/>
                </a:spcBef>
                <a:buClrTx/>
                <a:buSzTx/>
                <a:buFontTx/>
                <a:buNone/>
              </a:pPr>
              <a:t>17</a:t>
            </a:fld>
            <a:endParaRPr lang="tr-TR" altLang="tr-TR" sz="1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Lab11Fig1">
            <a:extLst>
              <a:ext uri="{FF2B5EF4-FFF2-40B4-BE49-F238E27FC236}">
                <a16:creationId xmlns:a16="http://schemas.microsoft.com/office/drawing/2014/main" id="{143062A1-05FB-4B62-BF91-C19E694CA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119188"/>
            <a:ext cx="3195637"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7" descr="16942t">
            <a:extLst>
              <a:ext uri="{FF2B5EF4-FFF2-40B4-BE49-F238E27FC236}">
                <a16:creationId xmlns:a16="http://schemas.microsoft.com/office/drawing/2014/main" id="{141BBCCB-A103-4182-9206-4555600BC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724025"/>
            <a:ext cx="2420938"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3 Slayt Numarası Yer Tutucusu">
            <a:extLst>
              <a:ext uri="{FF2B5EF4-FFF2-40B4-BE49-F238E27FC236}">
                <a16:creationId xmlns:a16="http://schemas.microsoft.com/office/drawing/2014/main" id="{13B77966-9F42-4EA2-A510-83CE3CFAC5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FB3FD09E-F80E-4D71-B8BB-4912136A2F70}" type="slidenum">
              <a:rPr lang="tr-TR" altLang="tr-TR" sz="1200"/>
              <a:pPr>
                <a:spcBef>
                  <a:spcPct val="0"/>
                </a:spcBef>
                <a:buClrTx/>
                <a:buSzTx/>
                <a:buFontTx/>
                <a:buNone/>
              </a:pPr>
              <a:t>18</a:t>
            </a:fld>
            <a:endParaRPr lang="tr-TR" altLang="tr-TR"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AE179BE-F2C0-42EC-BE73-CB4BA20EB7D5}"/>
              </a:ext>
            </a:extLst>
          </p:cNvPr>
          <p:cNvSpPr>
            <a:spLocks noGrp="1" noChangeArrowheads="1"/>
          </p:cNvSpPr>
          <p:nvPr>
            <p:ph type="title"/>
          </p:nvPr>
        </p:nvSpPr>
        <p:spPr/>
        <p:txBody>
          <a:bodyPr/>
          <a:lstStyle/>
          <a:p>
            <a:pPr marL="685800" indent="-685800" eaLnBrk="1" hangingPunct="1">
              <a:buFontTx/>
              <a:buAutoNum type="alphaLcParenR"/>
            </a:pPr>
            <a:r>
              <a:rPr lang="tr-TR" altLang="tr-TR"/>
              <a:t>Sıcaklığa göre dansitenin düzeltilmesi:</a:t>
            </a:r>
          </a:p>
        </p:txBody>
      </p:sp>
      <p:sp>
        <p:nvSpPr>
          <p:cNvPr id="24579" name="Rectangle 3">
            <a:extLst>
              <a:ext uri="{FF2B5EF4-FFF2-40B4-BE49-F238E27FC236}">
                <a16:creationId xmlns:a16="http://schemas.microsoft.com/office/drawing/2014/main" id="{D83CCE2E-12BD-43BE-A219-AFB05A78676C}"/>
              </a:ext>
            </a:extLst>
          </p:cNvPr>
          <p:cNvSpPr>
            <a:spLocks noGrp="1" noChangeArrowheads="1"/>
          </p:cNvSpPr>
          <p:nvPr>
            <p:ph type="body" idx="1"/>
          </p:nvPr>
        </p:nvSpPr>
        <p:spPr/>
        <p:txBody>
          <a:bodyPr/>
          <a:lstStyle/>
          <a:p>
            <a:pPr marL="552450" indent="-552450" algn="just" eaLnBrk="1" hangingPunct="1">
              <a:lnSpc>
                <a:spcPct val="120000"/>
              </a:lnSpc>
              <a:buFont typeface="Wingdings" panose="05000000000000000000" pitchFamily="2" charset="2"/>
              <a:buNone/>
            </a:pPr>
            <a:r>
              <a:rPr lang="tr-TR" altLang="tr-TR"/>
              <a:t>Ürinometre 20</a:t>
            </a:r>
            <a:r>
              <a:rPr lang="tr-TR" altLang="tr-TR" baseline="30000"/>
              <a:t>0</a:t>
            </a:r>
            <a:r>
              <a:rPr lang="tr-TR" altLang="tr-TR"/>
              <a:t>C’ye göre kalibre edilmiştir. </a:t>
            </a:r>
          </a:p>
          <a:p>
            <a:pPr marL="552450" indent="-552450" algn="just" eaLnBrk="1" hangingPunct="1">
              <a:lnSpc>
                <a:spcPct val="120000"/>
              </a:lnSpc>
              <a:buFont typeface="Wingdings" panose="05000000000000000000" pitchFamily="2" charset="2"/>
              <a:buNone/>
            </a:pPr>
            <a:r>
              <a:rPr lang="tr-TR" altLang="tr-TR"/>
              <a:t>Kalibrasyon derecesi ile idrarın sıcaklığı arasındaki her 3</a:t>
            </a:r>
            <a:r>
              <a:rPr lang="tr-TR" altLang="tr-TR" baseline="30000"/>
              <a:t>0</a:t>
            </a:r>
            <a:r>
              <a:rPr lang="tr-TR" altLang="tr-TR"/>
              <a:t>C’lık fark için 0,001 düzeltme yapılır.</a:t>
            </a:r>
          </a:p>
        </p:txBody>
      </p:sp>
      <p:sp>
        <p:nvSpPr>
          <p:cNvPr id="24580" name="3 Slayt Numarası Yer Tutucusu">
            <a:extLst>
              <a:ext uri="{FF2B5EF4-FFF2-40B4-BE49-F238E27FC236}">
                <a16:creationId xmlns:a16="http://schemas.microsoft.com/office/drawing/2014/main" id="{995B9613-4463-4C39-83DA-1B6A83595B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DEDC7550-1062-4D2E-9BB9-40019376A80B}" type="slidenum">
              <a:rPr lang="tr-TR" altLang="tr-TR" sz="1200"/>
              <a:pPr>
                <a:spcBef>
                  <a:spcPct val="0"/>
                </a:spcBef>
                <a:buClrTx/>
                <a:buSzTx/>
                <a:buFontTx/>
                <a:buNone/>
              </a:pPr>
              <a:t>19</a:t>
            </a:fld>
            <a:endParaRPr lang="tr-TR" altLang="tr-TR"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Unvan 1">
            <a:extLst>
              <a:ext uri="{FF2B5EF4-FFF2-40B4-BE49-F238E27FC236}">
                <a16:creationId xmlns:a16="http://schemas.microsoft.com/office/drawing/2014/main" id="{22FA47FB-4FB4-46F4-8D43-BAF812829498}"/>
              </a:ext>
            </a:extLst>
          </p:cNvPr>
          <p:cNvSpPr>
            <a:spLocks noGrp="1"/>
          </p:cNvSpPr>
          <p:nvPr>
            <p:ph type="title"/>
          </p:nvPr>
        </p:nvSpPr>
        <p:spPr/>
        <p:txBody>
          <a:bodyPr/>
          <a:lstStyle/>
          <a:p>
            <a:endParaRPr lang="tr-TR" altLang="tr-TR"/>
          </a:p>
        </p:txBody>
      </p:sp>
      <p:sp>
        <p:nvSpPr>
          <p:cNvPr id="7171" name="İçerik Yer Tutucusu 2">
            <a:extLst>
              <a:ext uri="{FF2B5EF4-FFF2-40B4-BE49-F238E27FC236}">
                <a16:creationId xmlns:a16="http://schemas.microsoft.com/office/drawing/2014/main" id="{D799201E-3038-4637-90AC-967A1B538AE2}"/>
              </a:ext>
            </a:extLst>
          </p:cNvPr>
          <p:cNvSpPr>
            <a:spLocks noGrp="1"/>
          </p:cNvSpPr>
          <p:nvPr>
            <p:ph idx="1"/>
          </p:nvPr>
        </p:nvSpPr>
        <p:spPr/>
        <p:txBody>
          <a:bodyPr/>
          <a:lstStyle/>
          <a:p>
            <a:pPr algn="just"/>
            <a:r>
              <a:rPr lang="tr-TR" altLang="tr-TR" sz="2400" b="1">
                <a:latin typeface="Arial" panose="020B0604020202020204" pitchFamily="34" charset="0"/>
                <a:cs typeface="Arial" panose="020B0604020202020204" pitchFamily="34" charset="0"/>
              </a:rPr>
              <a:t>İdrar analizi, </a:t>
            </a:r>
            <a:r>
              <a:rPr lang="tr-TR" altLang="tr-TR" sz="2400">
                <a:latin typeface="Arial" panose="020B0604020202020204" pitchFamily="34" charset="0"/>
                <a:cs typeface="Arial" panose="020B0604020202020204" pitchFamily="34" charset="0"/>
              </a:rPr>
              <a:t>hastalara sıkıntı vermeden yapılabilen çeşitli hastalıklar hakkında bilgi veren kolay ve çabuk  bir teşhis vasıtasıdır.</a:t>
            </a:r>
          </a:p>
          <a:p>
            <a:pPr algn="just"/>
            <a:endParaRPr lang="tr-TR" altLang="tr-TR" sz="2400">
              <a:latin typeface="Arial" panose="020B0604020202020204" pitchFamily="34" charset="0"/>
              <a:cs typeface="Arial" panose="020B0604020202020204" pitchFamily="34" charset="0"/>
            </a:endParaRPr>
          </a:p>
          <a:p>
            <a:pPr algn="just"/>
            <a:r>
              <a:rPr lang="tr-TR" altLang="tr-TR" sz="2400" b="1">
                <a:latin typeface="Arial" panose="020B0604020202020204" pitchFamily="34" charset="0"/>
                <a:cs typeface="Arial" panose="020B0604020202020204" pitchFamily="34" charset="0"/>
              </a:rPr>
              <a:t>İdrar; </a:t>
            </a:r>
            <a:r>
              <a:rPr lang="tr-TR" altLang="tr-TR" sz="2400">
                <a:latin typeface="Arial" panose="020B0604020202020204" pitchFamily="34" charset="0"/>
                <a:cs typeface="Arial" panose="020B0604020202020204" pitchFamily="34" charset="0"/>
              </a:rPr>
              <a:t>içinde erimiş ya da süspansiyon halinde bulunan birçok organik ve inorganik maddeyi ihtiva eden solüsyondur.</a:t>
            </a:r>
          </a:p>
        </p:txBody>
      </p:sp>
      <p:sp>
        <p:nvSpPr>
          <p:cNvPr id="7172" name="Slayt Numarası Yer Tutucusu 3">
            <a:extLst>
              <a:ext uri="{FF2B5EF4-FFF2-40B4-BE49-F238E27FC236}">
                <a16:creationId xmlns:a16="http://schemas.microsoft.com/office/drawing/2014/main" id="{E5A9EC04-4ACB-47C9-8860-DAB35A194B5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6C491453-7AE7-44EB-B258-43A3CA63086C}" type="slidenum">
              <a:rPr lang="tr-TR" altLang="tr-TR" sz="1200"/>
              <a:pPr>
                <a:spcBef>
                  <a:spcPct val="0"/>
                </a:spcBef>
                <a:buClrTx/>
                <a:buSzTx/>
                <a:buFontTx/>
                <a:buNone/>
              </a:pPr>
              <a:t>2</a:t>
            </a:fld>
            <a:endParaRPr lang="tr-TR" altLang="tr-TR" sz="1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B0B628D-2F15-47C2-B08E-99F5C3A8968E}"/>
              </a:ext>
            </a:extLst>
          </p:cNvPr>
          <p:cNvSpPr>
            <a:spLocks noGrp="1" noChangeArrowheads="1"/>
          </p:cNvSpPr>
          <p:nvPr>
            <p:ph type="title"/>
          </p:nvPr>
        </p:nvSpPr>
        <p:spPr/>
        <p:txBody>
          <a:bodyPr/>
          <a:lstStyle/>
          <a:p>
            <a:pPr marL="685800" indent="-685800" eaLnBrk="1" hangingPunct="1">
              <a:buFontTx/>
              <a:buAutoNum type="alphaLcParenR" startAt="2"/>
            </a:pPr>
            <a:r>
              <a:rPr lang="tr-TR" altLang="tr-TR"/>
              <a:t>Proteinüri için düzeltme:</a:t>
            </a:r>
          </a:p>
        </p:txBody>
      </p:sp>
      <p:sp>
        <p:nvSpPr>
          <p:cNvPr id="21507" name="Rectangle 3">
            <a:extLst>
              <a:ext uri="{FF2B5EF4-FFF2-40B4-BE49-F238E27FC236}">
                <a16:creationId xmlns:a16="http://schemas.microsoft.com/office/drawing/2014/main" id="{97F0B3F3-0A73-462C-BD6F-EF794CDC5965}"/>
              </a:ext>
            </a:extLst>
          </p:cNvPr>
          <p:cNvSpPr>
            <a:spLocks noGrp="1" noChangeArrowheads="1"/>
          </p:cNvSpPr>
          <p:nvPr>
            <p:ph type="body" idx="1"/>
          </p:nvPr>
        </p:nvSpPr>
        <p:spPr/>
        <p:txBody>
          <a:bodyPr/>
          <a:lstStyle/>
          <a:p>
            <a:pPr marL="552450" indent="-552450" algn="just" eaLnBrk="1" hangingPunct="1">
              <a:lnSpc>
                <a:spcPct val="120000"/>
              </a:lnSpc>
              <a:buFont typeface="Wingdings" panose="05000000000000000000" pitchFamily="2" charset="2"/>
              <a:buNone/>
            </a:pPr>
            <a:r>
              <a:rPr lang="tr-TR" altLang="tr-TR">
                <a:latin typeface="Arial" panose="020B0604020202020204" pitchFamily="34" charset="0"/>
                <a:cs typeface="Arial" panose="020B0604020202020204" pitchFamily="34" charset="0"/>
              </a:rPr>
              <a:t>     </a:t>
            </a:r>
            <a:r>
              <a:rPr lang="tr-TR" altLang="tr-TR" sz="2800">
                <a:latin typeface="Arial" panose="020B0604020202020204" pitchFamily="34" charset="0"/>
                <a:cs typeface="Arial" panose="020B0604020202020204" pitchFamily="34" charset="0"/>
              </a:rPr>
              <a:t>Her %1 gr protein için dansitede 0,003 artış olur. Bu değer okunan dansite değerinden çıkarılarak düzeltme yapılır.</a:t>
            </a:r>
          </a:p>
          <a:p>
            <a:pPr marL="552450" indent="-552450" eaLnBrk="1" hangingPunct="1">
              <a:lnSpc>
                <a:spcPct val="120000"/>
              </a:lnSpc>
              <a:buFont typeface="Wingdings" panose="05000000000000000000" pitchFamily="2" charset="2"/>
              <a:buNone/>
            </a:pPr>
            <a:endParaRPr lang="tr-TR" altLang="tr-TR" sz="2800">
              <a:latin typeface="Arial" panose="020B0604020202020204" pitchFamily="34" charset="0"/>
            </a:endParaRPr>
          </a:p>
          <a:p>
            <a:pPr marL="552450" indent="-552450" eaLnBrk="1" hangingPunct="1"/>
            <a:endParaRPr lang="tr-TR" altLang="tr-TR" u="sng"/>
          </a:p>
        </p:txBody>
      </p:sp>
      <p:sp>
        <p:nvSpPr>
          <p:cNvPr id="25604" name="3 Slayt Numarası Yer Tutucusu">
            <a:extLst>
              <a:ext uri="{FF2B5EF4-FFF2-40B4-BE49-F238E27FC236}">
                <a16:creationId xmlns:a16="http://schemas.microsoft.com/office/drawing/2014/main" id="{720CCA6F-3453-4F30-B979-BCC4B99864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6CB295EB-90C3-46EB-957C-B9287F53B05B}" type="slidenum">
              <a:rPr lang="tr-TR" altLang="tr-TR" sz="1200"/>
              <a:pPr>
                <a:spcBef>
                  <a:spcPct val="0"/>
                </a:spcBef>
                <a:buClrTx/>
                <a:buSzTx/>
                <a:buFontTx/>
                <a:buNone/>
              </a:pPr>
              <a:t>20</a:t>
            </a:fld>
            <a:endParaRPr lang="tr-TR" altLang="tr-TR"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344C163-EDCB-432A-92A0-B81DB4A1637A}"/>
              </a:ext>
            </a:extLst>
          </p:cNvPr>
          <p:cNvSpPr>
            <a:spLocks noGrp="1" noChangeArrowheads="1"/>
          </p:cNvSpPr>
          <p:nvPr>
            <p:ph type="title"/>
          </p:nvPr>
        </p:nvSpPr>
        <p:spPr/>
        <p:txBody>
          <a:bodyPr/>
          <a:lstStyle/>
          <a:p>
            <a:pPr marL="685800" indent="-685800" eaLnBrk="1" hangingPunct="1">
              <a:buFontTx/>
              <a:buAutoNum type="alphaLcParenR" startAt="3"/>
            </a:pPr>
            <a:r>
              <a:rPr lang="tr-TR" altLang="tr-TR"/>
              <a:t>Glukozüri için düzeltme:</a:t>
            </a:r>
          </a:p>
        </p:txBody>
      </p:sp>
      <p:sp>
        <p:nvSpPr>
          <p:cNvPr id="26627" name="Rectangle 3">
            <a:extLst>
              <a:ext uri="{FF2B5EF4-FFF2-40B4-BE49-F238E27FC236}">
                <a16:creationId xmlns:a16="http://schemas.microsoft.com/office/drawing/2014/main" id="{812E94AF-4598-46C0-8FFD-0FA6A8D9C9FF}"/>
              </a:ext>
            </a:extLst>
          </p:cNvPr>
          <p:cNvSpPr>
            <a:spLocks noGrp="1" noChangeArrowheads="1"/>
          </p:cNvSpPr>
          <p:nvPr>
            <p:ph type="body" idx="1"/>
          </p:nvPr>
        </p:nvSpPr>
        <p:spPr>
          <a:xfrm>
            <a:off x="971550" y="1820863"/>
            <a:ext cx="7313613" cy="4114800"/>
          </a:xfrm>
        </p:spPr>
        <p:txBody>
          <a:bodyPr/>
          <a:lstStyle/>
          <a:p>
            <a:pPr marL="552450" indent="-552450" algn="just" eaLnBrk="1" hangingPunct="1">
              <a:lnSpc>
                <a:spcPct val="120000"/>
              </a:lnSpc>
              <a:buFont typeface="Wingdings" panose="05000000000000000000" pitchFamily="2" charset="2"/>
              <a:buNone/>
            </a:pPr>
            <a:r>
              <a:rPr lang="tr-TR" altLang="tr-TR"/>
              <a:t>    </a:t>
            </a:r>
          </a:p>
          <a:p>
            <a:pPr marL="552450" indent="-552450" algn="just" eaLnBrk="1" hangingPunct="1">
              <a:lnSpc>
                <a:spcPct val="120000"/>
              </a:lnSpc>
              <a:buFont typeface="Wingdings" panose="05000000000000000000" pitchFamily="2" charset="2"/>
              <a:buNone/>
            </a:pPr>
            <a:r>
              <a:rPr lang="tr-TR" altLang="tr-TR"/>
              <a:t>Her %1 gr glukoz için okunan dansite değerinden 0,004 çıkarılır.</a:t>
            </a:r>
          </a:p>
          <a:p>
            <a:pPr marL="552450" indent="-552450" algn="just" eaLnBrk="1" hangingPunct="1"/>
            <a:endParaRPr lang="tr-TR" altLang="tr-TR"/>
          </a:p>
        </p:txBody>
      </p:sp>
      <p:sp>
        <p:nvSpPr>
          <p:cNvPr id="26628" name="3 Slayt Numarası Yer Tutucusu">
            <a:extLst>
              <a:ext uri="{FF2B5EF4-FFF2-40B4-BE49-F238E27FC236}">
                <a16:creationId xmlns:a16="http://schemas.microsoft.com/office/drawing/2014/main" id="{DCB51434-2ABC-433D-B1B6-17B265C641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859CDAE3-3E40-4499-AAD4-587D5587F443}" type="slidenum">
              <a:rPr lang="tr-TR" altLang="tr-TR" sz="1200"/>
              <a:pPr>
                <a:spcBef>
                  <a:spcPct val="0"/>
                </a:spcBef>
                <a:buClrTx/>
                <a:buSzTx/>
                <a:buFontTx/>
                <a:buNone/>
              </a:pPr>
              <a:t>21</a:t>
            </a:fld>
            <a:endParaRPr lang="tr-TR" altLang="tr-TR"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Unvan 1">
            <a:extLst>
              <a:ext uri="{FF2B5EF4-FFF2-40B4-BE49-F238E27FC236}">
                <a16:creationId xmlns:a16="http://schemas.microsoft.com/office/drawing/2014/main" id="{550B0377-5BE8-4D38-BC29-A5E883B6D7AC}"/>
              </a:ext>
            </a:extLst>
          </p:cNvPr>
          <p:cNvSpPr>
            <a:spLocks noGrp="1"/>
          </p:cNvSpPr>
          <p:nvPr>
            <p:ph type="title"/>
          </p:nvPr>
        </p:nvSpPr>
        <p:spPr/>
        <p:txBody>
          <a:bodyPr/>
          <a:lstStyle/>
          <a:p>
            <a:r>
              <a:rPr lang="tr-TR" altLang="tr-TR"/>
              <a:t>İdrarın kimyasal analizi</a:t>
            </a:r>
          </a:p>
        </p:txBody>
      </p:sp>
      <p:sp>
        <p:nvSpPr>
          <p:cNvPr id="27651" name="İçerik Yer Tutucusu 2">
            <a:extLst>
              <a:ext uri="{FF2B5EF4-FFF2-40B4-BE49-F238E27FC236}">
                <a16:creationId xmlns:a16="http://schemas.microsoft.com/office/drawing/2014/main" id="{4E284FFB-3503-450D-A7C1-E9766103C578}"/>
              </a:ext>
            </a:extLst>
          </p:cNvPr>
          <p:cNvSpPr>
            <a:spLocks noGrp="1"/>
          </p:cNvSpPr>
          <p:nvPr>
            <p:ph idx="1"/>
          </p:nvPr>
        </p:nvSpPr>
        <p:spPr/>
        <p:txBody>
          <a:bodyPr/>
          <a:lstStyle/>
          <a:p>
            <a:pPr algn="just"/>
            <a:endParaRPr lang="tr-TR" altLang="tr-TR" sz="2000">
              <a:latin typeface="Arial" panose="020B0604020202020204" pitchFamily="34" charset="0"/>
              <a:cs typeface="Arial" panose="020B0604020202020204" pitchFamily="34" charset="0"/>
            </a:endParaRPr>
          </a:p>
          <a:p>
            <a:pPr algn="just"/>
            <a:r>
              <a:rPr lang="tr-TR" altLang="tr-TR" sz="2000">
                <a:latin typeface="Arial" panose="020B0604020202020204" pitchFamily="34" charset="0"/>
                <a:cs typeface="Arial" panose="020B0604020202020204" pitchFamily="34" charset="0"/>
              </a:rPr>
              <a:t>Günümüzde idrarın kimyasal analizi için çoğunlukla idrar stribi kullanılır.</a:t>
            </a:r>
          </a:p>
          <a:p>
            <a:pPr algn="just"/>
            <a:r>
              <a:rPr lang="tr-TR" altLang="tr-TR" sz="2000">
                <a:latin typeface="Arial" panose="020B0604020202020204" pitchFamily="34" charset="0"/>
                <a:cs typeface="Arial" panose="020B0604020202020204" pitchFamily="34" charset="0"/>
              </a:rPr>
              <a:t>Stripler çok sayıda analizi beraber yapmaya yarayan ticari kitlerdir.</a:t>
            </a:r>
          </a:p>
          <a:p>
            <a:pPr algn="just"/>
            <a:r>
              <a:rPr lang="tr-TR" altLang="tr-TR" sz="2000">
                <a:latin typeface="Arial" panose="020B0604020202020204" pitchFamily="34" charset="0"/>
                <a:cs typeface="Arial" panose="020B0604020202020204" pitchFamily="34" charset="0"/>
              </a:rPr>
              <a:t>Bu kitlerde 10-12 cm özel kağıttan yapılmış çubuklar üzerine 3-4 mm boyunda çeşitli tahlilleri yapmaya yarayan reaktifler yarleştirilmiştir.</a:t>
            </a:r>
          </a:p>
        </p:txBody>
      </p:sp>
      <p:sp>
        <p:nvSpPr>
          <p:cNvPr id="27652" name="Slayt Numarası Yer Tutucusu 3">
            <a:extLst>
              <a:ext uri="{FF2B5EF4-FFF2-40B4-BE49-F238E27FC236}">
                <a16:creationId xmlns:a16="http://schemas.microsoft.com/office/drawing/2014/main" id="{4C8F7598-6D24-4915-92F5-9013A6D3B69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FD957CB2-DDE5-44F6-A8F6-CFA2F8F263AA}" type="slidenum">
              <a:rPr lang="tr-TR" altLang="tr-TR" sz="1200"/>
              <a:pPr>
                <a:spcBef>
                  <a:spcPct val="0"/>
                </a:spcBef>
                <a:buClrTx/>
                <a:buSzTx/>
                <a:buFontTx/>
                <a:buNone/>
              </a:pPr>
              <a:t>22</a:t>
            </a:fld>
            <a:endParaRPr lang="tr-TR" altLang="tr-TR" sz="1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C456">
            <a:extLst>
              <a:ext uri="{FF2B5EF4-FFF2-40B4-BE49-F238E27FC236}">
                <a16:creationId xmlns:a16="http://schemas.microsoft.com/office/drawing/2014/main" id="{D1E63DB7-E9F6-4EBA-A714-508526880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88913"/>
            <a:ext cx="4957763"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11" descr="Proc4">
            <a:extLst>
              <a:ext uri="{FF2B5EF4-FFF2-40B4-BE49-F238E27FC236}">
                <a16:creationId xmlns:a16="http://schemas.microsoft.com/office/drawing/2014/main" id="{CCAAFD42-E3A4-460F-BDFC-9B3FD1013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773238"/>
            <a:ext cx="2817812"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13" descr="4sticks">
            <a:extLst>
              <a:ext uri="{FF2B5EF4-FFF2-40B4-BE49-F238E27FC236}">
                <a16:creationId xmlns:a16="http://schemas.microsoft.com/office/drawing/2014/main" id="{4B22412E-70C3-4AB5-9D68-3805E3831A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4221163"/>
            <a:ext cx="193357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4 Slayt Numarası Yer Tutucusu">
            <a:extLst>
              <a:ext uri="{FF2B5EF4-FFF2-40B4-BE49-F238E27FC236}">
                <a16:creationId xmlns:a16="http://schemas.microsoft.com/office/drawing/2014/main" id="{AFEA4F7F-E7B1-4789-84F3-6E3F9E6946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EED66B7D-8074-413F-8335-36C82DAFE672}" type="slidenum">
              <a:rPr lang="tr-TR" altLang="tr-TR" sz="1200"/>
              <a:pPr>
                <a:spcBef>
                  <a:spcPct val="0"/>
                </a:spcBef>
                <a:buClrTx/>
                <a:buSzTx/>
                <a:buFontTx/>
                <a:buNone/>
              </a:pPr>
              <a:t>23</a:t>
            </a:fld>
            <a:endParaRPr lang="tr-TR" altLang="tr-TR" sz="1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Unvan 1">
            <a:extLst>
              <a:ext uri="{FF2B5EF4-FFF2-40B4-BE49-F238E27FC236}">
                <a16:creationId xmlns:a16="http://schemas.microsoft.com/office/drawing/2014/main" id="{C1673D11-D43A-4D6B-88B4-BCB9724BE48F}"/>
              </a:ext>
            </a:extLst>
          </p:cNvPr>
          <p:cNvSpPr>
            <a:spLocks noGrp="1"/>
          </p:cNvSpPr>
          <p:nvPr>
            <p:ph type="title"/>
          </p:nvPr>
        </p:nvSpPr>
        <p:spPr/>
        <p:txBody>
          <a:bodyPr/>
          <a:lstStyle/>
          <a:p>
            <a:r>
              <a:rPr lang="tr-TR" altLang="tr-TR"/>
              <a:t>İdrarın kimyasal analizi</a:t>
            </a:r>
          </a:p>
        </p:txBody>
      </p:sp>
      <p:sp>
        <p:nvSpPr>
          <p:cNvPr id="29699" name="İçerik Yer Tutucusu 2">
            <a:extLst>
              <a:ext uri="{FF2B5EF4-FFF2-40B4-BE49-F238E27FC236}">
                <a16:creationId xmlns:a16="http://schemas.microsoft.com/office/drawing/2014/main" id="{13462B1E-FBBC-41CE-A10C-DF030CD65E77}"/>
              </a:ext>
            </a:extLst>
          </p:cNvPr>
          <p:cNvSpPr>
            <a:spLocks noGrp="1"/>
          </p:cNvSpPr>
          <p:nvPr>
            <p:ph idx="1"/>
          </p:nvPr>
        </p:nvSpPr>
        <p:spPr/>
        <p:txBody>
          <a:bodyPr/>
          <a:lstStyle/>
          <a:p>
            <a:pPr algn="just"/>
            <a:r>
              <a:rPr lang="tr-TR" altLang="tr-TR" sz="2000">
                <a:latin typeface="Arial" panose="020B0604020202020204" pitchFamily="34" charset="0"/>
                <a:cs typeface="Arial" panose="020B0604020202020204" pitchFamily="34" charset="0"/>
              </a:rPr>
              <a:t>Striplerle yapılan analizler gözleincelenebildikleri gibi, cihazlaralada okunabilirler. Cihazlarla yapılan değerlendirmeler daha standarttır.</a:t>
            </a:r>
          </a:p>
        </p:txBody>
      </p:sp>
      <p:sp>
        <p:nvSpPr>
          <p:cNvPr id="29700" name="Slayt Numarası Yer Tutucusu 3">
            <a:extLst>
              <a:ext uri="{FF2B5EF4-FFF2-40B4-BE49-F238E27FC236}">
                <a16:creationId xmlns:a16="http://schemas.microsoft.com/office/drawing/2014/main" id="{EC3B32E8-6A26-4B78-9047-858F9914C4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48F9B3C8-943A-4460-8662-C757553E8D9B}" type="slidenum">
              <a:rPr lang="tr-TR" altLang="tr-TR" sz="1200">
                <a:solidFill>
                  <a:srgbClr val="000000"/>
                </a:solidFill>
              </a:rPr>
              <a:pPr>
                <a:spcBef>
                  <a:spcPct val="0"/>
                </a:spcBef>
                <a:buClrTx/>
                <a:buSzTx/>
                <a:buFontTx/>
                <a:buNone/>
              </a:pPr>
              <a:t>24</a:t>
            </a:fld>
            <a:endParaRPr lang="tr-TR" altLang="tr-TR" sz="1200">
              <a:solidFill>
                <a:srgbClr val="000000"/>
              </a:solidFill>
            </a:endParaRPr>
          </a:p>
        </p:txBody>
      </p:sp>
      <p:pic>
        <p:nvPicPr>
          <p:cNvPr id="29701" name="Resim 4">
            <a:extLst>
              <a:ext uri="{FF2B5EF4-FFF2-40B4-BE49-F238E27FC236}">
                <a16:creationId xmlns:a16="http://schemas.microsoft.com/office/drawing/2014/main" id="{1CD6C8EE-CA02-4086-837C-E3E94EBEDF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3524250"/>
            <a:ext cx="45529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4">
            <a:extLst>
              <a:ext uri="{FF2B5EF4-FFF2-40B4-BE49-F238E27FC236}">
                <a16:creationId xmlns:a16="http://schemas.microsoft.com/office/drawing/2014/main" id="{A9F4569E-3D93-4C44-9E4B-E478D133F54D}"/>
              </a:ext>
            </a:extLst>
          </p:cNvPr>
          <p:cNvGraphicFramePr>
            <a:graphicFrameLocks noChangeAspect="1"/>
          </p:cNvGraphicFramePr>
          <p:nvPr/>
        </p:nvGraphicFramePr>
        <p:xfrm>
          <a:off x="1331913" y="1844675"/>
          <a:ext cx="3349625" cy="2232025"/>
        </p:xfrm>
        <a:graphic>
          <a:graphicData uri="http://schemas.openxmlformats.org/presentationml/2006/ole">
            <mc:AlternateContent xmlns:mc="http://schemas.openxmlformats.org/markup-compatibility/2006">
              <mc:Choice xmlns:v="urn:schemas-microsoft-com:vml" Requires="v">
                <p:oleObj name="Photo Editor Fotoğrafı" r:id="rId2" imgW="1876190" imgH="1905266" progId="MSPhotoEd.3">
                  <p:embed/>
                </p:oleObj>
              </mc:Choice>
              <mc:Fallback>
                <p:oleObj name="Photo Editor Fotoğrafı" r:id="rId2" imgW="1876190" imgH="1905266" progId="MSPhotoEd.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844675"/>
                        <a:ext cx="33496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3" name="Object 5">
            <a:extLst>
              <a:ext uri="{FF2B5EF4-FFF2-40B4-BE49-F238E27FC236}">
                <a16:creationId xmlns:a16="http://schemas.microsoft.com/office/drawing/2014/main" id="{2436766E-A112-490A-A244-FD04A6AF6FC2}"/>
              </a:ext>
            </a:extLst>
          </p:cNvPr>
          <p:cNvGraphicFramePr>
            <a:graphicFrameLocks noChangeAspect="1"/>
          </p:cNvGraphicFramePr>
          <p:nvPr/>
        </p:nvGraphicFramePr>
        <p:xfrm>
          <a:off x="5175250" y="1844675"/>
          <a:ext cx="3286125" cy="2376488"/>
        </p:xfrm>
        <a:graphic>
          <a:graphicData uri="http://schemas.openxmlformats.org/presentationml/2006/ole">
            <mc:AlternateContent xmlns:mc="http://schemas.openxmlformats.org/markup-compatibility/2006">
              <mc:Choice xmlns:v="urn:schemas-microsoft-com:vml" Requires="v">
                <p:oleObj name="Photo Editor Fotoğrafı" r:id="rId4" imgW="1905266" imgH="1961905" progId="MSPhotoEd.3">
                  <p:embed/>
                </p:oleObj>
              </mc:Choice>
              <mc:Fallback>
                <p:oleObj name="Photo Editor Fotoğrafı" r:id="rId4" imgW="1905266" imgH="1961905"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250" y="1844675"/>
                        <a:ext cx="32861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4" name="3 Slayt Numarası Yer Tutucusu">
            <a:extLst>
              <a:ext uri="{FF2B5EF4-FFF2-40B4-BE49-F238E27FC236}">
                <a16:creationId xmlns:a16="http://schemas.microsoft.com/office/drawing/2014/main" id="{D4024E64-1A6B-4B17-840B-44AC5403E72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A62C1CC4-C49C-4C66-B899-8530F095E697}" type="slidenum">
              <a:rPr lang="tr-TR" altLang="tr-TR" sz="1200"/>
              <a:pPr>
                <a:spcBef>
                  <a:spcPct val="0"/>
                </a:spcBef>
                <a:buClrTx/>
                <a:buSzTx/>
                <a:buFontTx/>
                <a:buNone/>
              </a:pPr>
              <a:t>25</a:t>
            </a:fld>
            <a:endParaRPr lang="tr-TR" altLang="tr-TR" sz="1200"/>
          </a:p>
        </p:txBody>
      </p:sp>
      <p:pic>
        <p:nvPicPr>
          <p:cNvPr id="30725" name="Resim 2">
            <a:extLst>
              <a:ext uri="{FF2B5EF4-FFF2-40B4-BE49-F238E27FC236}">
                <a16:creationId xmlns:a16="http://schemas.microsoft.com/office/drawing/2014/main" id="{34320A09-2511-48BF-A7BD-A23E4F9CC7E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00213" y="4389438"/>
            <a:ext cx="596265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4">
            <a:extLst>
              <a:ext uri="{FF2B5EF4-FFF2-40B4-BE49-F238E27FC236}">
                <a16:creationId xmlns:a16="http://schemas.microsoft.com/office/drawing/2014/main" id="{B5AEE007-A5AD-4E4E-9D0D-CF5CD8B965DC}"/>
              </a:ext>
            </a:extLst>
          </p:cNvPr>
          <p:cNvGraphicFramePr>
            <a:graphicFrameLocks noChangeAspect="1"/>
          </p:cNvGraphicFramePr>
          <p:nvPr/>
        </p:nvGraphicFramePr>
        <p:xfrm>
          <a:off x="1331913" y="2014538"/>
          <a:ext cx="2087562" cy="3298825"/>
        </p:xfrm>
        <a:graphic>
          <a:graphicData uri="http://schemas.openxmlformats.org/presentationml/2006/ole">
            <mc:AlternateContent xmlns:mc="http://schemas.openxmlformats.org/markup-compatibility/2006">
              <mc:Choice xmlns:v="urn:schemas-microsoft-com:vml" Requires="v">
                <p:oleObj name="Photo Editor Fotoğrafı" r:id="rId2" imgW="4476190" imgH="1991003" progId="MSPhotoEd.3">
                  <p:embed/>
                </p:oleObj>
              </mc:Choice>
              <mc:Fallback>
                <p:oleObj name="Photo Editor Fotoğrafı" r:id="rId2" imgW="4476190" imgH="1991003" progId="MSPhotoEd.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2014538"/>
                        <a:ext cx="2087562"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47" name="2 Slayt Numarası Yer Tutucusu">
            <a:extLst>
              <a:ext uri="{FF2B5EF4-FFF2-40B4-BE49-F238E27FC236}">
                <a16:creationId xmlns:a16="http://schemas.microsoft.com/office/drawing/2014/main" id="{48F0C321-66ED-49F4-B252-AB9CD978F3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746CA75D-E40C-48A6-9886-EB49FFB6302F}" type="slidenum">
              <a:rPr lang="tr-TR" altLang="tr-TR" sz="1200"/>
              <a:pPr>
                <a:spcBef>
                  <a:spcPct val="0"/>
                </a:spcBef>
                <a:buClrTx/>
                <a:buSzTx/>
                <a:buFontTx/>
                <a:buNone/>
              </a:pPr>
              <a:t>26</a:t>
            </a:fld>
            <a:endParaRPr lang="tr-TR" altLang="tr-TR" sz="1200"/>
          </a:p>
        </p:txBody>
      </p:sp>
      <p:pic>
        <p:nvPicPr>
          <p:cNvPr id="31748" name="Resim 1">
            <a:extLst>
              <a:ext uri="{FF2B5EF4-FFF2-40B4-BE49-F238E27FC236}">
                <a16:creationId xmlns:a16="http://schemas.microsoft.com/office/drawing/2014/main" id="{77B86890-A7E3-438C-BDF9-54FEC4640B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2276475"/>
            <a:ext cx="356076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900E7F6-76C0-4857-BF11-9048FB00410C}"/>
              </a:ext>
            </a:extLst>
          </p:cNvPr>
          <p:cNvSpPr>
            <a:spLocks noGrp="1" noChangeArrowheads="1"/>
          </p:cNvSpPr>
          <p:nvPr>
            <p:ph type="title"/>
          </p:nvPr>
        </p:nvSpPr>
        <p:spPr/>
        <p:txBody>
          <a:bodyPr/>
          <a:lstStyle/>
          <a:p>
            <a:pPr eaLnBrk="1" hangingPunct="1"/>
            <a:r>
              <a:rPr lang="tr-TR" altLang="tr-TR" b="1">
                <a:solidFill>
                  <a:srgbClr val="FF0000"/>
                </a:solidFill>
                <a:latin typeface="Comic Sans MS" panose="030F0702030302020204" pitchFamily="66" charset="0"/>
                <a:cs typeface="Times New Roman" panose="02020603050405020304" pitchFamily="18" charset="0"/>
              </a:rPr>
              <a:t>İdrar  saklanması</a:t>
            </a:r>
          </a:p>
        </p:txBody>
      </p:sp>
      <p:sp>
        <p:nvSpPr>
          <p:cNvPr id="32771" name="Rectangle 3">
            <a:extLst>
              <a:ext uri="{FF2B5EF4-FFF2-40B4-BE49-F238E27FC236}">
                <a16:creationId xmlns:a16="http://schemas.microsoft.com/office/drawing/2014/main" id="{1F637E18-C474-403C-9606-3E90E0D60C13}"/>
              </a:ext>
            </a:extLst>
          </p:cNvPr>
          <p:cNvSpPr>
            <a:spLocks noGrp="1" noChangeArrowheads="1"/>
          </p:cNvSpPr>
          <p:nvPr>
            <p:ph type="body" idx="1"/>
          </p:nvPr>
        </p:nvSpPr>
        <p:spPr/>
        <p:txBody>
          <a:bodyPr/>
          <a:lstStyle/>
          <a:p>
            <a:pPr eaLnBrk="1" hangingPunct="1">
              <a:buFontTx/>
              <a:buNone/>
            </a:pPr>
            <a:r>
              <a:rPr lang="tr-TR" altLang="tr-TR" sz="2800">
                <a:latin typeface="Calibri" panose="020F0502020204030204" pitchFamily="34" charset="0"/>
                <a:cs typeface="Times New Roman" panose="02020603050405020304" pitchFamily="18" charset="0"/>
              </a:rPr>
              <a:t>İdrarın en kısa zamanda laboratuvara gönderilip analiz edilirse daha güvenilir sonuç verir. Özellikle ürobilinojen, bilirübin, glukoz, gizli kan analizi yapılacak ise mutlaka taze idrar kullanılmalıdır. Oda sıcaklığında kısa süre bekletilebilir. Analiz için uzun süre bekletilecekse kapaklı kap içinde buzdolabında, yani  +4</a:t>
            </a:r>
            <a:r>
              <a:rPr lang="tr-TR" altLang="tr-TR" sz="2800" baseline="30000">
                <a:latin typeface="Calibri" panose="020F0502020204030204" pitchFamily="34" charset="0"/>
                <a:cs typeface="Times New Roman" panose="02020603050405020304" pitchFamily="18" charset="0"/>
              </a:rPr>
              <a:t>o</a:t>
            </a:r>
            <a:r>
              <a:rPr lang="tr-TR" altLang="tr-TR" sz="2800">
                <a:latin typeface="Calibri" panose="020F0502020204030204" pitchFamily="34" charset="0"/>
                <a:cs typeface="Times New Roman" panose="02020603050405020304" pitchFamily="18" charset="0"/>
              </a:rPr>
              <a:t>C’de analiz saatine kadar bekletilir. </a:t>
            </a:r>
          </a:p>
        </p:txBody>
      </p:sp>
      <p:sp>
        <p:nvSpPr>
          <p:cNvPr id="32772" name="3 Slayt Numarası Yer Tutucusu">
            <a:extLst>
              <a:ext uri="{FF2B5EF4-FFF2-40B4-BE49-F238E27FC236}">
                <a16:creationId xmlns:a16="http://schemas.microsoft.com/office/drawing/2014/main" id="{8A059FE0-4B13-4A6F-B2CD-08EFF39E7B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5C628AD8-FED9-4B22-99CF-513A9729DA44}" type="slidenum">
              <a:rPr lang="tr-TR" altLang="tr-TR" sz="1200"/>
              <a:pPr>
                <a:spcBef>
                  <a:spcPct val="0"/>
                </a:spcBef>
                <a:buClrTx/>
                <a:buSzTx/>
                <a:buFontTx/>
                <a:buNone/>
              </a:pPr>
              <a:t>27</a:t>
            </a:fld>
            <a:endParaRPr lang="tr-TR" altLang="tr-TR" sz="1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CD25D23-6085-4245-9A69-201C817D7364}"/>
              </a:ext>
            </a:extLst>
          </p:cNvPr>
          <p:cNvSpPr>
            <a:spLocks noGrp="1" noChangeArrowheads="1"/>
          </p:cNvSpPr>
          <p:nvPr>
            <p:ph type="title"/>
          </p:nvPr>
        </p:nvSpPr>
        <p:spPr/>
        <p:txBody>
          <a:bodyPr/>
          <a:lstStyle/>
          <a:p>
            <a:pPr eaLnBrk="1" hangingPunct="1"/>
            <a:r>
              <a:rPr lang="tr-TR" altLang="tr-TR" dirty="0">
                <a:solidFill>
                  <a:srgbClr val="FF0000"/>
                </a:solidFill>
                <a:latin typeface="Comic Sans MS" panose="030F0702030302020204" pitchFamily="66" charset="0"/>
              </a:rPr>
              <a:t>İdrar bekletilirse ne olur?</a:t>
            </a:r>
          </a:p>
        </p:txBody>
      </p:sp>
      <p:sp>
        <p:nvSpPr>
          <p:cNvPr id="33795" name="Rectangle 3">
            <a:extLst>
              <a:ext uri="{FF2B5EF4-FFF2-40B4-BE49-F238E27FC236}">
                <a16:creationId xmlns:a16="http://schemas.microsoft.com/office/drawing/2014/main" id="{F360168D-B2FD-4040-A759-C18ECCC66732}"/>
              </a:ext>
            </a:extLst>
          </p:cNvPr>
          <p:cNvSpPr>
            <a:spLocks noGrp="1" noChangeArrowheads="1"/>
          </p:cNvSpPr>
          <p:nvPr>
            <p:ph type="body" idx="1"/>
          </p:nvPr>
        </p:nvSpPr>
        <p:spPr>
          <a:xfrm>
            <a:off x="755650" y="1981200"/>
            <a:ext cx="8083550" cy="4114800"/>
          </a:xfrm>
        </p:spPr>
        <p:txBody>
          <a:bodyPr/>
          <a:lstStyle/>
          <a:p>
            <a:pPr eaLnBrk="1" hangingPunct="1"/>
            <a:r>
              <a:rPr lang="tr-TR" altLang="tr-TR" sz="2400" dirty="0">
                <a:latin typeface="Calibri" panose="020F0502020204030204" pitchFamily="34" charset="0"/>
                <a:cs typeface="Times New Roman" panose="02020603050405020304" pitchFamily="18" charset="0"/>
              </a:rPr>
              <a:t>Bekletilen idrarın içindeki inorganik maddeler çöker, kristaller artar, görünüm bulanıklaşır. Bakteriler çoğalır ve amonyak üretimi olursa </a:t>
            </a:r>
            <a:r>
              <a:rPr lang="tr-TR" altLang="tr-TR" sz="2400" dirty="0" err="1">
                <a:latin typeface="Calibri" panose="020F0502020204030204" pitchFamily="34" charset="0"/>
                <a:cs typeface="Times New Roman" panose="02020603050405020304" pitchFamily="18" charset="0"/>
              </a:rPr>
              <a:t>pH</a:t>
            </a:r>
            <a:r>
              <a:rPr lang="tr-TR" altLang="tr-TR" sz="2400" dirty="0">
                <a:latin typeface="Calibri" panose="020F0502020204030204" pitchFamily="34" charset="0"/>
                <a:cs typeface="Times New Roman" panose="02020603050405020304" pitchFamily="18" charset="0"/>
              </a:rPr>
              <a:t> değişir. </a:t>
            </a:r>
            <a:r>
              <a:rPr lang="tr-TR" altLang="tr-TR" sz="2400" dirty="0" err="1">
                <a:latin typeface="Calibri" panose="020F0502020204030204" pitchFamily="34" charset="0"/>
                <a:cs typeface="Times New Roman" panose="02020603050405020304" pitchFamily="18" charset="0"/>
              </a:rPr>
              <a:t>Glukoz</a:t>
            </a:r>
            <a:r>
              <a:rPr lang="tr-TR" altLang="tr-TR" sz="2400" dirty="0">
                <a:latin typeface="Calibri" panose="020F0502020204030204" pitchFamily="34" charset="0"/>
                <a:cs typeface="Times New Roman" panose="02020603050405020304" pitchFamily="18" charset="0"/>
              </a:rPr>
              <a:t> varsa azalır. Hücreler parçalanır. </a:t>
            </a:r>
            <a:endParaRPr lang="tr-TR" altLang="tr-TR" sz="2400" dirty="0">
              <a:latin typeface="Calibri" panose="020F0502020204030204" pitchFamily="34" charset="0"/>
            </a:endParaRPr>
          </a:p>
          <a:p>
            <a:pPr eaLnBrk="1" hangingPunct="1"/>
            <a:r>
              <a:rPr lang="tr-TR" altLang="tr-TR" sz="2400" dirty="0">
                <a:latin typeface="Calibri" panose="020F0502020204030204" pitchFamily="34" charset="0"/>
                <a:cs typeface="Times New Roman" panose="02020603050405020304" pitchFamily="18" charset="0"/>
              </a:rPr>
              <a:t>Uzun süre oda sıcaklığında bekletilen idrardan istenen kalitede sonuç alınamaz, hata payı artar. </a:t>
            </a:r>
            <a:endParaRPr lang="tr-TR" altLang="tr-TR" sz="2400" dirty="0">
              <a:latin typeface="Calibri" panose="020F0502020204030204" pitchFamily="34" charset="0"/>
            </a:endParaRPr>
          </a:p>
          <a:p>
            <a:pPr eaLnBrk="1" hangingPunct="1"/>
            <a:r>
              <a:rPr lang="tr-TR" altLang="tr-TR" sz="2400" dirty="0">
                <a:latin typeface="Calibri" panose="020F0502020204030204" pitchFamily="34" charset="0"/>
                <a:cs typeface="Times New Roman" panose="02020603050405020304" pitchFamily="18" charset="0"/>
              </a:rPr>
              <a:t>Bunu önlemek için 24 saatlik idrar biriktirirken veya idrarı analiz için uzakta bulunan bir laboratuvara gönderirken geçen süre içinde bozulmasın diye koruyucu madde kullanılır</a:t>
            </a:r>
            <a:r>
              <a:rPr lang="tr-TR" altLang="tr-TR" sz="2800" dirty="0">
                <a:latin typeface="Calibri" panose="020F0502020204030204" pitchFamily="34" charset="0"/>
                <a:cs typeface="Times New Roman" panose="02020603050405020304" pitchFamily="18" charset="0"/>
              </a:rPr>
              <a:t>. </a:t>
            </a:r>
            <a:endParaRPr lang="tr-TR" altLang="tr-TR" sz="2800" dirty="0">
              <a:latin typeface="Calibri" panose="020F0502020204030204" pitchFamily="34" charset="0"/>
            </a:endParaRPr>
          </a:p>
        </p:txBody>
      </p:sp>
      <p:sp>
        <p:nvSpPr>
          <p:cNvPr id="33796" name="3 Slayt Numarası Yer Tutucusu">
            <a:extLst>
              <a:ext uri="{FF2B5EF4-FFF2-40B4-BE49-F238E27FC236}">
                <a16:creationId xmlns:a16="http://schemas.microsoft.com/office/drawing/2014/main" id="{62F28E60-5376-4B69-9B42-B89CAF8DD0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01F6B75E-760A-4FC4-B966-F38DAC07867C}" type="slidenum">
              <a:rPr lang="tr-TR" altLang="tr-TR" sz="1200"/>
              <a:pPr>
                <a:spcBef>
                  <a:spcPct val="0"/>
                </a:spcBef>
                <a:buClrTx/>
                <a:buSzTx/>
                <a:buFontTx/>
                <a:buNone/>
              </a:pPr>
              <a:t>28</a:t>
            </a:fld>
            <a:endParaRPr lang="tr-TR" altLang="tr-TR" sz="1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A273190-5031-40E4-BC79-09C4EC4E3718}"/>
              </a:ext>
            </a:extLst>
          </p:cNvPr>
          <p:cNvSpPr>
            <a:spLocks noGrp="1" noChangeArrowheads="1"/>
          </p:cNvSpPr>
          <p:nvPr>
            <p:ph type="title"/>
          </p:nvPr>
        </p:nvSpPr>
        <p:spPr/>
        <p:txBody>
          <a:bodyPr/>
          <a:lstStyle/>
          <a:p>
            <a:pPr eaLnBrk="1" hangingPunct="1"/>
            <a:r>
              <a:rPr lang="tr-TR" altLang="tr-TR" sz="2800">
                <a:solidFill>
                  <a:srgbClr val="FF0000"/>
                </a:solidFill>
                <a:latin typeface="Comic Sans MS" panose="030F0702030302020204" pitchFamily="66" charset="0"/>
                <a:cs typeface="Times New Roman" panose="02020603050405020304" pitchFamily="18" charset="0"/>
              </a:rPr>
              <a:t>Strip  kullanarak  idrarın  pratik  incelenmesi</a:t>
            </a:r>
            <a:r>
              <a:rPr lang="tr-TR" altLang="tr-TR" sz="2800">
                <a:solidFill>
                  <a:srgbClr val="FF0000"/>
                </a:solidFill>
                <a:latin typeface="Comic Sans MS" panose="030F0702030302020204" pitchFamily="66" charset="0"/>
              </a:rPr>
              <a:t> </a:t>
            </a:r>
          </a:p>
        </p:txBody>
      </p:sp>
      <p:sp>
        <p:nvSpPr>
          <p:cNvPr id="34819" name="Rectangle 3">
            <a:extLst>
              <a:ext uri="{FF2B5EF4-FFF2-40B4-BE49-F238E27FC236}">
                <a16:creationId xmlns:a16="http://schemas.microsoft.com/office/drawing/2014/main" id="{90195235-4559-4C5A-A7A6-9A5BC21A0210}"/>
              </a:ext>
            </a:extLst>
          </p:cNvPr>
          <p:cNvSpPr>
            <a:spLocks noGrp="1" noChangeArrowheads="1"/>
          </p:cNvSpPr>
          <p:nvPr>
            <p:ph type="body" idx="1"/>
          </p:nvPr>
        </p:nvSpPr>
        <p:spPr/>
        <p:txBody>
          <a:bodyPr/>
          <a:lstStyle/>
          <a:p>
            <a:pPr eaLnBrk="1" hangingPunct="1">
              <a:lnSpc>
                <a:spcPct val="90000"/>
              </a:lnSpc>
              <a:buFontTx/>
              <a:buNone/>
            </a:pPr>
            <a:r>
              <a:rPr lang="tr-TR" altLang="tr-TR" sz="2800">
                <a:solidFill>
                  <a:srgbClr val="663300"/>
                </a:solidFill>
                <a:latin typeface="Comic Sans MS" panose="030F0702030302020204" pitchFamily="66" charset="0"/>
                <a:cs typeface="Times New Roman" panose="02020603050405020304" pitchFamily="18" charset="0"/>
              </a:rPr>
              <a:t>Kolaylığı nedeniyle striple idrar analizi çok yaygın olarak kullanılmaktadır. Bunlar tüp içindeki idrara batırılıp çıkarılır, 60-120 saniye sonra bekletildikten sonra otomatik cihazda okutulur veya renk skalası ile karşılaştırarak değerlendirilir. Renk değişikliğinin miktarı kalitatif veya semikantitatif olarak değerlendirilir. Bunlar bir, birkaç, on, hatta 11 parametreye kadar inceleme olanağı sağlar</a:t>
            </a:r>
            <a:r>
              <a:rPr lang="tr-TR" altLang="tr-TR" sz="2800">
                <a:solidFill>
                  <a:srgbClr val="663300"/>
                </a:solidFill>
                <a:latin typeface="Comic Sans MS" panose="030F0702030302020204" pitchFamily="66" charset="0"/>
              </a:rPr>
              <a:t>.</a:t>
            </a:r>
            <a:endParaRPr lang="tr-TR" altLang="tr-TR" sz="2800">
              <a:solidFill>
                <a:srgbClr val="663300"/>
              </a:solidFill>
            </a:endParaRPr>
          </a:p>
        </p:txBody>
      </p:sp>
      <p:sp>
        <p:nvSpPr>
          <p:cNvPr id="34820" name="3 Slayt Numarası Yer Tutucusu">
            <a:extLst>
              <a:ext uri="{FF2B5EF4-FFF2-40B4-BE49-F238E27FC236}">
                <a16:creationId xmlns:a16="http://schemas.microsoft.com/office/drawing/2014/main" id="{D92042B4-F919-4A24-9FBC-A235A95BED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04C6829E-33C7-475A-AB2B-89D8F3436FB4}" type="slidenum">
              <a:rPr lang="tr-TR" altLang="tr-TR" sz="1200"/>
              <a:pPr>
                <a:spcBef>
                  <a:spcPct val="0"/>
                </a:spcBef>
                <a:buClrTx/>
                <a:buSzTx/>
                <a:buFontTx/>
                <a:buNone/>
              </a:pPr>
              <a:t>29</a:t>
            </a:fld>
            <a:endParaRPr lang="tr-TR" altLang="tr-TR"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Unvan 1">
            <a:extLst>
              <a:ext uri="{FF2B5EF4-FFF2-40B4-BE49-F238E27FC236}">
                <a16:creationId xmlns:a16="http://schemas.microsoft.com/office/drawing/2014/main" id="{DBD41553-CEAF-4FB9-B32E-15AC3BB15B45}"/>
              </a:ext>
            </a:extLst>
          </p:cNvPr>
          <p:cNvSpPr>
            <a:spLocks noGrp="1"/>
          </p:cNvSpPr>
          <p:nvPr>
            <p:ph type="title"/>
          </p:nvPr>
        </p:nvSpPr>
        <p:spPr/>
        <p:txBody>
          <a:bodyPr/>
          <a:lstStyle/>
          <a:p>
            <a:endParaRPr lang="tr-TR" altLang="tr-TR"/>
          </a:p>
        </p:txBody>
      </p:sp>
      <p:sp>
        <p:nvSpPr>
          <p:cNvPr id="8195" name="İçerik Yer Tutucusu 2">
            <a:extLst>
              <a:ext uri="{FF2B5EF4-FFF2-40B4-BE49-F238E27FC236}">
                <a16:creationId xmlns:a16="http://schemas.microsoft.com/office/drawing/2014/main" id="{7EDE2B9A-BE76-43F8-AAA4-1C02F80F3FA4}"/>
              </a:ext>
            </a:extLst>
          </p:cNvPr>
          <p:cNvSpPr>
            <a:spLocks noGrp="1"/>
          </p:cNvSpPr>
          <p:nvPr>
            <p:ph idx="1"/>
          </p:nvPr>
        </p:nvSpPr>
        <p:spPr/>
        <p:txBody>
          <a:bodyPr/>
          <a:lstStyle/>
          <a:p>
            <a:pPr algn="just"/>
            <a:r>
              <a:rPr lang="tr-TR" altLang="tr-TR" sz="2400">
                <a:latin typeface="Arial" panose="020B0604020202020204" pitchFamily="34" charset="0"/>
                <a:cs typeface="Arial" panose="020B0604020202020204" pitchFamily="34" charset="0"/>
              </a:rPr>
              <a:t>Sağlıklı erişkin bir insanın idrarının yaklaşık %95’i sudur.geri kalan %5 lik kısım ise organik ve inorganik maddelerden oluşur.</a:t>
            </a:r>
          </a:p>
          <a:p>
            <a:pPr algn="just"/>
            <a:r>
              <a:rPr lang="tr-TR" altLang="tr-TR" sz="2400">
                <a:latin typeface="Arial" panose="020B0604020202020204" pitchFamily="34" charset="0"/>
                <a:cs typeface="Arial" panose="020B0604020202020204" pitchFamily="34" charset="0"/>
              </a:rPr>
              <a:t>İnorganik maddeler; Na, K, Ca, CL, Mg, Zn vs.</a:t>
            </a:r>
          </a:p>
          <a:p>
            <a:pPr algn="just"/>
            <a:endParaRPr lang="tr-TR" altLang="tr-TR" sz="2400">
              <a:latin typeface="Arial" panose="020B0604020202020204" pitchFamily="34" charset="0"/>
              <a:cs typeface="Arial" panose="020B0604020202020204" pitchFamily="34" charset="0"/>
            </a:endParaRPr>
          </a:p>
          <a:p>
            <a:pPr algn="just"/>
            <a:r>
              <a:rPr lang="tr-TR" altLang="tr-TR" sz="2400">
                <a:latin typeface="Arial" panose="020B0604020202020204" pitchFamily="34" charset="0"/>
                <a:cs typeface="Arial" panose="020B0604020202020204" pitchFamily="34" charset="0"/>
              </a:rPr>
              <a:t>Organik Maddeler; kreatinin, üre, ürik asit, amonyak, amino asitler, pürinler, hormon metabolitleri, vitamin ve enzim metabolitleri vs.</a:t>
            </a:r>
          </a:p>
        </p:txBody>
      </p:sp>
      <p:sp>
        <p:nvSpPr>
          <p:cNvPr id="8196" name="Slayt Numarası Yer Tutucusu 3">
            <a:extLst>
              <a:ext uri="{FF2B5EF4-FFF2-40B4-BE49-F238E27FC236}">
                <a16:creationId xmlns:a16="http://schemas.microsoft.com/office/drawing/2014/main" id="{5FB1BE14-2E84-4889-8DA3-2BC99C5794F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A2A7981D-9FF0-4CDB-8113-D425E403B062}" type="slidenum">
              <a:rPr lang="tr-TR" altLang="tr-TR" sz="1200"/>
              <a:pPr>
                <a:spcBef>
                  <a:spcPct val="0"/>
                </a:spcBef>
                <a:buClrTx/>
                <a:buSzTx/>
                <a:buFontTx/>
                <a:buNone/>
              </a:pPr>
              <a:t>3</a:t>
            </a:fld>
            <a:endParaRPr lang="tr-TR" altLang="tr-TR" sz="1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BBDA8B3-BD29-4223-9488-14F2BD353B4B}"/>
              </a:ext>
            </a:extLst>
          </p:cNvPr>
          <p:cNvSpPr>
            <a:spLocks noGrp="1" noChangeArrowheads="1"/>
          </p:cNvSpPr>
          <p:nvPr>
            <p:ph type="title"/>
          </p:nvPr>
        </p:nvSpPr>
        <p:spPr/>
        <p:txBody>
          <a:bodyPr/>
          <a:lstStyle/>
          <a:p>
            <a:pPr eaLnBrk="1" hangingPunct="1"/>
            <a:r>
              <a:rPr lang="tr-TR" altLang="tr-TR" sz="2800">
                <a:solidFill>
                  <a:srgbClr val="FF0000"/>
                </a:solidFill>
                <a:latin typeface="Comic Sans MS" panose="030F0702030302020204" pitchFamily="66" charset="0"/>
                <a:cs typeface="Times New Roman" panose="02020603050405020304" pitchFamily="18" charset="0"/>
              </a:rPr>
              <a:t>Strip  kullanarak  idrarın  pratik  incelenmesi</a:t>
            </a:r>
            <a:br>
              <a:rPr lang="tr-TR" altLang="tr-TR" sz="2800">
                <a:solidFill>
                  <a:srgbClr val="FF0000"/>
                </a:solidFill>
                <a:latin typeface="Comic Sans MS" panose="030F0702030302020204" pitchFamily="66" charset="0"/>
              </a:rPr>
            </a:br>
            <a:r>
              <a:rPr lang="tr-TR" altLang="tr-TR" sz="2400" i="1">
                <a:solidFill>
                  <a:srgbClr val="FF0000"/>
                </a:solidFill>
                <a:latin typeface="Comic Sans MS" panose="030F0702030302020204" pitchFamily="66" charset="0"/>
              </a:rPr>
              <a:t>(devam ediyor)</a:t>
            </a:r>
          </a:p>
        </p:txBody>
      </p:sp>
      <p:sp>
        <p:nvSpPr>
          <p:cNvPr id="35843" name="Rectangle 3">
            <a:extLst>
              <a:ext uri="{FF2B5EF4-FFF2-40B4-BE49-F238E27FC236}">
                <a16:creationId xmlns:a16="http://schemas.microsoft.com/office/drawing/2014/main" id="{1CEE757A-A16F-4713-A6A4-0CEEFBD303BB}"/>
              </a:ext>
            </a:extLst>
          </p:cNvPr>
          <p:cNvSpPr>
            <a:spLocks noGrp="1" noChangeArrowheads="1"/>
          </p:cNvSpPr>
          <p:nvPr>
            <p:ph type="body" sz="half" idx="1"/>
          </p:nvPr>
        </p:nvSpPr>
        <p:spPr>
          <a:xfrm>
            <a:off x="1066800" y="1981200"/>
            <a:ext cx="3429000" cy="4114800"/>
          </a:xfrm>
        </p:spPr>
        <p:txBody>
          <a:bodyPr/>
          <a:lstStyle/>
          <a:p>
            <a:pPr eaLnBrk="1" hangingPunct="1">
              <a:lnSpc>
                <a:spcPct val="90000"/>
              </a:lnSpc>
            </a:pPr>
            <a:r>
              <a:rPr lang="tr-TR" altLang="tr-TR" sz="2000">
                <a:cs typeface="Times New Roman" panose="02020603050405020304" pitchFamily="18" charset="0"/>
              </a:rPr>
              <a:t>pH</a:t>
            </a:r>
            <a:r>
              <a:rPr lang="tr-TR" altLang="tr-TR" sz="2000"/>
              <a:t> </a:t>
            </a:r>
          </a:p>
          <a:p>
            <a:pPr eaLnBrk="1" hangingPunct="1">
              <a:lnSpc>
                <a:spcPct val="90000"/>
              </a:lnSpc>
            </a:pPr>
            <a:r>
              <a:rPr lang="tr-TR" altLang="tr-TR" sz="2000">
                <a:cs typeface="Times New Roman" panose="02020603050405020304" pitchFamily="18" charset="0"/>
              </a:rPr>
              <a:t>Dansite (Yoğunluk)</a:t>
            </a:r>
            <a:endParaRPr lang="tr-TR" altLang="tr-TR" sz="2000"/>
          </a:p>
          <a:p>
            <a:pPr eaLnBrk="1" hangingPunct="1">
              <a:lnSpc>
                <a:spcPct val="90000"/>
              </a:lnSpc>
            </a:pPr>
            <a:r>
              <a:rPr lang="tr-TR" altLang="tr-TR" sz="2000">
                <a:cs typeface="Times New Roman" panose="02020603050405020304" pitchFamily="18" charset="0"/>
              </a:rPr>
              <a:t>Lökosit </a:t>
            </a:r>
            <a:endParaRPr lang="tr-TR" altLang="tr-TR" sz="2000"/>
          </a:p>
          <a:p>
            <a:pPr eaLnBrk="1" hangingPunct="1">
              <a:lnSpc>
                <a:spcPct val="90000"/>
              </a:lnSpc>
            </a:pPr>
            <a:r>
              <a:rPr lang="tr-TR" altLang="tr-TR" sz="2000">
                <a:cs typeface="Times New Roman" panose="02020603050405020304" pitchFamily="18" charset="0"/>
              </a:rPr>
              <a:t>Eritrosit </a:t>
            </a:r>
            <a:endParaRPr lang="tr-TR" altLang="tr-TR" sz="2000"/>
          </a:p>
          <a:p>
            <a:pPr eaLnBrk="1" hangingPunct="1">
              <a:lnSpc>
                <a:spcPct val="90000"/>
              </a:lnSpc>
            </a:pPr>
            <a:r>
              <a:rPr lang="tr-TR" altLang="tr-TR" sz="2000">
                <a:cs typeface="Times New Roman" panose="02020603050405020304" pitchFamily="18" charset="0"/>
              </a:rPr>
              <a:t>Nitrit </a:t>
            </a:r>
            <a:endParaRPr lang="tr-TR" altLang="tr-TR" sz="2000"/>
          </a:p>
          <a:p>
            <a:pPr eaLnBrk="1" hangingPunct="1">
              <a:lnSpc>
                <a:spcPct val="90000"/>
              </a:lnSpc>
            </a:pPr>
            <a:r>
              <a:rPr lang="tr-TR" altLang="tr-TR" sz="2000">
                <a:cs typeface="Times New Roman" panose="02020603050405020304" pitchFamily="18" charset="0"/>
              </a:rPr>
              <a:t>Ürobilinojen </a:t>
            </a:r>
            <a:endParaRPr lang="tr-TR" altLang="tr-TR" sz="2000"/>
          </a:p>
          <a:p>
            <a:pPr eaLnBrk="1" hangingPunct="1">
              <a:lnSpc>
                <a:spcPct val="90000"/>
              </a:lnSpc>
            </a:pPr>
            <a:r>
              <a:rPr lang="tr-TR" altLang="tr-TR" sz="2000">
                <a:cs typeface="Times New Roman" panose="02020603050405020304" pitchFamily="18" charset="0"/>
              </a:rPr>
              <a:t>Protein </a:t>
            </a:r>
            <a:endParaRPr lang="tr-TR" altLang="tr-TR" sz="2000"/>
          </a:p>
          <a:p>
            <a:pPr eaLnBrk="1" hangingPunct="1">
              <a:lnSpc>
                <a:spcPct val="90000"/>
              </a:lnSpc>
            </a:pPr>
            <a:r>
              <a:rPr lang="tr-TR" altLang="tr-TR" sz="2000">
                <a:cs typeface="Times New Roman" panose="02020603050405020304" pitchFamily="18" charset="0"/>
              </a:rPr>
              <a:t>Keton cisimleri </a:t>
            </a:r>
            <a:endParaRPr lang="tr-TR" altLang="tr-TR" sz="2000"/>
          </a:p>
          <a:p>
            <a:pPr eaLnBrk="1" hangingPunct="1">
              <a:lnSpc>
                <a:spcPct val="90000"/>
              </a:lnSpc>
            </a:pPr>
            <a:r>
              <a:rPr lang="tr-TR" altLang="tr-TR" sz="2000">
                <a:cs typeface="Times New Roman" panose="02020603050405020304" pitchFamily="18" charset="0"/>
              </a:rPr>
              <a:t>Bilirübin</a:t>
            </a:r>
            <a:r>
              <a:rPr lang="tr-TR" altLang="tr-TR" sz="2000"/>
              <a:t> </a:t>
            </a:r>
          </a:p>
          <a:p>
            <a:pPr eaLnBrk="1" hangingPunct="1">
              <a:lnSpc>
                <a:spcPct val="90000"/>
              </a:lnSpc>
            </a:pPr>
            <a:r>
              <a:rPr lang="tr-TR" altLang="tr-TR" sz="2000">
                <a:cs typeface="Times New Roman" panose="02020603050405020304" pitchFamily="18" charset="0"/>
              </a:rPr>
              <a:t>Glukoz</a:t>
            </a:r>
            <a:r>
              <a:rPr lang="tr-TR" altLang="tr-TR" sz="2000"/>
              <a:t> </a:t>
            </a:r>
          </a:p>
          <a:p>
            <a:pPr eaLnBrk="1" hangingPunct="1">
              <a:lnSpc>
                <a:spcPct val="90000"/>
              </a:lnSpc>
            </a:pPr>
            <a:r>
              <a:rPr lang="tr-TR" altLang="tr-TR" sz="2000">
                <a:cs typeface="Times New Roman" panose="02020603050405020304" pitchFamily="18" charset="0"/>
              </a:rPr>
              <a:t>Askorbik asit (askorbat, C vitamini)</a:t>
            </a:r>
            <a:r>
              <a:rPr lang="tr-TR" altLang="tr-TR" sz="2400" b="1">
                <a:cs typeface="Times New Roman" panose="02020603050405020304" pitchFamily="18" charset="0"/>
              </a:rPr>
              <a:t> </a:t>
            </a:r>
          </a:p>
        </p:txBody>
      </p:sp>
      <p:pic>
        <p:nvPicPr>
          <p:cNvPr id="35844" name="Picture 5" descr="urinalysis">
            <a:hlinkClick r:id="rId2"/>
            <a:extLst>
              <a:ext uri="{FF2B5EF4-FFF2-40B4-BE49-F238E27FC236}">
                <a16:creationId xmlns:a16="http://schemas.microsoft.com/office/drawing/2014/main" id="{411EEABE-B5E8-4961-BDFE-5A641509E8AA}"/>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065338"/>
            <a:ext cx="3810000" cy="3944937"/>
          </a:xfrm>
        </p:spPr>
      </p:pic>
      <p:sp>
        <p:nvSpPr>
          <p:cNvPr id="35845" name="4 Slayt Numarası Yer Tutucusu">
            <a:extLst>
              <a:ext uri="{FF2B5EF4-FFF2-40B4-BE49-F238E27FC236}">
                <a16:creationId xmlns:a16="http://schemas.microsoft.com/office/drawing/2014/main" id="{BB66C55C-8C65-4558-961E-3A90A3A005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BBCA60A3-D8EA-44A4-BACC-FB60A764F187}" type="slidenum">
              <a:rPr lang="tr-TR" altLang="tr-TR" sz="1200"/>
              <a:pPr>
                <a:spcBef>
                  <a:spcPct val="0"/>
                </a:spcBef>
                <a:buClrTx/>
                <a:buSzTx/>
                <a:buFontTx/>
                <a:buNone/>
              </a:pPr>
              <a:t>30</a:t>
            </a:fld>
            <a:endParaRPr lang="tr-TR" altLang="tr-TR" sz="1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7AAEADC-86D3-44A5-A804-6443E2A75B95}"/>
              </a:ext>
            </a:extLst>
          </p:cNvPr>
          <p:cNvSpPr>
            <a:spLocks noGrp="1" noChangeArrowheads="1"/>
          </p:cNvSpPr>
          <p:nvPr>
            <p:ph type="title"/>
          </p:nvPr>
        </p:nvSpPr>
        <p:spPr/>
        <p:txBody>
          <a:bodyPr/>
          <a:lstStyle/>
          <a:p>
            <a:pPr eaLnBrk="1" hangingPunct="1"/>
            <a:r>
              <a:rPr lang="tr-TR" altLang="tr-TR" sz="2800">
                <a:solidFill>
                  <a:srgbClr val="FF0000"/>
                </a:solidFill>
                <a:latin typeface="Comic Sans MS" panose="030F0702030302020204" pitchFamily="66" charset="0"/>
                <a:cs typeface="Times New Roman" panose="02020603050405020304" pitchFamily="18" charset="0"/>
              </a:rPr>
              <a:t>Strip  kullanarak  idrarın  pratik  incelenmesi</a:t>
            </a:r>
            <a:br>
              <a:rPr lang="tr-TR" altLang="tr-TR" sz="2800">
                <a:solidFill>
                  <a:srgbClr val="FF0000"/>
                </a:solidFill>
                <a:latin typeface="Comic Sans MS" panose="030F0702030302020204" pitchFamily="66" charset="0"/>
              </a:rPr>
            </a:br>
            <a:r>
              <a:rPr lang="tr-TR" altLang="tr-TR" sz="2400" i="1">
                <a:solidFill>
                  <a:srgbClr val="FF0000"/>
                </a:solidFill>
                <a:latin typeface="Comic Sans MS" panose="030F0702030302020204" pitchFamily="66" charset="0"/>
              </a:rPr>
              <a:t>(devam ediyor)</a:t>
            </a:r>
          </a:p>
        </p:txBody>
      </p:sp>
      <p:sp>
        <p:nvSpPr>
          <p:cNvPr id="36867" name="Rectangle 3">
            <a:extLst>
              <a:ext uri="{FF2B5EF4-FFF2-40B4-BE49-F238E27FC236}">
                <a16:creationId xmlns:a16="http://schemas.microsoft.com/office/drawing/2014/main" id="{6CB20575-780D-46A0-85CF-2D1EA52D673E}"/>
              </a:ext>
            </a:extLst>
          </p:cNvPr>
          <p:cNvSpPr>
            <a:spLocks noGrp="1" noChangeArrowheads="1"/>
          </p:cNvSpPr>
          <p:nvPr>
            <p:ph type="body" idx="1"/>
          </p:nvPr>
        </p:nvSpPr>
        <p:spPr>
          <a:xfrm>
            <a:off x="684213" y="1700213"/>
            <a:ext cx="7772400" cy="4824412"/>
          </a:xfrm>
        </p:spPr>
        <p:txBody>
          <a:bodyPr/>
          <a:lstStyle/>
          <a:p>
            <a:pPr eaLnBrk="1" hangingPunct="1">
              <a:lnSpc>
                <a:spcPct val="90000"/>
              </a:lnSpc>
              <a:buFontTx/>
              <a:buNone/>
            </a:pPr>
            <a:r>
              <a:rPr lang="tr-TR" altLang="tr-TR" sz="2800" b="1">
                <a:latin typeface="Comic Sans MS" panose="030F0702030302020204" pitchFamily="66" charset="0"/>
                <a:cs typeface="Times New Roman" panose="02020603050405020304" pitchFamily="18" charset="0"/>
              </a:rPr>
              <a:t>pH:</a:t>
            </a:r>
            <a:r>
              <a:rPr lang="tr-TR" altLang="tr-TR" sz="2800">
                <a:latin typeface="Comic Sans MS" panose="030F0702030302020204" pitchFamily="66" charset="0"/>
                <a:cs typeface="Times New Roman" panose="02020603050405020304" pitchFamily="18" charset="0"/>
              </a:rPr>
              <a:t> </a:t>
            </a:r>
            <a:r>
              <a:rPr lang="tr-TR" altLang="tr-TR" sz="2800">
                <a:latin typeface="Comic Sans MS" panose="030F0702030302020204" pitchFamily="66" charset="0"/>
              </a:rPr>
              <a:t>                                                     	  </a:t>
            </a:r>
            <a:r>
              <a:rPr lang="tr-TR" altLang="tr-TR" sz="2800">
                <a:latin typeface="Comic Sans MS" panose="030F0702030302020204" pitchFamily="66" charset="0"/>
                <a:cs typeface="Times New Roman" panose="02020603050405020304" pitchFamily="18" charset="0"/>
              </a:rPr>
              <a:t>Alınan besine göre değişir. </a:t>
            </a:r>
            <a:r>
              <a:rPr lang="tr-TR" altLang="tr-TR" sz="2800">
                <a:latin typeface="Comic Sans MS" panose="030F0702030302020204" pitchFamily="66" charset="0"/>
              </a:rPr>
              <a:t>         </a:t>
            </a:r>
            <a:r>
              <a:rPr lang="tr-TR" altLang="tr-TR" sz="2800">
                <a:latin typeface="Comic Sans MS" panose="030F0702030302020204" pitchFamily="66" charset="0"/>
                <a:cs typeface="Times New Roman" panose="02020603050405020304" pitchFamily="18" charset="0"/>
              </a:rPr>
              <a:t>Yenidoğanda </a:t>
            </a:r>
            <a:r>
              <a:rPr lang="tr-TR" altLang="tr-TR" sz="2800">
                <a:latin typeface="Comic Sans MS" panose="030F0702030302020204" pitchFamily="66" charset="0"/>
              </a:rPr>
              <a:t>   </a:t>
            </a:r>
            <a:r>
              <a:rPr lang="tr-TR" altLang="tr-TR" sz="2800">
                <a:latin typeface="Comic Sans MS" panose="030F0702030302020204" pitchFamily="66" charset="0"/>
                <a:cs typeface="Times New Roman" panose="02020603050405020304" pitchFamily="18" charset="0"/>
              </a:rPr>
              <a:t>5-7, yetişkinde ortalama </a:t>
            </a:r>
            <a:r>
              <a:rPr lang="tr-TR" altLang="tr-TR" sz="2800">
                <a:latin typeface="Comic Sans MS" panose="030F0702030302020204" pitchFamily="66" charset="0"/>
              </a:rPr>
              <a:t>    </a:t>
            </a:r>
            <a:r>
              <a:rPr lang="tr-TR" altLang="tr-TR" sz="2800">
                <a:latin typeface="Comic Sans MS" panose="030F0702030302020204" pitchFamily="66" charset="0"/>
                <a:cs typeface="Times New Roman" panose="02020603050405020304" pitchFamily="18" charset="0"/>
              </a:rPr>
              <a:t>5-6’dır,  4,5-8 arasında bulunabilir. </a:t>
            </a:r>
            <a:endParaRPr lang="en-US" altLang="tr-TR" sz="2800">
              <a:latin typeface="Comic Sans MS" panose="030F0702030302020204" pitchFamily="66" charset="0"/>
              <a:cs typeface="Times New Roman" panose="02020603050405020304" pitchFamily="18" charset="0"/>
            </a:endParaRPr>
          </a:p>
          <a:p>
            <a:pPr eaLnBrk="1" hangingPunct="1">
              <a:lnSpc>
                <a:spcPct val="90000"/>
              </a:lnSpc>
              <a:buFontTx/>
              <a:buNone/>
            </a:pPr>
            <a:r>
              <a:rPr lang="tr-TR" altLang="tr-TR" sz="2800" b="1">
                <a:latin typeface="Comic Sans MS" panose="030F0702030302020204" pitchFamily="66" charset="0"/>
                <a:cs typeface="Times New Roman" panose="02020603050405020304" pitchFamily="18" charset="0"/>
              </a:rPr>
              <a:t>Dansite (Yoğunluk):</a:t>
            </a:r>
            <a:r>
              <a:rPr lang="tr-TR" altLang="tr-TR" sz="2800">
                <a:latin typeface="Comic Sans MS" panose="030F0702030302020204" pitchFamily="66" charset="0"/>
                <a:cs typeface="Times New Roman" panose="02020603050405020304" pitchFamily="18" charset="0"/>
              </a:rPr>
              <a:t> </a:t>
            </a:r>
            <a:r>
              <a:rPr lang="tr-TR" altLang="tr-TR" sz="2800">
                <a:latin typeface="Comic Sans MS" panose="030F0702030302020204" pitchFamily="66" charset="0"/>
              </a:rPr>
              <a:t>                                 </a:t>
            </a:r>
            <a:r>
              <a:rPr lang="tr-TR" altLang="tr-TR" sz="2800">
                <a:latin typeface="Comic Sans MS" panose="030F0702030302020204" pitchFamily="66" charset="0"/>
                <a:cs typeface="Times New Roman" panose="02020603050405020304" pitchFamily="18" charset="0"/>
              </a:rPr>
              <a:t>Spot idrarda 1002-1030 arası bulunabilir. 24 saatlik idrarda normal sınır 1015-1025 arasındadır. Ancak 1002-1028 olarak da rapor edilmiştir. 12 saat su kısıtlamasından sonra 1030’un üzerinde çıkar.</a:t>
            </a:r>
            <a:r>
              <a:rPr lang="tr-TR" altLang="tr-TR" sz="2800">
                <a:latin typeface="Comic Sans MS" panose="030F0702030302020204" pitchFamily="66" charset="0"/>
              </a:rPr>
              <a:t> Böbrek grafisi çekmek için kontrast ilaç kullanılmışsa 1070 bile çıkabilir.</a:t>
            </a:r>
            <a:endParaRPr lang="tr-TR" altLang="tr-TR" sz="2800"/>
          </a:p>
        </p:txBody>
      </p:sp>
      <p:sp>
        <p:nvSpPr>
          <p:cNvPr id="36868" name="3 Slayt Numarası Yer Tutucusu">
            <a:extLst>
              <a:ext uri="{FF2B5EF4-FFF2-40B4-BE49-F238E27FC236}">
                <a16:creationId xmlns:a16="http://schemas.microsoft.com/office/drawing/2014/main" id="{FB08A04D-D307-4D41-8E31-51160B9AFF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6E5D15BD-A9B7-4497-94A7-A6E25F9879CC}" type="slidenum">
              <a:rPr lang="tr-TR" altLang="tr-TR" sz="1200"/>
              <a:pPr>
                <a:spcBef>
                  <a:spcPct val="0"/>
                </a:spcBef>
                <a:buClrTx/>
                <a:buSzTx/>
                <a:buFontTx/>
                <a:buNone/>
              </a:pPr>
              <a:t>31</a:t>
            </a:fld>
            <a:endParaRPr lang="tr-TR" altLang="tr-TR" sz="1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ACB6BAE-66F7-4931-B800-FA84560BF1F6}"/>
              </a:ext>
            </a:extLst>
          </p:cNvPr>
          <p:cNvSpPr>
            <a:spLocks noGrp="1" noChangeArrowheads="1"/>
          </p:cNvSpPr>
          <p:nvPr>
            <p:ph type="title"/>
          </p:nvPr>
        </p:nvSpPr>
        <p:spPr/>
        <p:txBody>
          <a:bodyPr/>
          <a:lstStyle/>
          <a:p>
            <a:pPr eaLnBrk="1" hangingPunct="1"/>
            <a:r>
              <a:rPr lang="tr-TR" altLang="tr-TR" sz="2800">
                <a:solidFill>
                  <a:srgbClr val="FF0000"/>
                </a:solidFill>
                <a:latin typeface="Comic Sans MS" panose="030F0702030302020204" pitchFamily="66" charset="0"/>
                <a:cs typeface="Times New Roman" panose="02020603050405020304" pitchFamily="18" charset="0"/>
              </a:rPr>
              <a:t>Strip  kullanarak  idrarın  pratik  incelenmesi</a:t>
            </a:r>
            <a:br>
              <a:rPr lang="tr-TR" altLang="tr-TR" sz="2800">
                <a:solidFill>
                  <a:srgbClr val="FF0000"/>
                </a:solidFill>
                <a:latin typeface="Comic Sans MS" panose="030F0702030302020204" pitchFamily="66" charset="0"/>
              </a:rPr>
            </a:br>
            <a:r>
              <a:rPr lang="tr-TR" altLang="tr-TR" sz="2400" i="1">
                <a:solidFill>
                  <a:srgbClr val="FF0000"/>
                </a:solidFill>
                <a:latin typeface="Comic Sans MS" panose="030F0702030302020204" pitchFamily="66" charset="0"/>
              </a:rPr>
              <a:t>(devam ediyor)</a:t>
            </a:r>
          </a:p>
        </p:txBody>
      </p:sp>
      <p:sp>
        <p:nvSpPr>
          <p:cNvPr id="37891" name="Rectangle 3">
            <a:extLst>
              <a:ext uri="{FF2B5EF4-FFF2-40B4-BE49-F238E27FC236}">
                <a16:creationId xmlns:a16="http://schemas.microsoft.com/office/drawing/2014/main" id="{A6BCE4F7-8D93-47C2-ADD9-F47308CFBD45}"/>
              </a:ext>
            </a:extLst>
          </p:cNvPr>
          <p:cNvSpPr>
            <a:spLocks noGrp="1" noChangeArrowheads="1"/>
          </p:cNvSpPr>
          <p:nvPr>
            <p:ph type="body" idx="1"/>
          </p:nvPr>
        </p:nvSpPr>
        <p:spPr/>
        <p:txBody>
          <a:bodyPr/>
          <a:lstStyle/>
          <a:p>
            <a:pPr eaLnBrk="1" hangingPunct="1"/>
            <a:r>
              <a:rPr lang="tr-TR" altLang="tr-TR" sz="2800" b="1">
                <a:latin typeface="Comic Sans MS" panose="030F0702030302020204" pitchFamily="66" charset="0"/>
                <a:cs typeface="Times New Roman" panose="02020603050405020304" pitchFamily="18" charset="0"/>
              </a:rPr>
              <a:t>Lökosit</a:t>
            </a:r>
            <a:r>
              <a:rPr lang="tr-TR" altLang="tr-TR" sz="2800">
                <a:latin typeface="Comic Sans MS" panose="030F0702030302020204" pitchFamily="66" charset="0"/>
                <a:cs typeface="Times New Roman" panose="02020603050405020304" pitchFamily="18" charset="0"/>
              </a:rPr>
              <a:t>:</a:t>
            </a:r>
            <a:r>
              <a:rPr lang="tr-TR" altLang="tr-TR" sz="2800">
                <a:latin typeface="Comic Sans MS" panose="030F0702030302020204" pitchFamily="66" charset="0"/>
              </a:rPr>
              <a:t>                                             </a:t>
            </a:r>
            <a:r>
              <a:rPr lang="tr-TR" altLang="tr-TR" sz="2800">
                <a:latin typeface="Comic Sans MS" panose="030F0702030302020204" pitchFamily="66" charset="0"/>
                <a:cs typeface="Times New Roman" panose="02020603050405020304" pitchFamily="18" charset="0"/>
              </a:rPr>
              <a:t> Lökosit esteraz yöntemiyle çalıştığından mikroskopiye göre daha güvenilir değerler verir. ml’deki lökosit sayısını bildirir. Ancak idrar içeriğini ve rengini etkileyen bazı ilaçlar ve maddeler sonuçların hatalı çıkmasına neden olabilir. Bundan dolayı striple okunduktan sonra mikroskopiyi de yaparak raporda belirtilir.</a:t>
            </a:r>
            <a:r>
              <a:rPr lang="tr-TR" altLang="tr-TR" sz="2800">
                <a:latin typeface="Comic Sans MS" panose="030F0702030302020204" pitchFamily="66" charset="0"/>
              </a:rPr>
              <a:t> </a:t>
            </a:r>
          </a:p>
        </p:txBody>
      </p:sp>
      <p:sp>
        <p:nvSpPr>
          <p:cNvPr id="37892" name="3 Slayt Numarası Yer Tutucusu">
            <a:extLst>
              <a:ext uri="{FF2B5EF4-FFF2-40B4-BE49-F238E27FC236}">
                <a16:creationId xmlns:a16="http://schemas.microsoft.com/office/drawing/2014/main" id="{8B717550-3008-4F46-B9AD-09D70F9C188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61AB8021-F829-44E2-BE52-AE2C4894D7FF}" type="slidenum">
              <a:rPr lang="tr-TR" altLang="tr-TR" sz="1200"/>
              <a:pPr>
                <a:spcBef>
                  <a:spcPct val="0"/>
                </a:spcBef>
                <a:buClrTx/>
                <a:buSzTx/>
                <a:buFontTx/>
                <a:buNone/>
              </a:pPr>
              <a:t>32</a:t>
            </a:fld>
            <a:endParaRPr lang="tr-TR" altLang="tr-TR" sz="1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3D779AB-9A68-4069-BAAD-9DC1BF54DF04}"/>
              </a:ext>
            </a:extLst>
          </p:cNvPr>
          <p:cNvSpPr>
            <a:spLocks noGrp="1" noChangeArrowheads="1"/>
          </p:cNvSpPr>
          <p:nvPr>
            <p:ph type="title"/>
          </p:nvPr>
        </p:nvSpPr>
        <p:spPr/>
        <p:txBody>
          <a:bodyPr/>
          <a:lstStyle/>
          <a:p>
            <a:pPr eaLnBrk="1" hangingPunct="1"/>
            <a:r>
              <a:rPr lang="tr-TR" altLang="tr-TR" sz="2800">
                <a:solidFill>
                  <a:srgbClr val="FF0000"/>
                </a:solidFill>
                <a:latin typeface="Comic Sans MS" panose="030F0702030302020204" pitchFamily="66" charset="0"/>
                <a:cs typeface="Times New Roman" panose="02020603050405020304" pitchFamily="18" charset="0"/>
              </a:rPr>
              <a:t>Strip  kullanarak  idrarın  pratik  incelenmesi</a:t>
            </a:r>
            <a:br>
              <a:rPr lang="tr-TR" altLang="tr-TR" sz="2800">
                <a:solidFill>
                  <a:srgbClr val="FF0000"/>
                </a:solidFill>
                <a:latin typeface="Comic Sans MS" panose="030F0702030302020204" pitchFamily="66" charset="0"/>
              </a:rPr>
            </a:br>
            <a:r>
              <a:rPr lang="tr-TR" altLang="tr-TR" sz="2400" i="1">
                <a:solidFill>
                  <a:srgbClr val="FF0000"/>
                </a:solidFill>
                <a:latin typeface="Comic Sans MS" panose="030F0702030302020204" pitchFamily="66" charset="0"/>
              </a:rPr>
              <a:t>(devam ediyor)</a:t>
            </a:r>
          </a:p>
        </p:txBody>
      </p:sp>
      <p:sp>
        <p:nvSpPr>
          <p:cNvPr id="38915" name="Rectangle 3">
            <a:extLst>
              <a:ext uri="{FF2B5EF4-FFF2-40B4-BE49-F238E27FC236}">
                <a16:creationId xmlns:a16="http://schemas.microsoft.com/office/drawing/2014/main" id="{2CA17361-98BE-460F-B1FB-B5DD6AC1DB85}"/>
              </a:ext>
            </a:extLst>
          </p:cNvPr>
          <p:cNvSpPr>
            <a:spLocks noGrp="1" noChangeArrowheads="1"/>
          </p:cNvSpPr>
          <p:nvPr>
            <p:ph type="body" idx="1"/>
          </p:nvPr>
        </p:nvSpPr>
        <p:spPr/>
        <p:txBody>
          <a:bodyPr/>
          <a:lstStyle/>
          <a:p>
            <a:pPr eaLnBrk="1" hangingPunct="1"/>
            <a:r>
              <a:rPr lang="tr-TR" altLang="tr-TR" sz="2800" b="1">
                <a:latin typeface="Comic Sans MS" panose="030F0702030302020204" pitchFamily="66" charset="0"/>
                <a:cs typeface="Times New Roman" panose="02020603050405020304" pitchFamily="18" charset="0"/>
              </a:rPr>
              <a:t>Eritrosit:</a:t>
            </a:r>
            <a:r>
              <a:rPr lang="tr-TR" altLang="tr-TR" sz="2800">
                <a:latin typeface="Comic Sans MS" panose="030F0702030302020204" pitchFamily="66" charset="0"/>
                <a:cs typeface="Times New Roman" panose="02020603050405020304" pitchFamily="18" charset="0"/>
              </a:rPr>
              <a:t> </a:t>
            </a:r>
            <a:r>
              <a:rPr lang="tr-TR" altLang="tr-TR" sz="2800">
                <a:latin typeface="Comic Sans MS" panose="030F0702030302020204" pitchFamily="66" charset="0"/>
              </a:rPr>
              <a:t>                                            </a:t>
            </a:r>
            <a:r>
              <a:rPr lang="tr-TR" altLang="tr-TR" sz="2800">
                <a:latin typeface="Comic Sans MS" panose="030F0702030302020204" pitchFamily="66" charset="0"/>
                <a:cs typeface="Times New Roman" panose="02020603050405020304" pitchFamily="18" charset="0"/>
              </a:rPr>
              <a:t>Alınan sonuçlara güvenilir. Ancak eritrosit, Hb, miyoglobin değerlerinin hepsi eritrosit olarak değerlendirilir. Sediment mikroskopisi yapılarak strip bulguları doğrulanarak sonuç verilmelidir. Eğer idrar dansitesi düşükse bekleyen idrarda  eritrositler şişer ve  mikroskopide yanlış tanımlamalara neden olabilir.</a:t>
            </a:r>
            <a:r>
              <a:rPr lang="tr-TR" altLang="tr-TR" sz="2800">
                <a:latin typeface="Comic Sans MS" panose="030F0702030302020204" pitchFamily="66" charset="0"/>
              </a:rPr>
              <a:t> </a:t>
            </a:r>
          </a:p>
        </p:txBody>
      </p:sp>
      <p:sp>
        <p:nvSpPr>
          <p:cNvPr id="38916" name="3 Slayt Numarası Yer Tutucusu">
            <a:extLst>
              <a:ext uri="{FF2B5EF4-FFF2-40B4-BE49-F238E27FC236}">
                <a16:creationId xmlns:a16="http://schemas.microsoft.com/office/drawing/2014/main" id="{049C83D6-D638-46C0-910A-0DADD49112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43731419-0593-43F7-A908-8BF244D291FC}" type="slidenum">
              <a:rPr lang="tr-TR" altLang="tr-TR" sz="1200"/>
              <a:pPr>
                <a:spcBef>
                  <a:spcPct val="0"/>
                </a:spcBef>
                <a:buClrTx/>
                <a:buSzTx/>
                <a:buFontTx/>
                <a:buNone/>
              </a:pPr>
              <a:t>33</a:t>
            </a:fld>
            <a:endParaRPr lang="tr-TR" altLang="tr-TR" sz="1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F4B71-CA1D-44A4-9B72-0176492E94A3}"/>
              </a:ext>
            </a:extLst>
          </p:cNvPr>
          <p:cNvSpPr>
            <a:spLocks noGrp="1" noChangeArrowheads="1"/>
          </p:cNvSpPr>
          <p:nvPr>
            <p:ph type="title"/>
          </p:nvPr>
        </p:nvSpPr>
        <p:spPr/>
        <p:txBody>
          <a:bodyPr/>
          <a:lstStyle/>
          <a:p>
            <a:pPr eaLnBrk="1" hangingPunct="1"/>
            <a:r>
              <a:rPr lang="tr-TR" altLang="tr-TR" sz="2800">
                <a:solidFill>
                  <a:srgbClr val="FF0000"/>
                </a:solidFill>
                <a:latin typeface="Comic Sans MS" panose="030F0702030302020204" pitchFamily="66" charset="0"/>
                <a:cs typeface="Times New Roman" panose="02020603050405020304" pitchFamily="18" charset="0"/>
              </a:rPr>
              <a:t>Strip  kullanarak  idrarın  pratik  incelenmesi</a:t>
            </a:r>
            <a:br>
              <a:rPr lang="tr-TR" altLang="tr-TR" sz="2800">
                <a:solidFill>
                  <a:srgbClr val="FF0000"/>
                </a:solidFill>
                <a:latin typeface="Comic Sans MS" panose="030F0702030302020204" pitchFamily="66" charset="0"/>
              </a:rPr>
            </a:br>
            <a:r>
              <a:rPr lang="tr-TR" altLang="tr-TR" sz="2400" i="1">
                <a:solidFill>
                  <a:srgbClr val="FF0000"/>
                </a:solidFill>
                <a:latin typeface="Comic Sans MS" panose="030F0702030302020204" pitchFamily="66" charset="0"/>
              </a:rPr>
              <a:t>(devam ediyor)</a:t>
            </a:r>
          </a:p>
        </p:txBody>
      </p:sp>
      <p:sp>
        <p:nvSpPr>
          <p:cNvPr id="39939" name="Rectangle 3">
            <a:extLst>
              <a:ext uri="{FF2B5EF4-FFF2-40B4-BE49-F238E27FC236}">
                <a16:creationId xmlns:a16="http://schemas.microsoft.com/office/drawing/2014/main" id="{051A2212-8463-426F-A782-A2FB55319BF9}"/>
              </a:ext>
            </a:extLst>
          </p:cNvPr>
          <p:cNvSpPr>
            <a:spLocks noGrp="1" noChangeArrowheads="1"/>
          </p:cNvSpPr>
          <p:nvPr>
            <p:ph type="body" idx="1"/>
          </p:nvPr>
        </p:nvSpPr>
        <p:spPr>
          <a:xfrm>
            <a:off x="685800" y="1600200"/>
            <a:ext cx="7772400" cy="4495800"/>
          </a:xfrm>
        </p:spPr>
        <p:txBody>
          <a:bodyPr/>
          <a:lstStyle/>
          <a:p>
            <a:pPr eaLnBrk="1" hangingPunct="1">
              <a:lnSpc>
                <a:spcPct val="90000"/>
              </a:lnSpc>
            </a:pPr>
            <a:r>
              <a:rPr lang="tr-TR" altLang="tr-TR" sz="2800" b="1">
                <a:latin typeface="Comic Sans MS" panose="030F0702030302020204" pitchFamily="66" charset="0"/>
                <a:cs typeface="Times New Roman" panose="02020603050405020304" pitchFamily="18" charset="0"/>
              </a:rPr>
              <a:t>Nitrit: </a:t>
            </a:r>
            <a:r>
              <a:rPr lang="tr-TR" altLang="tr-TR" sz="2800" b="1">
                <a:latin typeface="Comic Sans MS" panose="030F0702030302020204" pitchFamily="66" charset="0"/>
              </a:rPr>
              <a:t>                                   </a:t>
            </a:r>
            <a:r>
              <a:rPr lang="tr-TR" altLang="tr-TR" sz="2800">
                <a:latin typeface="Comic Sans MS" panose="030F0702030302020204" pitchFamily="66" charset="0"/>
                <a:cs typeface="Times New Roman" panose="02020603050405020304" pitchFamily="18" charset="0"/>
              </a:rPr>
              <a:t>Taze idrardaki nitrit bulguları anlamlıdır. Protein metabolizması sonucu bir miktar nitrit idrara geçer, ancak bu miktar pek azdır. E.coli, proteus, klebsiella gibi redüktaz salgılayan bir grup bakteriler nitratı nitrite çevirdiklerinden mesanede en az dört saat beklemiş sabah idrarında nitritin pozitif bulunması bakteriüriyi gösterir. İdrar analiz için uzun süre bekletilirse bakteri üremesi ve nitrit oluşumu çoğalır, sonuçlarda hata payı artar.</a:t>
            </a:r>
            <a:r>
              <a:rPr lang="tr-TR" altLang="tr-TR" sz="2800">
                <a:latin typeface="Comic Sans MS" panose="030F0702030302020204" pitchFamily="66" charset="0"/>
              </a:rPr>
              <a:t> </a:t>
            </a:r>
          </a:p>
        </p:txBody>
      </p:sp>
      <p:sp>
        <p:nvSpPr>
          <p:cNvPr id="39940" name="3 Slayt Numarası Yer Tutucusu">
            <a:extLst>
              <a:ext uri="{FF2B5EF4-FFF2-40B4-BE49-F238E27FC236}">
                <a16:creationId xmlns:a16="http://schemas.microsoft.com/office/drawing/2014/main" id="{0FF470BA-DBC4-4EED-9C01-FAE93780889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E39D04C0-DB6F-429E-B52D-181E7A5CFA96}" type="slidenum">
              <a:rPr lang="tr-TR" altLang="tr-TR" sz="1200"/>
              <a:pPr>
                <a:spcBef>
                  <a:spcPct val="0"/>
                </a:spcBef>
                <a:buClrTx/>
                <a:buSzTx/>
                <a:buFontTx/>
                <a:buNone/>
              </a:pPr>
              <a:t>34</a:t>
            </a:fld>
            <a:endParaRPr lang="tr-TR" altLang="tr-TR" sz="1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A69F83E-01A5-42BF-9B4F-64C39A4B7339}"/>
              </a:ext>
            </a:extLst>
          </p:cNvPr>
          <p:cNvSpPr>
            <a:spLocks noGrp="1" noChangeArrowheads="1"/>
          </p:cNvSpPr>
          <p:nvPr>
            <p:ph type="title"/>
          </p:nvPr>
        </p:nvSpPr>
        <p:spPr/>
        <p:txBody>
          <a:bodyPr/>
          <a:lstStyle/>
          <a:p>
            <a:pPr eaLnBrk="1" hangingPunct="1"/>
            <a:r>
              <a:rPr lang="tr-TR" altLang="tr-TR" sz="2800">
                <a:solidFill>
                  <a:srgbClr val="FF0000"/>
                </a:solidFill>
                <a:latin typeface="Comic Sans MS" panose="030F0702030302020204" pitchFamily="66" charset="0"/>
                <a:cs typeface="Times New Roman" panose="02020603050405020304" pitchFamily="18" charset="0"/>
              </a:rPr>
              <a:t>Strip  kullanarak  idrarın  pratik  incelenmesi</a:t>
            </a:r>
            <a:br>
              <a:rPr lang="tr-TR" altLang="tr-TR" sz="2800">
                <a:solidFill>
                  <a:srgbClr val="FF0000"/>
                </a:solidFill>
                <a:latin typeface="Comic Sans MS" panose="030F0702030302020204" pitchFamily="66" charset="0"/>
              </a:rPr>
            </a:br>
            <a:r>
              <a:rPr lang="tr-TR" altLang="tr-TR" sz="2400" i="1">
                <a:solidFill>
                  <a:srgbClr val="FF0000"/>
                </a:solidFill>
                <a:latin typeface="Comic Sans MS" panose="030F0702030302020204" pitchFamily="66" charset="0"/>
              </a:rPr>
              <a:t>(devam ediyor)</a:t>
            </a:r>
          </a:p>
        </p:txBody>
      </p:sp>
      <p:sp>
        <p:nvSpPr>
          <p:cNvPr id="40963" name="Rectangle 3">
            <a:extLst>
              <a:ext uri="{FF2B5EF4-FFF2-40B4-BE49-F238E27FC236}">
                <a16:creationId xmlns:a16="http://schemas.microsoft.com/office/drawing/2014/main" id="{6CC5ACD6-6746-4F4D-91D6-FAEFAC49CDD8}"/>
              </a:ext>
            </a:extLst>
          </p:cNvPr>
          <p:cNvSpPr>
            <a:spLocks noGrp="1" noChangeArrowheads="1"/>
          </p:cNvSpPr>
          <p:nvPr>
            <p:ph type="body" idx="1"/>
          </p:nvPr>
        </p:nvSpPr>
        <p:spPr/>
        <p:txBody>
          <a:bodyPr/>
          <a:lstStyle/>
          <a:p>
            <a:pPr eaLnBrk="1" hangingPunct="1"/>
            <a:r>
              <a:rPr lang="tr-TR" altLang="tr-TR" sz="2800" b="1">
                <a:latin typeface="Comic Sans MS" panose="030F0702030302020204" pitchFamily="66" charset="0"/>
                <a:cs typeface="Times New Roman" panose="02020603050405020304" pitchFamily="18" charset="0"/>
              </a:rPr>
              <a:t>Ürobilinojen</a:t>
            </a:r>
            <a:r>
              <a:rPr lang="tr-TR" altLang="tr-TR" sz="2800" b="1">
                <a:cs typeface="Times New Roman" panose="02020603050405020304" pitchFamily="18" charset="0"/>
              </a:rPr>
              <a:t>: </a:t>
            </a:r>
            <a:r>
              <a:rPr lang="tr-TR" altLang="tr-TR" sz="2800" b="1"/>
              <a:t>                                       </a:t>
            </a:r>
            <a:r>
              <a:rPr lang="tr-TR" altLang="tr-TR" sz="2800">
                <a:latin typeface="Comic Sans MS" panose="030F0702030302020204" pitchFamily="66" charset="0"/>
                <a:cs typeface="Times New Roman" panose="02020603050405020304" pitchFamily="18" charset="0"/>
              </a:rPr>
              <a:t>Bilirübinin barsakta flora tarafından ürobilinojene dönüştürülür, barsaktan emilir ve kana geçer. Dolaşımdan bir miktarı da idrara geçer. İdrarda hiç bulunmaması safra yolu tıkanıklığını gösterir. Fazla olması da patolojiktir. Ürobilinojen incelenecekse itrahın daha yoğun olduğu öğleden sonraki iki saatte alınan idrar tercih edilir.</a:t>
            </a:r>
            <a:r>
              <a:rPr lang="tr-TR" altLang="tr-TR" sz="2800">
                <a:latin typeface="Comic Sans MS" panose="030F0702030302020204" pitchFamily="66" charset="0"/>
              </a:rPr>
              <a:t> </a:t>
            </a:r>
          </a:p>
        </p:txBody>
      </p:sp>
      <p:sp>
        <p:nvSpPr>
          <p:cNvPr id="40964" name="3 Slayt Numarası Yer Tutucusu">
            <a:extLst>
              <a:ext uri="{FF2B5EF4-FFF2-40B4-BE49-F238E27FC236}">
                <a16:creationId xmlns:a16="http://schemas.microsoft.com/office/drawing/2014/main" id="{9CCF7DDD-9A8C-4941-832D-CB958DA9DD0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2C716974-C7A0-4B5B-93F7-2EBF5A367BB2}" type="slidenum">
              <a:rPr lang="tr-TR" altLang="tr-TR" sz="1200"/>
              <a:pPr>
                <a:spcBef>
                  <a:spcPct val="0"/>
                </a:spcBef>
                <a:buClrTx/>
                <a:buSzTx/>
                <a:buFontTx/>
                <a:buNone/>
              </a:pPr>
              <a:t>35</a:t>
            </a:fld>
            <a:endParaRPr lang="tr-TR" altLang="tr-TR" sz="1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AC0460F-6C64-4D40-B5A6-5B2A3E97DB1F}"/>
              </a:ext>
            </a:extLst>
          </p:cNvPr>
          <p:cNvSpPr>
            <a:spLocks noGrp="1" noChangeArrowheads="1"/>
          </p:cNvSpPr>
          <p:nvPr>
            <p:ph type="title"/>
          </p:nvPr>
        </p:nvSpPr>
        <p:spPr/>
        <p:txBody>
          <a:bodyPr/>
          <a:lstStyle/>
          <a:p>
            <a:pPr eaLnBrk="1" hangingPunct="1"/>
            <a:r>
              <a:rPr lang="tr-TR" altLang="tr-TR" sz="2800">
                <a:solidFill>
                  <a:srgbClr val="FF0000"/>
                </a:solidFill>
                <a:latin typeface="Comic Sans MS" panose="030F0702030302020204" pitchFamily="66" charset="0"/>
                <a:cs typeface="Times New Roman" panose="02020603050405020304" pitchFamily="18" charset="0"/>
              </a:rPr>
              <a:t>Strip  kullanarak  idrarın  pratik  incelenmesi</a:t>
            </a:r>
            <a:br>
              <a:rPr lang="tr-TR" altLang="tr-TR" sz="2800">
                <a:solidFill>
                  <a:srgbClr val="FF0000"/>
                </a:solidFill>
                <a:latin typeface="Comic Sans MS" panose="030F0702030302020204" pitchFamily="66" charset="0"/>
              </a:rPr>
            </a:br>
            <a:r>
              <a:rPr lang="tr-TR" altLang="tr-TR" sz="2400" i="1">
                <a:solidFill>
                  <a:srgbClr val="FF0000"/>
                </a:solidFill>
                <a:latin typeface="Comic Sans MS" panose="030F0702030302020204" pitchFamily="66" charset="0"/>
              </a:rPr>
              <a:t>(devam ediyor)</a:t>
            </a:r>
          </a:p>
        </p:txBody>
      </p:sp>
      <p:sp>
        <p:nvSpPr>
          <p:cNvPr id="41987" name="Rectangle 3">
            <a:extLst>
              <a:ext uri="{FF2B5EF4-FFF2-40B4-BE49-F238E27FC236}">
                <a16:creationId xmlns:a16="http://schemas.microsoft.com/office/drawing/2014/main" id="{2BEE246E-7A0D-4AE0-9E96-09772EDC950D}"/>
              </a:ext>
            </a:extLst>
          </p:cNvPr>
          <p:cNvSpPr>
            <a:spLocks noGrp="1" noChangeArrowheads="1"/>
          </p:cNvSpPr>
          <p:nvPr>
            <p:ph type="body" idx="1"/>
          </p:nvPr>
        </p:nvSpPr>
        <p:spPr/>
        <p:txBody>
          <a:bodyPr/>
          <a:lstStyle/>
          <a:p>
            <a:pPr eaLnBrk="1" hangingPunct="1">
              <a:lnSpc>
                <a:spcPct val="90000"/>
              </a:lnSpc>
            </a:pPr>
            <a:r>
              <a:rPr lang="tr-TR" altLang="tr-TR" sz="2800" b="1">
                <a:latin typeface="Comic Sans MS" panose="030F0702030302020204" pitchFamily="66" charset="0"/>
                <a:cs typeface="Times New Roman" panose="02020603050405020304" pitchFamily="18" charset="0"/>
              </a:rPr>
              <a:t>Protein:</a:t>
            </a:r>
            <a:r>
              <a:rPr lang="tr-TR" altLang="tr-TR" sz="2800">
                <a:latin typeface="Comic Sans MS" panose="030F0702030302020204" pitchFamily="66" charset="0"/>
                <a:cs typeface="Times New Roman" panose="02020603050405020304" pitchFamily="18" charset="0"/>
              </a:rPr>
              <a:t> </a:t>
            </a:r>
            <a:r>
              <a:rPr lang="tr-TR" altLang="tr-TR" sz="2800">
                <a:latin typeface="Comic Sans MS" panose="030F0702030302020204" pitchFamily="66" charset="0"/>
              </a:rPr>
              <a:t>					          </a:t>
            </a:r>
            <a:r>
              <a:rPr lang="tr-TR" altLang="tr-TR" sz="2800">
                <a:latin typeface="Comic Sans MS" panose="030F0702030302020204" pitchFamily="66" charset="0"/>
                <a:cs typeface="Times New Roman" panose="02020603050405020304" pitchFamily="18" charset="0"/>
              </a:rPr>
              <a:t>Sağlıklı kişinin 24 saatlik idrarında protein miktarı 1-14 mg kadardır. Pratikte bu miktar pek az olduğundan dikkate alınmaz, negatif olarak değerlendirilir. Ancak glomerul hasarı nedeniyle filtrasyonun bozulması ve idrara protein karışması durumunda anlamlı sonuç bulunur. (İdrarda protein artmışsa kantitatif analiz yapılır, mikroprotein ve mikroalbumin değerlerine bakılır.)</a:t>
            </a:r>
            <a:r>
              <a:rPr lang="tr-TR" altLang="tr-TR" sz="2800">
                <a:latin typeface="Comic Sans MS" panose="030F0702030302020204" pitchFamily="66" charset="0"/>
              </a:rPr>
              <a:t> </a:t>
            </a:r>
          </a:p>
        </p:txBody>
      </p:sp>
      <p:sp>
        <p:nvSpPr>
          <p:cNvPr id="41988" name="3 Slayt Numarası Yer Tutucusu">
            <a:extLst>
              <a:ext uri="{FF2B5EF4-FFF2-40B4-BE49-F238E27FC236}">
                <a16:creationId xmlns:a16="http://schemas.microsoft.com/office/drawing/2014/main" id="{F172F2F4-452B-419C-B769-2432D353928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F5DC7DBC-64C7-4FD2-AB2F-0CB47DE08833}" type="slidenum">
              <a:rPr lang="tr-TR" altLang="tr-TR" sz="1200"/>
              <a:pPr>
                <a:spcBef>
                  <a:spcPct val="0"/>
                </a:spcBef>
                <a:buClrTx/>
                <a:buSzTx/>
                <a:buFontTx/>
                <a:buNone/>
              </a:pPr>
              <a:t>36</a:t>
            </a:fld>
            <a:endParaRPr lang="tr-TR" altLang="tr-TR" sz="12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F792EDE-2663-42A3-91CA-C3DD32F49570}"/>
              </a:ext>
            </a:extLst>
          </p:cNvPr>
          <p:cNvSpPr>
            <a:spLocks noGrp="1" noChangeArrowheads="1"/>
          </p:cNvSpPr>
          <p:nvPr>
            <p:ph type="title"/>
          </p:nvPr>
        </p:nvSpPr>
        <p:spPr/>
        <p:txBody>
          <a:bodyPr/>
          <a:lstStyle/>
          <a:p>
            <a:pPr eaLnBrk="1" hangingPunct="1"/>
            <a:r>
              <a:rPr lang="tr-TR" altLang="tr-TR" sz="2800">
                <a:solidFill>
                  <a:srgbClr val="FF0000"/>
                </a:solidFill>
                <a:latin typeface="Comic Sans MS" panose="030F0702030302020204" pitchFamily="66" charset="0"/>
                <a:cs typeface="Times New Roman" panose="02020603050405020304" pitchFamily="18" charset="0"/>
              </a:rPr>
              <a:t>Strip  kullanarak  idrarın  pratik  incelenmesi</a:t>
            </a:r>
            <a:br>
              <a:rPr lang="tr-TR" altLang="tr-TR" sz="2800">
                <a:solidFill>
                  <a:srgbClr val="FF0000"/>
                </a:solidFill>
                <a:latin typeface="Comic Sans MS" panose="030F0702030302020204" pitchFamily="66" charset="0"/>
              </a:rPr>
            </a:br>
            <a:r>
              <a:rPr lang="tr-TR" altLang="tr-TR" sz="2400" i="1">
                <a:solidFill>
                  <a:srgbClr val="FF0000"/>
                </a:solidFill>
                <a:latin typeface="Comic Sans MS" panose="030F0702030302020204" pitchFamily="66" charset="0"/>
              </a:rPr>
              <a:t>(devam ediyor)</a:t>
            </a:r>
          </a:p>
        </p:txBody>
      </p:sp>
      <p:sp>
        <p:nvSpPr>
          <p:cNvPr id="43011" name="Rectangle 3">
            <a:extLst>
              <a:ext uri="{FF2B5EF4-FFF2-40B4-BE49-F238E27FC236}">
                <a16:creationId xmlns:a16="http://schemas.microsoft.com/office/drawing/2014/main" id="{183007C0-C9E1-493B-9DDB-3E95FA1CFF3A}"/>
              </a:ext>
            </a:extLst>
          </p:cNvPr>
          <p:cNvSpPr>
            <a:spLocks noGrp="1" noChangeArrowheads="1"/>
          </p:cNvSpPr>
          <p:nvPr>
            <p:ph type="body" idx="1"/>
          </p:nvPr>
        </p:nvSpPr>
        <p:spPr>
          <a:xfrm>
            <a:off x="685800" y="1752600"/>
            <a:ext cx="7772400" cy="4343400"/>
          </a:xfrm>
        </p:spPr>
        <p:txBody>
          <a:bodyPr/>
          <a:lstStyle/>
          <a:p>
            <a:pPr eaLnBrk="1" hangingPunct="1">
              <a:lnSpc>
                <a:spcPct val="90000"/>
              </a:lnSpc>
            </a:pPr>
            <a:r>
              <a:rPr lang="tr-TR" altLang="tr-TR" sz="2800" b="1">
                <a:latin typeface="Comic Sans MS" panose="030F0702030302020204" pitchFamily="66" charset="0"/>
                <a:cs typeface="Times New Roman" panose="02020603050405020304" pitchFamily="18" charset="0"/>
              </a:rPr>
              <a:t>Keton cisimleri:</a:t>
            </a:r>
            <a:r>
              <a:rPr lang="tr-TR" altLang="tr-TR" sz="2800">
                <a:latin typeface="Comic Sans MS" panose="030F0702030302020204" pitchFamily="66" charset="0"/>
                <a:cs typeface="Times New Roman" panose="02020603050405020304" pitchFamily="18" charset="0"/>
              </a:rPr>
              <a:t> </a:t>
            </a:r>
            <a:r>
              <a:rPr lang="tr-TR" altLang="tr-TR" sz="2800">
                <a:latin typeface="Comic Sans MS" panose="030F0702030302020204" pitchFamily="66" charset="0"/>
              </a:rPr>
              <a:t>				   </a:t>
            </a:r>
            <a:r>
              <a:rPr lang="tr-TR" altLang="tr-TR" sz="2800">
                <a:latin typeface="Comic Sans MS" panose="030F0702030302020204" pitchFamily="66" charset="0"/>
                <a:cs typeface="Times New Roman" panose="02020603050405020304" pitchFamily="18" charset="0"/>
              </a:rPr>
              <a:t>Keton cisimleri şunlardır: asetoasetik asit, b-hidroksi butirik asit ve asetondur. Diabetes mellitus, kronik açlık ve aşrı egzersizde vücudun enerji kaynağı olarak lipidleri kullanması nedeniyle kanda asetatlar artar, karaciğere gelir, keton cisimlerine çevrilir, kana verilir, kanda keton cisimleri artar, </a:t>
            </a:r>
            <a:r>
              <a:rPr lang="tr-TR" altLang="tr-TR" sz="2800" b="1">
                <a:latin typeface="Comic Sans MS" panose="030F0702030302020204" pitchFamily="66" charset="0"/>
                <a:cs typeface="Times New Roman" panose="02020603050405020304" pitchFamily="18" charset="0"/>
              </a:rPr>
              <a:t>ketonemi</a:t>
            </a:r>
            <a:r>
              <a:rPr lang="tr-TR" altLang="tr-TR" sz="2800">
                <a:latin typeface="Comic Sans MS" panose="030F0702030302020204" pitchFamily="66" charset="0"/>
                <a:cs typeface="Times New Roman" panose="02020603050405020304" pitchFamily="18" charset="0"/>
              </a:rPr>
              <a:t> görülür. Bunun idrarla atılmasına </a:t>
            </a:r>
            <a:r>
              <a:rPr lang="tr-TR" altLang="tr-TR" sz="2800" b="1">
                <a:latin typeface="Comic Sans MS" panose="030F0702030302020204" pitchFamily="66" charset="0"/>
                <a:cs typeface="Times New Roman" panose="02020603050405020304" pitchFamily="18" charset="0"/>
              </a:rPr>
              <a:t>ketonüri</a:t>
            </a:r>
            <a:r>
              <a:rPr lang="tr-TR" altLang="tr-TR" sz="2800">
                <a:latin typeface="Comic Sans MS" panose="030F0702030302020204" pitchFamily="66" charset="0"/>
                <a:cs typeface="Times New Roman" panose="02020603050405020304" pitchFamily="18" charset="0"/>
              </a:rPr>
              <a:t> denir. Normalde negatif bulunur.</a:t>
            </a:r>
            <a:endParaRPr lang="tr-TR" altLang="tr-TR" sz="2800">
              <a:latin typeface="Comic Sans MS" panose="030F0702030302020204" pitchFamily="66" charset="0"/>
            </a:endParaRPr>
          </a:p>
        </p:txBody>
      </p:sp>
      <p:sp>
        <p:nvSpPr>
          <p:cNvPr id="43012" name="3 Slayt Numarası Yer Tutucusu">
            <a:extLst>
              <a:ext uri="{FF2B5EF4-FFF2-40B4-BE49-F238E27FC236}">
                <a16:creationId xmlns:a16="http://schemas.microsoft.com/office/drawing/2014/main" id="{D0DFC38C-CFE4-469A-ADA1-C9A4C0EE8B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5D2E2D30-884F-4245-B59A-75C05D046E6D}" type="slidenum">
              <a:rPr lang="tr-TR" altLang="tr-TR" sz="1200"/>
              <a:pPr>
                <a:spcBef>
                  <a:spcPct val="0"/>
                </a:spcBef>
                <a:buClrTx/>
                <a:buSzTx/>
                <a:buFontTx/>
                <a:buNone/>
              </a:pPr>
              <a:t>37</a:t>
            </a:fld>
            <a:endParaRPr lang="tr-TR" altLang="tr-TR" sz="12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B3A08A1-306E-4385-93B2-8188285B6FE4}"/>
              </a:ext>
            </a:extLst>
          </p:cNvPr>
          <p:cNvSpPr>
            <a:spLocks noGrp="1" noChangeArrowheads="1"/>
          </p:cNvSpPr>
          <p:nvPr>
            <p:ph type="title"/>
          </p:nvPr>
        </p:nvSpPr>
        <p:spPr/>
        <p:txBody>
          <a:bodyPr/>
          <a:lstStyle/>
          <a:p>
            <a:pPr eaLnBrk="1" hangingPunct="1"/>
            <a:r>
              <a:rPr lang="tr-TR" altLang="tr-TR" sz="2800">
                <a:solidFill>
                  <a:srgbClr val="FF0000"/>
                </a:solidFill>
                <a:latin typeface="Comic Sans MS" panose="030F0702030302020204" pitchFamily="66" charset="0"/>
                <a:cs typeface="Times New Roman" panose="02020603050405020304" pitchFamily="18" charset="0"/>
              </a:rPr>
              <a:t>Strip  kullanarak  idrarın  pratik  incelenmesi</a:t>
            </a:r>
            <a:br>
              <a:rPr lang="tr-TR" altLang="tr-TR" sz="2800">
                <a:solidFill>
                  <a:srgbClr val="FF0000"/>
                </a:solidFill>
                <a:latin typeface="Comic Sans MS" panose="030F0702030302020204" pitchFamily="66" charset="0"/>
              </a:rPr>
            </a:br>
            <a:r>
              <a:rPr lang="tr-TR" altLang="tr-TR" sz="2400" i="1">
                <a:solidFill>
                  <a:srgbClr val="FF0000"/>
                </a:solidFill>
                <a:latin typeface="Comic Sans MS" panose="030F0702030302020204" pitchFamily="66" charset="0"/>
              </a:rPr>
              <a:t>(devam ediyor)</a:t>
            </a:r>
          </a:p>
        </p:txBody>
      </p:sp>
      <p:sp>
        <p:nvSpPr>
          <p:cNvPr id="44035" name="Rectangle 3">
            <a:extLst>
              <a:ext uri="{FF2B5EF4-FFF2-40B4-BE49-F238E27FC236}">
                <a16:creationId xmlns:a16="http://schemas.microsoft.com/office/drawing/2014/main" id="{A8497F2D-3232-434E-99F8-226AB179FB67}"/>
              </a:ext>
            </a:extLst>
          </p:cNvPr>
          <p:cNvSpPr>
            <a:spLocks noGrp="1" noChangeArrowheads="1"/>
          </p:cNvSpPr>
          <p:nvPr>
            <p:ph type="body" idx="1"/>
          </p:nvPr>
        </p:nvSpPr>
        <p:spPr/>
        <p:txBody>
          <a:bodyPr/>
          <a:lstStyle/>
          <a:p>
            <a:pPr eaLnBrk="1" hangingPunct="1"/>
            <a:r>
              <a:rPr lang="tr-TR" altLang="tr-TR" b="1">
                <a:latin typeface="Comic Sans MS" panose="030F0702030302020204" pitchFamily="66" charset="0"/>
                <a:cs typeface="Times New Roman" panose="02020603050405020304" pitchFamily="18" charset="0"/>
              </a:rPr>
              <a:t>Bilirübin</a:t>
            </a:r>
            <a:r>
              <a:rPr lang="tr-TR" altLang="tr-TR">
                <a:latin typeface="Comic Sans MS" panose="030F0702030302020204" pitchFamily="66" charset="0"/>
                <a:cs typeface="Times New Roman" panose="02020603050405020304" pitchFamily="18" charset="0"/>
              </a:rPr>
              <a:t>:</a:t>
            </a:r>
            <a:r>
              <a:rPr lang="tr-TR" altLang="tr-TR" b="1">
                <a:latin typeface="Comic Sans MS" panose="030F0702030302020204" pitchFamily="66" charset="0"/>
                <a:cs typeface="Times New Roman" panose="02020603050405020304" pitchFamily="18" charset="0"/>
              </a:rPr>
              <a:t> </a:t>
            </a:r>
            <a:r>
              <a:rPr lang="tr-TR" altLang="tr-TR" b="1">
                <a:latin typeface="Comic Sans MS" panose="030F0702030302020204" pitchFamily="66" charset="0"/>
              </a:rPr>
              <a:t>				     </a:t>
            </a:r>
            <a:r>
              <a:rPr lang="tr-TR" altLang="tr-TR">
                <a:latin typeface="Comic Sans MS" panose="030F0702030302020204" pitchFamily="66" charset="0"/>
                <a:cs typeface="Times New Roman" panose="02020603050405020304" pitchFamily="18" charset="0"/>
              </a:rPr>
              <a:t>Sağlıklı kişinin idrarında bulunmaz. Eritrosit yıkımının fazla olması durumunda karaciğerde glukuronik asitle birleştirilerek direk bilirübin (konjuge bilirübin) halinde kana verilir ve idrara geçer.</a:t>
            </a:r>
            <a:r>
              <a:rPr lang="tr-TR" altLang="tr-TR">
                <a:latin typeface="Comic Sans MS" panose="030F0702030302020204" pitchFamily="66" charset="0"/>
              </a:rPr>
              <a:t> </a:t>
            </a:r>
          </a:p>
        </p:txBody>
      </p:sp>
      <p:sp>
        <p:nvSpPr>
          <p:cNvPr id="44036" name="3 Slayt Numarası Yer Tutucusu">
            <a:extLst>
              <a:ext uri="{FF2B5EF4-FFF2-40B4-BE49-F238E27FC236}">
                <a16:creationId xmlns:a16="http://schemas.microsoft.com/office/drawing/2014/main" id="{A8E0A54F-918C-424F-86DE-949C253849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90E05A65-056A-40EC-A0A3-4F0F0DBFFBA9}" type="slidenum">
              <a:rPr lang="tr-TR" altLang="tr-TR" sz="1200"/>
              <a:pPr>
                <a:spcBef>
                  <a:spcPct val="0"/>
                </a:spcBef>
                <a:buClrTx/>
                <a:buSzTx/>
                <a:buFontTx/>
                <a:buNone/>
              </a:pPr>
              <a:t>38</a:t>
            </a:fld>
            <a:endParaRPr lang="tr-TR" altLang="tr-TR" sz="1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E86D957-08AE-48F5-BC4B-5CB299DF7436}"/>
              </a:ext>
            </a:extLst>
          </p:cNvPr>
          <p:cNvSpPr>
            <a:spLocks noGrp="1" noChangeArrowheads="1"/>
          </p:cNvSpPr>
          <p:nvPr>
            <p:ph type="title"/>
          </p:nvPr>
        </p:nvSpPr>
        <p:spPr/>
        <p:txBody>
          <a:bodyPr/>
          <a:lstStyle/>
          <a:p>
            <a:pPr eaLnBrk="1" hangingPunct="1"/>
            <a:r>
              <a:rPr lang="tr-TR" altLang="tr-TR" sz="2800">
                <a:solidFill>
                  <a:srgbClr val="FF0000"/>
                </a:solidFill>
                <a:latin typeface="Comic Sans MS" panose="030F0702030302020204" pitchFamily="66" charset="0"/>
                <a:cs typeface="Times New Roman" panose="02020603050405020304" pitchFamily="18" charset="0"/>
              </a:rPr>
              <a:t>Strip  kullanarak  idrarın  pratik  incelenmesi</a:t>
            </a:r>
            <a:br>
              <a:rPr lang="tr-TR" altLang="tr-TR" sz="2800">
                <a:solidFill>
                  <a:srgbClr val="FF0000"/>
                </a:solidFill>
                <a:latin typeface="Comic Sans MS" panose="030F0702030302020204" pitchFamily="66" charset="0"/>
              </a:rPr>
            </a:br>
            <a:r>
              <a:rPr lang="tr-TR" altLang="tr-TR" sz="2400" i="1">
                <a:solidFill>
                  <a:srgbClr val="FF0000"/>
                </a:solidFill>
                <a:latin typeface="Comic Sans MS" panose="030F0702030302020204" pitchFamily="66" charset="0"/>
              </a:rPr>
              <a:t>(devam ediyor)</a:t>
            </a:r>
          </a:p>
        </p:txBody>
      </p:sp>
      <p:sp>
        <p:nvSpPr>
          <p:cNvPr id="45059" name="Rectangle 3">
            <a:extLst>
              <a:ext uri="{FF2B5EF4-FFF2-40B4-BE49-F238E27FC236}">
                <a16:creationId xmlns:a16="http://schemas.microsoft.com/office/drawing/2014/main" id="{4E2092FB-6F08-4E6A-95F9-5B0C9E4DC996}"/>
              </a:ext>
            </a:extLst>
          </p:cNvPr>
          <p:cNvSpPr>
            <a:spLocks noGrp="1" noChangeArrowheads="1"/>
          </p:cNvSpPr>
          <p:nvPr>
            <p:ph type="body" idx="1"/>
          </p:nvPr>
        </p:nvSpPr>
        <p:spPr>
          <a:solidFill>
            <a:schemeClr val="accent2"/>
          </a:solidFill>
        </p:spPr>
        <p:txBody>
          <a:bodyPr/>
          <a:lstStyle/>
          <a:p>
            <a:pPr eaLnBrk="1" hangingPunct="1">
              <a:lnSpc>
                <a:spcPct val="90000"/>
              </a:lnSpc>
            </a:pPr>
            <a:r>
              <a:rPr lang="tr-TR" altLang="tr-TR" sz="2400" b="1">
                <a:latin typeface="Comic Sans MS" panose="030F0702030302020204" pitchFamily="66" charset="0"/>
                <a:cs typeface="Times New Roman" panose="02020603050405020304" pitchFamily="18" charset="0"/>
              </a:rPr>
              <a:t>Glukoz:</a:t>
            </a:r>
            <a:r>
              <a:rPr lang="tr-TR" altLang="tr-TR" sz="2400">
                <a:latin typeface="Comic Sans MS" panose="030F0702030302020204" pitchFamily="66" charset="0"/>
                <a:cs typeface="Times New Roman" panose="02020603050405020304" pitchFamily="18" charset="0"/>
              </a:rPr>
              <a:t> </a:t>
            </a:r>
            <a:r>
              <a:rPr lang="tr-TR" altLang="tr-TR" sz="2400">
                <a:latin typeface="Comic Sans MS" panose="030F0702030302020204" pitchFamily="66" charset="0"/>
              </a:rPr>
              <a:t>				        </a:t>
            </a:r>
            <a:r>
              <a:rPr lang="tr-TR" altLang="tr-TR" sz="2400"/>
              <a:t>       </a:t>
            </a:r>
            <a:r>
              <a:rPr lang="tr-TR" altLang="tr-TR" sz="2400">
                <a:latin typeface="Comic Sans MS" panose="030F0702030302020204" pitchFamily="66" charset="0"/>
                <a:cs typeface="Times New Roman" panose="02020603050405020304" pitchFamily="18" charset="0"/>
              </a:rPr>
              <a:t>Normalde negatif bulunur. Ultrafiltrattaki glukoz tubuluslardan geri emilimle tekrar kana geçer. Geri emilimin belli bir hızı vardır. Kan glukoz düzeyi 160-180 mg/dl’yi aşan (10 mM/L’den fazla) hiperglisemide ultrafiltrattaki glukozun tubulus hücresine tamamen geçmesine maksimum geri emilim bile yetersiz kalır, bir miktar glukoz idrara karışır, glukozüri görülür.</a:t>
            </a:r>
            <a:endParaRPr lang="tr-TR" altLang="tr-TR" sz="2400">
              <a:latin typeface="Comic Sans MS" panose="030F0702030302020204" pitchFamily="66" charset="0"/>
            </a:endParaRPr>
          </a:p>
        </p:txBody>
      </p:sp>
      <p:sp>
        <p:nvSpPr>
          <p:cNvPr id="45060" name="3 Slayt Numarası Yer Tutucusu">
            <a:extLst>
              <a:ext uri="{FF2B5EF4-FFF2-40B4-BE49-F238E27FC236}">
                <a16:creationId xmlns:a16="http://schemas.microsoft.com/office/drawing/2014/main" id="{20E76161-1F27-4FDE-8415-42B64D5151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6E6FD7C3-6E48-4687-A3E7-18EE59049CA0}" type="slidenum">
              <a:rPr lang="tr-TR" altLang="tr-TR" sz="1200"/>
              <a:pPr>
                <a:spcBef>
                  <a:spcPct val="0"/>
                </a:spcBef>
                <a:buClrTx/>
                <a:buSzTx/>
                <a:buFontTx/>
                <a:buNone/>
              </a:pPr>
              <a:t>39</a:t>
            </a:fld>
            <a:endParaRPr lang="tr-TR" altLang="tr-TR"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Unvan 1">
            <a:extLst>
              <a:ext uri="{FF2B5EF4-FFF2-40B4-BE49-F238E27FC236}">
                <a16:creationId xmlns:a16="http://schemas.microsoft.com/office/drawing/2014/main" id="{2198696F-4FAA-42F9-BDEB-B204F7D141D3}"/>
              </a:ext>
            </a:extLst>
          </p:cNvPr>
          <p:cNvSpPr>
            <a:spLocks noGrp="1"/>
          </p:cNvSpPr>
          <p:nvPr>
            <p:ph type="title"/>
          </p:nvPr>
        </p:nvSpPr>
        <p:spPr/>
        <p:txBody>
          <a:bodyPr/>
          <a:lstStyle/>
          <a:p>
            <a:endParaRPr lang="tr-TR" altLang="tr-TR"/>
          </a:p>
        </p:txBody>
      </p:sp>
      <p:sp>
        <p:nvSpPr>
          <p:cNvPr id="9219" name="İçerik Yer Tutucusu 2">
            <a:extLst>
              <a:ext uri="{FF2B5EF4-FFF2-40B4-BE49-F238E27FC236}">
                <a16:creationId xmlns:a16="http://schemas.microsoft.com/office/drawing/2014/main" id="{6BC3A3DA-4388-4C58-B723-C6B9B7FAB9D1}"/>
              </a:ext>
            </a:extLst>
          </p:cNvPr>
          <p:cNvSpPr>
            <a:spLocks noGrp="1"/>
          </p:cNvSpPr>
          <p:nvPr>
            <p:ph idx="1"/>
          </p:nvPr>
        </p:nvSpPr>
        <p:spPr/>
        <p:txBody>
          <a:bodyPr/>
          <a:lstStyle/>
          <a:p>
            <a:pPr algn="just"/>
            <a:r>
              <a:rPr lang="tr-TR" altLang="tr-TR" sz="2400">
                <a:latin typeface="Arial" panose="020B0604020202020204" pitchFamily="34" charset="0"/>
                <a:cs typeface="Arial" panose="020B0604020202020204" pitchFamily="34" charset="0"/>
              </a:rPr>
              <a:t>Bazı maddeler ise idrarda bulunmaz veya yok denecek kadar az miktarlarda bulunurlar. Bazı hastalık durumlarında idrarda atılmaya başlar.</a:t>
            </a:r>
          </a:p>
          <a:p>
            <a:pPr algn="just"/>
            <a:r>
              <a:rPr lang="tr-TR" altLang="tr-TR" sz="2400">
                <a:latin typeface="Arial" panose="020B0604020202020204" pitchFamily="34" charset="0"/>
                <a:cs typeface="Arial" panose="020B0604020202020204" pitchFamily="34" charset="0"/>
              </a:rPr>
              <a:t>Protein</a:t>
            </a:r>
          </a:p>
          <a:p>
            <a:pPr algn="just"/>
            <a:r>
              <a:rPr lang="tr-TR" altLang="tr-TR" sz="2400">
                <a:latin typeface="Arial" panose="020B0604020202020204" pitchFamily="34" charset="0"/>
                <a:cs typeface="Arial" panose="020B0604020202020204" pitchFamily="34" charset="0"/>
              </a:rPr>
              <a:t>Glukoz</a:t>
            </a:r>
          </a:p>
          <a:p>
            <a:pPr algn="just"/>
            <a:r>
              <a:rPr lang="tr-TR" altLang="tr-TR" sz="2400">
                <a:latin typeface="Arial" panose="020B0604020202020204" pitchFamily="34" charset="0"/>
                <a:cs typeface="Arial" panose="020B0604020202020204" pitchFamily="34" charset="0"/>
              </a:rPr>
              <a:t>Keton</a:t>
            </a:r>
          </a:p>
          <a:p>
            <a:pPr algn="just"/>
            <a:r>
              <a:rPr lang="tr-TR" altLang="tr-TR" sz="2400">
                <a:latin typeface="Arial" panose="020B0604020202020204" pitchFamily="34" charset="0"/>
                <a:cs typeface="Arial" panose="020B0604020202020204" pitchFamily="34" charset="0"/>
              </a:rPr>
              <a:t>Bilirubin</a:t>
            </a:r>
          </a:p>
          <a:p>
            <a:pPr algn="just"/>
            <a:r>
              <a:rPr lang="tr-TR" altLang="tr-TR" sz="2400">
                <a:latin typeface="Arial" panose="020B0604020202020204" pitchFamily="34" charset="0"/>
                <a:cs typeface="Arial" panose="020B0604020202020204" pitchFamily="34" charset="0"/>
              </a:rPr>
              <a:t>Hemoglobin vs.</a:t>
            </a:r>
          </a:p>
        </p:txBody>
      </p:sp>
      <p:sp>
        <p:nvSpPr>
          <p:cNvPr id="9220" name="Slayt Numarası Yer Tutucusu 3">
            <a:extLst>
              <a:ext uri="{FF2B5EF4-FFF2-40B4-BE49-F238E27FC236}">
                <a16:creationId xmlns:a16="http://schemas.microsoft.com/office/drawing/2014/main" id="{B9F9F07A-13B1-4B16-98EC-9303B5D32A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D10965F5-1C07-4CF4-8B63-41206F2968EB}" type="slidenum">
              <a:rPr lang="tr-TR" altLang="tr-TR" sz="1200"/>
              <a:pPr>
                <a:spcBef>
                  <a:spcPct val="0"/>
                </a:spcBef>
                <a:buClrTx/>
                <a:buSzTx/>
                <a:buFontTx/>
                <a:buNone/>
              </a:pPr>
              <a:t>4</a:t>
            </a:fld>
            <a:endParaRPr lang="tr-TR" altLang="tr-TR" sz="12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E49672F-4201-480C-83D3-B380911298DE}"/>
              </a:ext>
            </a:extLst>
          </p:cNvPr>
          <p:cNvSpPr>
            <a:spLocks noGrp="1" noChangeArrowheads="1"/>
          </p:cNvSpPr>
          <p:nvPr>
            <p:ph type="title"/>
          </p:nvPr>
        </p:nvSpPr>
        <p:spPr/>
        <p:txBody>
          <a:bodyPr/>
          <a:lstStyle/>
          <a:p>
            <a:pPr eaLnBrk="1" hangingPunct="1"/>
            <a:r>
              <a:rPr lang="tr-TR" altLang="tr-TR" sz="2800">
                <a:solidFill>
                  <a:srgbClr val="FF0000"/>
                </a:solidFill>
                <a:latin typeface="Comic Sans MS" panose="030F0702030302020204" pitchFamily="66" charset="0"/>
                <a:cs typeface="Times New Roman" panose="02020603050405020304" pitchFamily="18" charset="0"/>
              </a:rPr>
              <a:t>Strip  kullanarak  idrarın  pratik  incelenmesi</a:t>
            </a:r>
            <a:br>
              <a:rPr lang="tr-TR" altLang="tr-TR" sz="2800">
                <a:solidFill>
                  <a:srgbClr val="FF0000"/>
                </a:solidFill>
                <a:latin typeface="Comic Sans MS" panose="030F0702030302020204" pitchFamily="66" charset="0"/>
              </a:rPr>
            </a:br>
            <a:r>
              <a:rPr lang="tr-TR" altLang="tr-TR" sz="2400" i="1">
                <a:solidFill>
                  <a:srgbClr val="FF0000"/>
                </a:solidFill>
                <a:latin typeface="Comic Sans MS" panose="030F0702030302020204" pitchFamily="66" charset="0"/>
              </a:rPr>
              <a:t>(devam ediyor)</a:t>
            </a:r>
          </a:p>
        </p:txBody>
      </p:sp>
      <p:sp>
        <p:nvSpPr>
          <p:cNvPr id="46083" name="Rectangle 3">
            <a:extLst>
              <a:ext uri="{FF2B5EF4-FFF2-40B4-BE49-F238E27FC236}">
                <a16:creationId xmlns:a16="http://schemas.microsoft.com/office/drawing/2014/main" id="{8A8D00EA-8E24-4495-9EAB-642348CD7706}"/>
              </a:ext>
            </a:extLst>
          </p:cNvPr>
          <p:cNvSpPr>
            <a:spLocks noGrp="1" noChangeArrowheads="1"/>
          </p:cNvSpPr>
          <p:nvPr>
            <p:ph type="body" idx="1"/>
          </p:nvPr>
        </p:nvSpPr>
        <p:spPr/>
        <p:txBody>
          <a:bodyPr/>
          <a:lstStyle/>
          <a:p>
            <a:pPr eaLnBrk="1" hangingPunct="1">
              <a:lnSpc>
                <a:spcPct val="90000"/>
              </a:lnSpc>
            </a:pPr>
            <a:r>
              <a:rPr lang="tr-TR" altLang="tr-TR" sz="2400" b="1">
                <a:latin typeface="Comic Sans MS" panose="030F0702030302020204" pitchFamily="66" charset="0"/>
                <a:cs typeface="Times New Roman" panose="02020603050405020304" pitchFamily="18" charset="0"/>
              </a:rPr>
              <a:t>Askorbik asit (askorbat, C vitamini): </a:t>
            </a:r>
            <a:r>
              <a:rPr lang="tr-TR" altLang="tr-TR" sz="2400" b="1">
                <a:latin typeface="Comic Sans MS" panose="030F0702030302020204" pitchFamily="66" charset="0"/>
              </a:rPr>
              <a:t>	           </a:t>
            </a:r>
            <a:r>
              <a:rPr lang="tr-TR" altLang="tr-TR" sz="2400">
                <a:latin typeface="Comic Sans MS" panose="030F0702030302020204" pitchFamily="66" charset="0"/>
                <a:cs typeface="Times New Roman" panose="02020603050405020304" pitchFamily="18" charset="0"/>
              </a:rPr>
              <a:t>C vitamini içeren besinleri bol alınca bir miktarı idrara geçer. C vitamini bir karbonhidrattır ve idrarda yüksek konsantrasyonda olması halinde idrarda glukoz olmadığı halde sanki varmış gibi yalancı pozitiflik görülür. Bu nedenle striple glukozüri aranırken askorbat da incelenmeli, askorbatın glukoz analizini interfere etme olasılığı dikkate alınmalıdır. </a:t>
            </a:r>
          </a:p>
        </p:txBody>
      </p:sp>
      <p:sp>
        <p:nvSpPr>
          <p:cNvPr id="46084" name="3 Slayt Numarası Yer Tutucusu">
            <a:extLst>
              <a:ext uri="{FF2B5EF4-FFF2-40B4-BE49-F238E27FC236}">
                <a16:creationId xmlns:a16="http://schemas.microsoft.com/office/drawing/2014/main" id="{543C4248-EBEB-4890-A119-99FC3698445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03F3BF86-51B6-41B8-AE63-C43FEE0696D7}" type="slidenum">
              <a:rPr lang="tr-TR" altLang="tr-TR" sz="1200"/>
              <a:pPr>
                <a:spcBef>
                  <a:spcPct val="0"/>
                </a:spcBef>
                <a:buClrTx/>
                <a:buSzTx/>
                <a:buFontTx/>
                <a:buNone/>
              </a:pPr>
              <a:t>40</a:t>
            </a:fld>
            <a:endParaRPr lang="tr-TR" altLang="tr-TR" sz="12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Unvan 1">
            <a:extLst>
              <a:ext uri="{FF2B5EF4-FFF2-40B4-BE49-F238E27FC236}">
                <a16:creationId xmlns:a16="http://schemas.microsoft.com/office/drawing/2014/main" id="{C39689D8-E61F-409F-865A-B6CB73C5F31C}"/>
              </a:ext>
            </a:extLst>
          </p:cNvPr>
          <p:cNvSpPr>
            <a:spLocks noGrp="1"/>
          </p:cNvSpPr>
          <p:nvPr>
            <p:ph type="title"/>
          </p:nvPr>
        </p:nvSpPr>
        <p:spPr/>
        <p:txBody>
          <a:bodyPr/>
          <a:lstStyle/>
          <a:p>
            <a:r>
              <a:rPr lang="tr-TR" altLang="tr-TR" sz="3200"/>
              <a:t>İdrarın mikroskobik olarak incelenmesi</a:t>
            </a:r>
          </a:p>
        </p:txBody>
      </p:sp>
      <p:sp>
        <p:nvSpPr>
          <p:cNvPr id="47107" name="İçerik Yer Tutucusu 2">
            <a:extLst>
              <a:ext uri="{FF2B5EF4-FFF2-40B4-BE49-F238E27FC236}">
                <a16:creationId xmlns:a16="http://schemas.microsoft.com/office/drawing/2014/main" id="{593F02FD-D256-43C9-90DF-6676A762E99B}"/>
              </a:ext>
            </a:extLst>
          </p:cNvPr>
          <p:cNvSpPr>
            <a:spLocks noGrp="1"/>
          </p:cNvSpPr>
          <p:nvPr>
            <p:ph idx="1"/>
          </p:nvPr>
        </p:nvSpPr>
        <p:spPr>
          <a:xfrm>
            <a:off x="800100" y="1804988"/>
            <a:ext cx="7448550" cy="4114800"/>
          </a:xfrm>
        </p:spPr>
        <p:txBody>
          <a:bodyPr/>
          <a:lstStyle/>
          <a:p>
            <a:pPr algn="just"/>
            <a:r>
              <a:rPr lang="tr-TR" altLang="tr-TR" sz="2000">
                <a:latin typeface="Arial" panose="020B0604020202020204" pitchFamily="34" charset="0"/>
                <a:cs typeface="Arial" panose="020B0604020202020204" pitchFamily="34" charset="0"/>
              </a:rPr>
              <a:t>10-12 ml taze idrar temiz bir santrifüj tüpünün 2/3’üne kadar doldurulur.</a:t>
            </a:r>
          </a:p>
          <a:p>
            <a:pPr algn="just"/>
            <a:r>
              <a:rPr lang="tr-TR" altLang="tr-TR" sz="2000">
                <a:latin typeface="Arial" panose="020B0604020202020204" pitchFamily="34" charset="0"/>
                <a:cs typeface="Arial" panose="020B0604020202020204" pitchFamily="34" charset="0"/>
              </a:rPr>
              <a:t>İçinde idrar numunesi olan tüpler, santrifüje dengeli bir şekilde yerleştirilir ve maksimum 2500 rpm de 5 dakika santrifüj edilir. Daha yüksek hızlarda şekilli elemanlar deforme olur.</a:t>
            </a:r>
          </a:p>
          <a:p>
            <a:pPr algn="just"/>
            <a:endParaRPr lang="tr-TR" altLang="tr-TR" sz="2000">
              <a:latin typeface="Arial" panose="020B0604020202020204" pitchFamily="34" charset="0"/>
              <a:cs typeface="Arial" panose="020B0604020202020204" pitchFamily="34" charset="0"/>
            </a:endParaRPr>
          </a:p>
        </p:txBody>
      </p:sp>
      <p:sp>
        <p:nvSpPr>
          <p:cNvPr id="47108" name="Slayt Numarası Yer Tutucusu 3">
            <a:extLst>
              <a:ext uri="{FF2B5EF4-FFF2-40B4-BE49-F238E27FC236}">
                <a16:creationId xmlns:a16="http://schemas.microsoft.com/office/drawing/2014/main" id="{B65CF8F8-E37D-4887-BF0F-E17452C07CA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CB930C80-3816-43F4-BA20-65AEC91369C0}" type="slidenum">
              <a:rPr lang="tr-TR" altLang="tr-TR" sz="1200"/>
              <a:pPr>
                <a:spcBef>
                  <a:spcPct val="0"/>
                </a:spcBef>
                <a:buClrTx/>
                <a:buSzTx/>
                <a:buFontTx/>
                <a:buNone/>
              </a:pPr>
              <a:t>41</a:t>
            </a:fld>
            <a:endParaRPr lang="tr-TR" altLang="tr-TR" sz="1200"/>
          </a:p>
        </p:txBody>
      </p:sp>
      <p:pic>
        <p:nvPicPr>
          <p:cNvPr id="47109" name="Resim 5">
            <a:extLst>
              <a:ext uri="{FF2B5EF4-FFF2-40B4-BE49-F238E27FC236}">
                <a16:creationId xmlns:a16="http://schemas.microsoft.com/office/drawing/2014/main" id="{2F05C7DA-3D44-4A30-BDBA-AE24FBC7FB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3533775"/>
            <a:ext cx="38735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Unvan 1">
            <a:extLst>
              <a:ext uri="{FF2B5EF4-FFF2-40B4-BE49-F238E27FC236}">
                <a16:creationId xmlns:a16="http://schemas.microsoft.com/office/drawing/2014/main" id="{0F9AAD8F-3CDD-446B-8339-70EC73E5ADEA}"/>
              </a:ext>
            </a:extLst>
          </p:cNvPr>
          <p:cNvSpPr>
            <a:spLocks noGrp="1"/>
          </p:cNvSpPr>
          <p:nvPr>
            <p:ph type="title"/>
          </p:nvPr>
        </p:nvSpPr>
        <p:spPr/>
        <p:txBody>
          <a:bodyPr/>
          <a:lstStyle/>
          <a:p>
            <a:r>
              <a:rPr lang="tr-TR" altLang="tr-TR" sz="3200"/>
              <a:t>İdrarın mikroskobik olarak incelenmesi</a:t>
            </a:r>
          </a:p>
        </p:txBody>
      </p:sp>
      <p:sp>
        <p:nvSpPr>
          <p:cNvPr id="48131" name="İçerik Yer Tutucusu 2">
            <a:extLst>
              <a:ext uri="{FF2B5EF4-FFF2-40B4-BE49-F238E27FC236}">
                <a16:creationId xmlns:a16="http://schemas.microsoft.com/office/drawing/2014/main" id="{30D4E7CE-E0F8-4BB2-9E9F-090D8ACF49BE}"/>
              </a:ext>
            </a:extLst>
          </p:cNvPr>
          <p:cNvSpPr>
            <a:spLocks noGrp="1"/>
          </p:cNvSpPr>
          <p:nvPr>
            <p:ph idx="1"/>
          </p:nvPr>
        </p:nvSpPr>
        <p:spPr>
          <a:xfrm>
            <a:off x="800100" y="1804988"/>
            <a:ext cx="7448550" cy="4114800"/>
          </a:xfrm>
        </p:spPr>
        <p:txBody>
          <a:bodyPr/>
          <a:lstStyle/>
          <a:p>
            <a:pPr algn="just"/>
            <a:r>
              <a:rPr lang="tr-TR" altLang="tr-TR" sz="2000" dirty="0">
                <a:latin typeface="Arial" panose="020B0604020202020204" pitchFamily="34" charset="0"/>
                <a:cs typeface="Arial" panose="020B0604020202020204" pitchFamily="34" charset="0"/>
              </a:rPr>
              <a:t>Santrifüj işleminden sonra, üst kısım tüp eğilerek dökülür veya bir </a:t>
            </a:r>
            <a:r>
              <a:rPr lang="tr-TR" altLang="tr-TR" sz="2000" dirty="0" err="1">
                <a:latin typeface="Arial" panose="020B0604020202020204" pitchFamily="34" charset="0"/>
                <a:cs typeface="Arial" panose="020B0604020202020204" pitchFamily="34" charset="0"/>
              </a:rPr>
              <a:t>pastör</a:t>
            </a:r>
            <a:r>
              <a:rPr lang="tr-TR" altLang="tr-TR" sz="2000" dirty="0">
                <a:latin typeface="Arial" panose="020B0604020202020204" pitchFamily="34" charset="0"/>
                <a:cs typeface="Arial" panose="020B0604020202020204" pitchFamily="34" charset="0"/>
              </a:rPr>
              <a:t> pipeti yardımıyla uzaklaştırılır. Ardından alt kısımda kalan </a:t>
            </a:r>
            <a:r>
              <a:rPr lang="tr-TR" altLang="tr-TR" sz="2000" dirty="0" err="1">
                <a:latin typeface="Arial" panose="020B0604020202020204" pitchFamily="34" charset="0"/>
                <a:cs typeface="Arial" panose="020B0604020202020204" pitchFamily="34" charset="0"/>
              </a:rPr>
              <a:t>sediment</a:t>
            </a:r>
            <a:r>
              <a:rPr lang="tr-TR" altLang="tr-TR" sz="2000" dirty="0">
                <a:latin typeface="Arial" panose="020B0604020202020204" pitchFamily="34" charset="0"/>
                <a:cs typeface="Arial" panose="020B0604020202020204" pitchFamily="34" charset="0"/>
              </a:rPr>
              <a:t> ve çok az miktardaki idrar karıştırılır.</a:t>
            </a:r>
          </a:p>
          <a:p>
            <a:pPr algn="just"/>
            <a:endParaRPr lang="tr-TR" altLang="tr-TR" sz="2000" dirty="0">
              <a:latin typeface="Arial" panose="020B0604020202020204" pitchFamily="34" charset="0"/>
              <a:cs typeface="Arial" panose="020B0604020202020204" pitchFamily="34" charset="0"/>
            </a:endParaRPr>
          </a:p>
          <a:p>
            <a:pPr algn="just"/>
            <a:r>
              <a:rPr lang="tr-TR" altLang="tr-TR" sz="2000" dirty="0">
                <a:latin typeface="Arial" panose="020B0604020202020204" pitchFamily="34" charset="0"/>
                <a:cs typeface="Arial" panose="020B0604020202020204" pitchFamily="34" charset="0"/>
              </a:rPr>
              <a:t>Elde edilen </a:t>
            </a:r>
            <a:r>
              <a:rPr lang="tr-TR" altLang="tr-TR" sz="2000" dirty="0" err="1">
                <a:latin typeface="Arial" panose="020B0604020202020204" pitchFamily="34" charset="0"/>
                <a:cs typeface="Arial" panose="020B0604020202020204" pitchFamily="34" charset="0"/>
              </a:rPr>
              <a:t>sediment</a:t>
            </a:r>
            <a:r>
              <a:rPr lang="tr-TR" altLang="tr-TR" sz="2000" dirty="0">
                <a:latin typeface="Arial" panose="020B0604020202020204" pitchFamily="34" charset="0"/>
                <a:cs typeface="Arial" panose="020B0604020202020204" pitchFamily="34" charset="0"/>
              </a:rPr>
              <a:t>, lam üzerine damlatılır ve lamel kapatılır.</a:t>
            </a:r>
          </a:p>
          <a:p>
            <a:pPr algn="just"/>
            <a:endParaRPr lang="tr-TR" altLang="tr-TR" sz="2000" dirty="0">
              <a:latin typeface="Arial" panose="020B0604020202020204" pitchFamily="34" charset="0"/>
              <a:cs typeface="Arial" panose="020B0604020202020204" pitchFamily="34" charset="0"/>
            </a:endParaRPr>
          </a:p>
          <a:p>
            <a:pPr algn="just"/>
            <a:endParaRPr lang="tr-TR" altLang="tr-TR" sz="2000" dirty="0">
              <a:latin typeface="Arial" panose="020B0604020202020204" pitchFamily="34" charset="0"/>
              <a:cs typeface="Arial" panose="020B0604020202020204" pitchFamily="34" charset="0"/>
            </a:endParaRPr>
          </a:p>
        </p:txBody>
      </p:sp>
      <p:sp>
        <p:nvSpPr>
          <p:cNvPr id="48132" name="Slayt Numarası Yer Tutucusu 3">
            <a:extLst>
              <a:ext uri="{FF2B5EF4-FFF2-40B4-BE49-F238E27FC236}">
                <a16:creationId xmlns:a16="http://schemas.microsoft.com/office/drawing/2014/main" id="{23E5A1AE-769D-408D-8D56-81B1661F1C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BC2D100C-FED3-461F-BF7F-721CC36F8AF7}" type="slidenum">
              <a:rPr lang="tr-TR" altLang="tr-TR" sz="1200">
                <a:solidFill>
                  <a:srgbClr val="000000"/>
                </a:solidFill>
              </a:rPr>
              <a:pPr>
                <a:spcBef>
                  <a:spcPct val="0"/>
                </a:spcBef>
                <a:buClrTx/>
                <a:buSzTx/>
                <a:buFontTx/>
                <a:buNone/>
              </a:pPr>
              <a:t>42</a:t>
            </a:fld>
            <a:endParaRPr lang="tr-TR" altLang="tr-TR" sz="1200">
              <a:solidFill>
                <a:srgbClr val="000000"/>
              </a:solidFill>
            </a:endParaRPr>
          </a:p>
        </p:txBody>
      </p:sp>
      <p:pic>
        <p:nvPicPr>
          <p:cNvPr id="48133" name="Resim 1">
            <a:extLst>
              <a:ext uri="{FF2B5EF4-FFF2-40B4-BE49-F238E27FC236}">
                <a16:creationId xmlns:a16="http://schemas.microsoft.com/office/drawing/2014/main" id="{7F6C59E3-C4E4-430F-B87B-C15C17F84A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176713"/>
            <a:ext cx="57245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Resim 2">
            <a:extLst>
              <a:ext uri="{FF2B5EF4-FFF2-40B4-BE49-F238E27FC236}">
                <a16:creationId xmlns:a16="http://schemas.microsoft.com/office/drawing/2014/main" id="{95B3CC67-D24A-4965-9F68-00E6407F79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9250" y="4867275"/>
            <a:ext cx="18415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Unvan 1">
            <a:extLst>
              <a:ext uri="{FF2B5EF4-FFF2-40B4-BE49-F238E27FC236}">
                <a16:creationId xmlns:a16="http://schemas.microsoft.com/office/drawing/2014/main" id="{E4E0F0CC-E898-4F92-94EC-BD24CE8F77F9}"/>
              </a:ext>
            </a:extLst>
          </p:cNvPr>
          <p:cNvSpPr>
            <a:spLocks noGrp="1"/>
          </p:cNvSpPr>
          <p:nvPr>
            <p:ph type="title"/>
          </p:nvPr>
        </p:nvSpPr>
        <p:spPr>
          <a:xfrm>
            <a:off x="1042988" y="501650"/>
            <a:ext cx="7313612" cy="1143000"/>
          </a:xfrm>
        </p:spPr>
        <p:txBody>
          <a:bodyPr/>
          <a:lstStyle/>
          <a:p>
            <a:endParaRPr lang="en-US" altLang="en-US"/>
          </a:p>
        </p:txBody>
      </p:sp>
      <p:sp>
        <p:nvSpPr>
          <p:cNvPr id="49155" name="Slayt Numarası Yer Tutucusu 3">
            <a:extLst>
              <a:ext uri="{FF2B5EF4-FFF2-40B4-BE49-F238E27FC236}">
                <a16:creationId xmlns:a16="http://schemas.microsoft.com/office/drawing/2014/main" id="{CA966977-BD9B-4CA3-B7FF-3D1875A924A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9DA64ED-EA5A-4DEA-BCF2-D2D85534B9B3}" type="slidenum">
              <a:rPr lang="tr-TR" altLang="tr-TR"/>
              <a:pPr/>
              <a:t>43</a:t>
            </a:fld>
            <a:endParaRPr lang="tr-TR" altLang="tr-TR"/>
          </a:p>
        </p:txBody>
      </p:sp>
      <p:sp>
        <p:nvSpPr>
          <p:cNvPr id="6" name="İçerik Yer Tutucusu 5">
            <a:extLst>
              <a:ext uri="{FF2B5EF4-FFF2-40B4-BE49-F238E27FC236}">
                <a16:creationId xmlns:a16="http://schemas.microsoft.com/office/drawing/2014/main" id="{48D85709-8D41-4FA8-9241-80F34D9C475F}"/>
              </a:ext>
            </a:extLst>
          </p:cNvPr>
          <p:cNvSpPr>
            <a:spLocks noGrp="1"/>
          </p:cNvSpPr>
          <p:nvPr>
            <p:ph idx="1"/>
          </p:nvPr>
        </p:nvSpPr>
        <p:spPr>
          <a:xfrm>
            <a:off x="827088" y="1916113"/>
            <a:ext cx="7313612" cy="4114800"/>
          </a:xfrm>
        </p:spPr>
        <p:txBody>
          <a:bodyPr/>
          <a:lstStyle/>
          <a:p>
            <a:pPr algn="just"/>
            <a:r>
              <a:rPr lang="tr-TR" altLang="en-US" sz="2800" dirty="0">
                <a:latin typeface="Arial" panose="020B0604020202020204" pitchFamily="34" charset="0"/>
              </a:rPr>
              <a:t>Eritrositler, lökositler, </a:t>
            </a:r>
            <a:r>
              <a:rPr lang="tr-TR" altLang="en-US" sz="2800" dirty="0" err="1">
                <a:latin typeface="Arial" panose="020B0604020202020204" pitchFamily="34" charset="0"/>
              </a:rPr>
              <a:t>epitel</a:t>
            </a:r>
            <a:r>
              <a:rPr lang="tr-TR" altLang="en-US" sz="2800" dirty="0">
                <a:latin typeface="Arial" panose="020B0604020202020204" pitchFamily="34" charset="0"/>
              </a:rPr>
              <a:t> hücreleri ve kristaller /HPF(40’lıkta bakılır) birimiyle, Silendirler /LPF(10’lukta bakılır) birimiyle  ifade edilir.</a:t>
            </a:r>
          </a:p>
          <a:p>
            <a:pPr algn="just"/>
            <a:endParaRPr lang="tr-TR" altLang="en-US" sz="2800" dirty="0">
              <a:latin typeface="Arial" panose="020B0604020202020204" pitchFamily="34" charset="0"/>
            </a:endParaRPr>
          </a:p>
          <a:p>
            <a:pPr algn="just"/>
            <a:r>
              <a:rPr lang="tr-TR" altLang="en-US" sz="2800" dirty="0">
                <a:latin typeface="Arial" panose="020B0604020202020204" pitchFamily="34" charset="0"/>
              </a:rPr>
              <a:t>15-20 saha tarandıktan sonra, saha başına düşen ortalama sayı not edilir.</a:t>
            </a:r>
          </a:p>
          <a:p>
            <a:pPr algn="just"/>
            <a:endParaRPr lang="tr-TR" altLang="en-US" sz="2800" dirty="0">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Unvan 1">
            <a:extLst>
              <a:ext uri="{FF2B5EF4-FFF2-40B4-BE49-F238E27FC236}">
                <a16:creationId xmlns:a16="http://schemas.microsoft.com/office/drawing/2014/main" id="{3B67C4E2-30D8-4760-83E0-6C1E4F214722}"/>
              </a:ext>
            </a:extLst>
          </p:cNvPr>
          <p:cNvSpPr>
            <a:spLocks noGrp="1"/>
          </p:cNvSpPr>
          <p:nvPr>
            <p:ph type="title"/>
          </p:nvPr>
        </p:nvSpPr>
        <p:spPr/>
        <p:txBody>
          <a:bodyPr/>
          <a:lstStyle/>
          <a:p>
            <a:r>
              <a:rPr lang="tr-TR" altLang="en-US"/>
              <a:t>İdrarın mikroskobik analizinde bakılan parametreler</a:t>
            </a:r>
          </a:p>
        </p:txBody>
      </p:sp>
      <p:sp>
        <p:nvSpPr>
          <p:cNvPr id="50179" name="İçerik Yer Tutucusu 2">
            <a:extLst>
              <a:ext uri="{FF2B5EF4-FFF2-40B4-BE49-F238E27FC236}">
                <a16:creationId xmlns:a16="http://schemas.microsoft.com/office/drawing/2014/main" id="{9B3B1D49-D0EF-489A-B369-F61AFB7C50A9}"/>
              </a:ext>
            </a:extLst>
          </p:cNvPr>
          <p:cNvSpPr>
            <a:spLocks noGrp="1"/>
          </p:cNvSpPr>
          <p:nvPr>
            <p:ph idx="1"/>
          </p:nvPr>
        </p:nvSpPr>
        <p:spPr/>
        <p:txBody>
          <a:bodyPr/>
          <a:lstStyle/>
          <a:p>
            <a:r>
              <a:rPr lang="tr-TR" altLang="en-US" dirty="0"/>
              <a:t>1. Hücresel elemanlar</a:t>
            </a:r>
          </a:p>
          <a:p>
            <a:r>
              <a:rPr lang="tr-TR" altLang="en-US" sz="2400" dirty="0"/>
              <a:t>Eritrosit</a:t>
            </a:r>
          </a:p>
          <a:p>
            <a:r>
              <a:rPr lang="tr-TR" altLang="en-US" sz="2400" dirty="0"/>
              <a:t>Lökosit</a:t>
            </a:r>
          </a:p>
          <a:p>
            <a:r>
              <a:rPr lang="tr-TR" altLang="en-US" sz="2400" dirty="0" err="1"/>
              <a:t>Epitel</a:t>
            </a:r>
            <a:r>
              <a:rPr lang="tr-TR" altLang="en-US" sz="2400" dirty="0"/>
              <a:t> hücreleri</a:t>
            </a:r>
          </a:p>
          <a:p>
            <a:r>
              <a:rPr lang="tr-TR" altLang="en-US" dirty="0"/>
              <a:t>2. Silendirler</a:t>
            </a:r>
          </a:p>
          <a:p>
            <a:r>
              <a:rPr lang="tr-TR" altLang="en-US" dirty="0"/>
              <a:t>3. Kristaller</a:t>
            </a:r>
          </a:p>
        </p:txBody>
      </p:sp>
      <p:sp>
        <p:nvSpPr>
          <p:cNvPr id="50180" name="Slayt Numarası Yer Tutucusu 3">
            <a:extLst>
              <a:ext uri="{FF2B5EF4-FFF2-40B4-BE49-F238E27FC236}">
                <a16:creationId xmlns:a16="http://schemas.microsoft.com/office/drawing/2014/main" id="{635C5982-9F48-4C52-9AED-1F4F3EAC8D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740CCAE-B397-4F7B-9064-C725D01C8844}" type="slidenum">
              <a:rPr lang="tr-TR" altLang="tr-TR"/>
              <a:pPr/>
              <a:t>44</a:t>
            </a:fld>
            <a:endParaRPr lang="tr-TR" altLang="tr-T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Unvan 1">
            <a:extLst>
              <a:ext uri="{FF2B5EF4-FFF2-40B4-BE49-F238E27FC236}">
                <a16:creationId xmlns:a16="http://schemas.microsoft.com/office/drawing/2014/main" id="{CC5D5BEC-C5F6-4F2D-B656-113E59A4E7BE}"/>
              </a:ext>
            </a:extLst>
          </p:cNvPr>
          <p:cNvSpPr>
            <a:spLocks noGrp="1"/>
          </p:cNvSpPr>
          <p:nvPr>
            <p:ph type="title"/>
          </p:nvPr>
        </p:nvSpPr>
        <p:spPr/>
        <p:txBody>
          <a:bodyPr/>
          <a:lstStyle/>
          <a:p>
            <a:r>
              <a:rPr lang="tr-TR" altLang="en-US"/>
              <a:t>Eritrositler</a:t>
            </a:r>
          </a:p>
        </p:txBody>
      </p:sp>
      <p:sp>
        <p:nvSpPr>
          <p:cNvPr id="51203" name="İçerik Yer Tutucusu 2">
            <a:extLst>
              <a:ext uri="{FF2B5EF4-FFF2-40B4-BE49-F238E27FC236}">
                <a16:creationId xmlns:a16="http://schemas.microsoft.com/office/drawing/2014/main" id="{BB0D6E6D-9F04-4803-BD63-B445BAEF686F}"/>
              </a:ext>
            </a:extLst>
          </p:cNvPr>
          <p:cNvSpPr>
            <a:spLocks noGrp="1"/>
          </p:cNvSpPr>
          <p:nvPr>
            <p:ph idx="1"/>
          </p:nvPr>
        </p:nvSpPr>
        <p:spPr/>
        <p:txBody>
          <a:bodyPr/>
          <a:lstStyle/>
          <a:p>
            <a:pPr algn="just"/>
            <a:r>
              <a:rPr lang="tr-TR" altLang="en-US"/>
              <a:t>Lökositlere göre daha küçük, çekirdeksiz, ortaları soluk, kenarları belirgin olan hücrelerdir.</a:t>
            </a:r>
          </a:p>
          <a:p>
            <a:pPr algn="just"/>
            <a:r>
              <a:rPr lang="tr-TR" altLang="en-US"/>
              <a:t>5 ve üzerinde sayıldığında anlamlı kabul edilir.</a:t>
            </a:r>
          </a:p>
        </p:txBody>
      </p:sp>
      <p:sp>
        <p:nvSpPr>
          <p:cNvPr id="51204" name="Slayt Numarası Yer Tutucusu 3">
            <a:extLst>
              <a:ext uri="{FF2B5EF4-FFF2-40B4-BE49-F238E27FC236}">
                <a16:creationId xmlns:a16="http://schemas.microsoft.com/office/drawing/2014/main" id="{FD7F242E-09BD-4353-A5A1-8ABF3F85DC4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B29B47-5001-42F7-A58C-40FEDFCBC5E6}" type="slidenum">
              <a:rPr lang="tr-TR" altLang="tr-TR"/>
              <a:pPr/>
              <a:t>45</a:t>
            </a:fld>
            <a:endParaRPr lang="tr-TR" altLang="tr-T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Unvan 1">
            <a:extLst>
              <a:ext uri="{FF2B5EF4-FFF2-40B4-BE49-F238E27FC236}">
                <a16:creationId xmlns:a16="http://schemas.microsoft.com/office/drawing/2014/main" id="{A9D13B77-EB59-4BB2-A850-4D30BD174247}"/>
              </a:ext>
            </a:extLst>
          </p:cNvPr>
          <p:cNvSpPr>
            <a:spLocks noGrp="1"/>
          </p:cNvSpPr>
          <p:nvPr>
            <p:ph type="title"/>
          </p:nvPr>
        </p:nvSpPr>
        <p:spPr/>
        <p:txBody>
          <a:bodyPr/>
          <a:lstStyle/>
          <a:p>
            <a:endParaRPr lang="en-US" altLang="en-US"/>
          </a:p>
        </p:txBody>
      </p:sp>
      <p:sp>
        <p:nvSpPr>
          <p:cNvPr id="52227" name="Slayt Numarası Yer Tutucusu 3">
            <a:extLst>
              <a:ext uri="{FF2B5EF4-FFF2-40B4-BE49-F238E27FC236}">
                <a16:creationId xmlns:a16="http://schemas.microsoft.com/office/drawing/2014/main" id="{8288CEF3-88F3-41BF-8BD0-0BBC0984FB6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17B56DD-BE90-48C3-97CF-734E8A8B264A}" type="slidenum">
              <a:rPr lang="tr-TR" altLang="tr-TR"/>
              <a:pPr/>
              <a:t>46</a:t>
            </a:fld>
            <a:endParaRPr lang="tr-TR" altLang="tr-TR"/>
          </a:p>
        </p:txBody>
      </p:sp>
      <p:pic>
        <p:nvPicPr>
          <p:cNvPr id="52228" name="Picture 2" descr="https://player.slideplayer.biz.tr/33/10235460/data/images/img9.jpg">
            <a:extLst>
              <a:ext uri="{FF2B5EF4-FFF2-40B4-BE49-F238E27FC236}">
                <a16:creationId xmlns:a16="http://schemas.microsoft.com/office/drawing/2014/main" id="{D63CCF7B-1BDE-4E3B-8EAE-10F94E31BE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17738" y="2027238"/>
            <a:ext cx="5619750" cy="3714750"/>
          </a:xfr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Unvan 1">
            <a:extLst>
              <a:ext uri="{FF2B5EF4-FFF2-40B4-BE49-F238E27FC236}">
                <a16:creationId xmlns:a16="http://schemas.microsoft.com/office/drawing/2014/main" id="{C651998E-5D1A-4856-9BA2-42DF3F55C2F2}"/>
              </a:ext>
            </a:extLst>
          </p:cNvPr>
          <p:cNvSpPr>
            <a:spLocks noGrp="1"/>
          </p:cNvSpPr>
          <p:nvPr>
            <p:ph type="title"/>
          </p:nvPr>
        </p:nvSpPr>
        <p:spPr/>
        <p:txBody>
          <a:bodyPr/>
          <a:lstStyle/>
          <a:p>
            <a:r>
              <a:rPr lang="tr-TR" altLang="en-US"/>
              <a:t>Lökositler</a:t>
            </a:r>
          </a:p>
        </p:txBody>
      </p:sp>
      <p:sp>
        <p:nvSpPr>
          <p:cNvPr id="3" name="İçerik Yer Tutucusu 2">
            <a:extLst>
              <a:ext uri="{FF2B5EF4-FFF2-40B4-BE49-F238E27FC236}">
                <a16:creationId xmlns:a16="http://schemas.microsoft.com/office/drawing/2014/main" id="{A53287A6-5D19-4A59-A9DB-2349F15BC092}"/>
              </a:ext>
            </a:extLst>
          </p:cNvPr>
          <p:cNvSpPr>
            <a:spLocks noGrp="1"/>
          </p:cNvSpPr>
          <p:nvPr>
            <p:ph idx="1"/>
          </p:nvPr>
        </p:nvSpPr>
        <p:spPr>
          <a:xfrm>
            <a:off x="827088" y="1827213"/>
            <a:ext cx="7856537" cy="4114800"/>
          </a:xfrm>
        </p:spPr>
        <p:txBody>
          <a:bodyPr/>
          <a:lstStyle/>
          <a:p>
            <a:pPr algn="just">
              <a:defRPr/>
            </a:pPr>
            <a:r>
              <a:rPr lang="tr-TR" sz="2400" dirty="0">
                <a:latin typeface="+mj-lt"/>
              </a:rPr>
              <a:t>Eritrositlere göre daha büyük ve çekirdekli hücrelerdir (çekirdekleri nedeniyle sitoplazmaları </a:t>
            </a:r>
            <a:r>
              <a:rPr lang="tr-TR" sz="2400" dirty="0" err="1">
                <a:latin typeface="+mj-lt"/>
              </a:rPr>
              <a:t>granüler</a:t>
            </a:r>
            <a:r>
              <a:rPr lang="tr-TR" sz="2400" dirty="0">
                <a:latin typeface="+mj-lt"/>
              </a:rPr>
              <a:t> yapıda görülür).</a:t>
            </a:r>
          </a:p>
          <a:p>
            <a:pPr algn="just">
              <a:defRPr/>
            </a:pPr>
            <a:r>
              <a:rPr lang="tr-TR" sz="2400" dirty="0">
                <a:latin typeface="+mj-lt"/>
              </a:rPr>
              <a:t>Normalde erkeklerde her sahada, erkelerde 2-3 adet kadınlarda 4-5 adet görülebilir.</a:t>
            </a:r>
          </a:p>
          <a:p>
            <a:pPr algn="just">
              <a:defRPr/>
            </a:pPr>
            <a:r>
              <a:rPr lang="tr-TR" sz="2400" dirty="0">
                <a:latin typeface="+mj-lt"/>
              </a:rPr>
              <a:t>Genellikle 5’in üzerinde (40’lık büyütme alanında) anlamlı kabul edilir. </a:t>
            </a:r>
          </a:p>
          <a:p>
            <a:pPr algn="just">
              <a:defRPr/>
            </a:pPr>
            <a:r>
              <a:rPr lang="tr-TR" sz="2400" dirty="0">
                <a:latin typeface="+mj-lt"/>
              </a:rPr>
              <a:t>İdrarda lökosit görülmesi idrar yolu enfeksiyonunun en sık bulgusudur.</a:t>
            </a:r>
          </a:p>
        </p:txBody>
      </p:sp>
      <p:sp>
        <p:nvSpPr>
          <p:cNvPr id="53252" name="Slayt Numarası Yer Tutucusu 3">
            <a:extLst>
              <a:ext uri="{FF2B5EF4-FFF2-40B4-BE49-F238E27FC236}">
                <a16:creationId xmlns:a16="http://schemas.microsoft.com/office/drawing/2014/main" id="{FBC0ABDE-2750-4CAD-AE79-AEBBAB0EB4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566D00C-5944-41C6-A870-0A39609D6460}" type="slidenum">
              <a:rPr lang="tr-TR" altLang="tr-TR"/>
              <a:pPr/>
              <a:t>47</a:t>
            </a:fld>
            <a:endParaRPr lang="tr-TR" altLang="tr-T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Unvan 1">
            <a:extLst>
              <a:ext uri="{FF2B5EF4-FFF2-40B4-BE49-F238E27FC236}">
                <a16:creationId xmlns:a16="http://schemas.microsoft.com/office/drawing/2014/main" id="{2B642BD4-CCC4-49B1-B2B2-BFF0593CCAE6}"/>
              </a:ext>
            </a:extLst>
          </p:cNvPr>
          <p:cNvSpPr>
            <a:spLocks noGrp="1"/>
          </p:cNvSpPr>
          <p:nvPr>
            <p:ph type="title"/>
          </p:nvPr>
        </p:nvSpPr>
        <p:spPr/>
        <p:txBody>
          <a:bodyPr/>
          <a:lstStyle/>
          <a:p>
            <a:r>
              <a:rPr lang="tr-TR" altLang="en-US"/>
              <a:t>Lökositler</a:t>
            </a:r>
          </a:p>
        </p:txBody>
      </p:sp>
      <p:sp>
        <p:nvSpPr>
          <p:cNvPr id="54275" name="Slayt Numarası Yer Tutucusu 3">
            <a:extLst>
              <a:ext uri="{FF2B5EF4-FFF2-40B4-BE49-F238E27FC236}">
                <a16:creationId xmlns:a16="http://schemas.microsoft.com/office/drawing/2014/main" id="{0B3589A8-47DE-4333-B476-FC9EEEC45C1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BFC5574-52B0-4777-B4E9-8F3E836BBDE7}" type="slidenum">
              <a:rPr lang="tr-TR" altLang="tr-TR"/>
              <a:pPr/>
              <a:t>48</a:t>
            </a:fld>
            <a:endParaRPr lang="tr-TR" altLang="tr-TR"/>
          </a:p>
        </p:txBody>
      </p:sp>
      <p:pic>
        <p:nvPicPr>
          <p:cNvPr id="54276" name="Picture 2" descr="http://www.mustafaaltinisik.org.uk/idrar/jpg/0031.jpg">
            <a:extLst>
              <a:ext uri="{FF2B5EF4-FFF2-40B4-BE49-F238E27FC236}">
                <a16:creationId xmlns:a16="http://schemas.microsoft.com/office/drawing/2014/main" id="{84685017-ABE9-455D-8DC7-2910F2AFC1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43213" y="1827213"/>
            <a:ext cx="3513137" cy="4114800"/>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Unvan 1">
            <a:extLst>
              <a:ext uri="{FF2B5EF4-FFF2-40B4-BE49-F238E27FC236}">
                <a16:creationId xmlns:a16="http://schemas.microsoft.com/office/drawing/2014/main" id="{A7DBBC78-B5E7-4DEC-940E-FC5E264A21A9}"/>
              </a:ext>
            </a:extLst>
          </p:cNvPr>
          <p:cNvSpPr>
            <a:spLocks noGrp="1"/>
          </p:cNvSpPr>
          <p:nvPr>
            <p:ph type="title"/>
          </p:nvPr>
        </p:nvSpPr>
        <p:spPr/>
        <p:txBody>
          <a:bodyPr/>
          <a:lstStyle/>
          <a:p>
            <a:r>
              <a:rPr lang="tr-TR" altLang="en-US"/>
              <a:t>Epitel hücreleri</a:t>
            </a:r>
          </a:p>
        </p:txBody>
      </p:sp>
      <p:sp>
        <p:nvSpPr>
          <p:cNvPr id="3" name="İçerik Yer Tutucusu 2">
            <a:extLst>
              <a:ext uri="{FF2B5EF4-FFF2-40B4-BE49-F238E27FC236}">
                <a16:creationId xmlns:a16="http://schemas.microsoft.com/office/drawing/2014/main" id="{DEC44B84-4CEF-4673-ADD6-58CF53D5BF41}"/>
              </a:ext>
            </a:extLst>
          </p:cNvPr>
          <p:cNvSpPr>
            <a:spLocks noGrp="1"/>
          </p:cNvSpPr>
          <p:nvPr>
            <p:ph idx="1"/>
          </p:nvPr>
        </p:nvSpPr>
        <p:spPr/>
        <p:txBody>
          <a:bodyPr/>
          <a:lstStyle/>
          <a:p>
            <a:pPr algn="just">
              <a:defRPr/>
            </a:pPr>
            <a:r>
              <a:rPr lang="tr-TR" sz="2400" dirty="0">
                <a:latin typeface="+mj-lt"/>
              </a:rPr>
              <a:t>Lökositlerden büyük hücrelerdir.</a:t>
            </a:r>
          </a:p>
          <a:p>
            <a:pPr algn="just">
              <a:defRPr/>
            </a:pPr>
            <a:r>
              <a:rPr lang="tr-TR" sz="2400" dirty="0">
                <a:latin typeface="+mj-lt"/>
              </a:rPr>
              <a:t>Kadın idrarında erkeklere göre daha fazla sayıda </a:t>
            </a:r>
            <a:r>
              <a:rPr lang="tr-TR" sz="2400" dirty="0" err="1">
                <a:latin typeface="+mj-lt"/>
              </a:rPr>
              <a:t>epitel</a:t>
            </a:r>
            <a:r>
              <a:rPr lang="tr-TR" sz="2400" dirty="0">
                <a:latin typeface="+mj-lt"/>
              </a:rPr>
              <a:t> hücresi bulunur.  </a:t>
            </a:r>
          </a:p>
          <a:p>
            <a:pPr algn="just">
              <a:defRPr/>
            </a:pPr>
            <a:endParaRPr lang="tr-TR" sz="2400" dirty="0">
              <a:latin typeface="+mj-lt"/>
            </a:endParaRPr>
          </a:p>
          <a:p>
            <a:pPr algn="just">
              <a:defRPr/>
            </a:pPr>
            <a:r>
              <a:rPr lang="tr-TR" sz="2400" dirty="0">
                <a:latin typeface="+mj-lt"/>
              </a:rPr>
              <a:t>İdrarda 3 tip </a:t>
            </a:r>
            <a:r>
              <a:rPr lang="tr-TR" sz="2400" dirty="0" err="1">
                <a:latin typeface="+mj-lt"/>
              </a:rPr>
              <a:t>epitel</a:t>
            </a:r>
            <a:r>
              <a:rPr lang="tr-TR" sz="2400" dirty="0">
                <a:latin typeface="+mj-lt"/>
              </a:rPr>
              <a:t> hücresi bulunur.</a:t>
            </a:r>
          </a:p>
          <a:p>
            <a:pPr algn="just">
              <a:defRPr/>
            </a:pPr>
            <a:r>
              <a:rPr lang="tr-TR" sz="2400" dirty="0">
                <a:latin typeface="+mj-lt"/>
              </a:rPr>
              <a:t>-</a:t>
            </a:r>
            <a:r>
              <a:rPr lang="tr-TR" sz="2000" dirty="0" err="1">
                <a:latin typeface="+mj-lt"/>
              </a:rPr>
              <a:t>Renal</a:t>
            </a:r>
            <a:r>
              <a:rPr lang="tr-TR" sz="2000" dirty="0">
                <a:latin typeface="+mj-lt"/>
              </a:rPr>
              <a:t> </a:t>
            </a:r>
            <a:r>
              <a:rPr lang="tr-TR" sz="2000" dirty="0" err="1">
                <a:latin typeface="+mj-lt"/>
              </a:rPr>
              <a:t>tübüler</a:t>
            </a:r>
            <a:r>
              <a:rPr lang="tr-TR" sz="2000" dirty="0">
                <a:latin typeface="+mj-lt"/>
              </a:rPr>
              <a:t> </a:t>
            </a:r>
            <a:r>
              <a:rPr lang="tr-TR" sz="2000" dirty="0" err="1">
                <a:latin typeface="+mj-lt"/>
              </a:rPr>
              <a:t>epitel</a:t>
            </a:r>
            <a:endParaRPr lang="tr-TR" sz="2000" dirty="0">
              <a:latin typeface="+mj-lt"/>
            </a:endParaRPr>
          </a:p>
          <a:p>
            <a:pPr algn="just">
              <a:defRPr/>
            </a:pPr>
            <a:r>
              <a:rPr lang="tr-TR" sz="2000" dirty="0">
                <a:latin typeface="+mj-lt"/>
              </a:rPr>
              <a:t>-</a:t>
            </a:r>
            <a:r>
              <a:rPr lang="tr-TR" sz="2000" dirty="0" err="1">
                <a:latin typeface="+mj-lt"/>
              </a:rPr>
              <a:t>Transizyonel</a:t>
            </a:r>
            <a:r>
              <a:rPr lang="tr-TR" sz="2000" dirty="0">
                <a:latin typeface="+mj-lt"/>
              </a:rPr>
              <a:t> </a:t>
            </a:r>
            <a:r>
              <a:rPr lang="tr-TR" sz="2000" dirty="0" err="1">
                <a:latin typeface="+mj-lt"/>
              </a:rPr>
              <a:t>epitel</a:t>
            </a:r>
            <a:endParaRPr lang="tr-TR" sz="2000" dirty="0">
              <a:latin typeface="+mj-lt"/>
            </a:endParaRPr>
          </a:p>
          <a:p>
            <a:pPr algn="just">
              <a:defRPr/>
            </a:pPr>
            <a:r>
              <a:rPr lang="tr-TR" sz="2000" dirty="0">
                <a:latin typeface="+mj-lt"/>
              </a:rPr>
              <a:t>-Yassı </a:t>
            </a:r>
            <a:r>
              <a:rPr lang="tr-TR" sz="2000" dirty="0" err="1">
                <a:latin typeface="+mj-lt"/>
              </a:rPr>
              <a:t>epitel</a:t>
            </a:r>
            <a:endParaRPr lang="tr-TR" sz="2000" dirty="0">
              <a:latin typeface="+mj-lt"/>
            </a:endParaRPr>
          </a:p>
        </p:txBody>
      </p:sp>
      <p:sp>
        <p:nvSpPr>
          <p:cNvPr id="55300" name="Slayt Numarası Yer Tutucusu 3">
            <a:extLst>
              <a:ext uri="{FF2B5EF4-FFF2-40B4-BE49-F238E27FC236}">
                <a16:creationId xmlns:a16="http://schemas.microsoft.com/office/drawing/2014/main" id="{355E2AE9-A024-4C7C-900D-D7783E2A78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8C86858-1B75-458B-93CB-83EE752844D5}" type="slidenum">
              <a:rPr lang="tr-TR" altLang="tr-TR"/>
              <a:pPr/>
              <a:t>49</a:t>
            </a:fld>
            <a:endParaRPr lang="tr-TR" alt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Unvan 1">
            <a:extLst>
              <a:ext uri="{FF2B5EF4-FFF2-40B4-BE49-F238E27FC236}">
                <a16:creationId xmlns:a16="http://schemas.microsoft.com/office/drawing/2014/main" id="{89BC3872-C8E2-4F83-A733-D9F5E64B87A5}"/>
              </a:ext>
            </a:extLst>
          </p:cNvPr>
          <p:cNvSpPr>
            <a:spLocks noGrp="1"/>
          </p:cNvSpPr>
          <p:nvPr>
            <p:ph type="title"/>
          </p:nvPr>
        </p:nvSpPr>
        <p:spPr/>
        <p:txBody>
          <a:bodyPr/>
          <a:lstStyle/>
          <a:p>
            <a:r>
              <a:rPr lang="tr-TR" altLang="tr-TR"/>
              <a:t>Tam idrar tahlili (TİT)</a:t>
            </a:r>
          </a:p>
        </p:txBody>
      </p:sp>
      <p:sp>
        <p:nvSpPr>
          <p:cNvPr id="10243" name="İçerik Yer Tutucusu 2">
            <a:extLst>
              <a:ext uri="{FF2B5EF4-FFF2-40B4-BE49-F238E27FC236}">
                <a16:creationId xmlns:a16="http://schemas.microsoft.com/office/drawing/2014/main" id="{DFA2D9FB-7352-4700-8A3F-88AFD824951E}"/>
              </a:ext>
            </a:extLst>
          </p:cNvPr>
          <p:cNvSpPr>
            <a:spLocks noGrp="1"/>
          </p:cNvSpPr>
          <p:nvPr>
            <p:ph idx="1"/>
          </p:nvPr>
        </p:nvSpPr>
        <p:spPr/>
        <p:txBody>
          <a:bodyPr/>
          <a:lstStyle/>
          <a:p>
            <a:endParaRPr lang="tr-TR" altLang="tr-TR" sz="2400" b="1">
              <a:latin typeface="Arial" panose="020B0604020202020204" pitchFamily="34" charset="0"/>
              <a:cs typeface="Arial" panose="020B0604020202020204" pitchFamily="34" charset="0"/>
            </a:endParaRPr>
          </a:p>
          <a:p>
            <a:r>
              <a:rPr lang="tr-TR" altLang="tr-TR" sz="2400" b="1">
                <a:latin typeface="Arial" panose="020B0604020202020204" pitchFamily="34" charset="0"/>
                <a:cs typeface="Arial" panose="020B0604020202020204" pitchFamily="34" charset="0"/>
              </a:rPr>
              <a:t>1. </a:t>
            </a:r>
            <a:r>
              <a:rPr lang="tr-TR" altLang="tr-TR" sz="2400">
                <a:latin typeface="Arial" panose="020B0604020202020204" pitchFamily="34" charset="0"/>
                <a:cs typeface="Arial" panose="020B0604020202020204" pitchFamily="34" charset="0"/>
              </a:rPr>
              <a:t>İdrarın </a:t>
            </a:r>
            <a:r>
              <a:rPr lang="tr-TR" altLang="tr-TR" sz="2400" b="1">
                <a:latin typeface="Arial" panose="020B0604020202020204" pitchFamily="34" charset="0"/>
                <a:cs typeface="Arial" panose="020B0604020202020204" pitchFamily="34" charset="0"/>
              </a:rPr>
              <a:t>fiziksel</a:t>
            </a:r>
            <a:r>
              <a:rPr lang="tr-TR" altLang="tr-TR" sz="2400">
                <a:latin typeface="Arial" panose="020B0604020202020204" pitchFamily="34" charset="0"/>
                <a:cs typeface="Arial" panose="020B0604020202020204" pitchFamily="34" charset="0"/>
              </a:rPr>
              <a:t> özelliklerinin incelenmesi</a:t>
            </a:r>
          </a:p>
          <a:p>
            <a:r>
              <a:rPr lang="tr-TR" altLang="tr-TR" sz="2400" b="1">
                <a:latin typeface="Arial" panose="020B0604020202020204" pitchFamily="34" charset="0"/>
                <a:cs typeface="Arial" panose="020B0604020202020204" pitchFamily="34" charset="0"/>
              </a:rPr>
              <a:t>2. </a:t>
            </a:r>
            <a:r>
              <a:rPr lang="tr-TR" altLang="tr-TR" sz="2400">
                <a:latin typeface="Arial" panose="020B0604020202020204" pitchFamily="34" charset="0"/>
                <a:cs typeface="Arial" panose="020B0604020202020204" pitchFamily="34" charset="0"/>
              </a:rPr>
              <a:t>İdrarın </a:t>
            </a:r>
            <a:r>
              <a:rPr lang="tr-TR" altLang="tr-TR" sz="2400" b="1">
                <a:latin typeface="Arial" panose="020B0604020202020204" pitchFamily="34" charset="0"/>
                <a:cs typeface="Arial" panose="020B0604020202020204" pitchFamily="34" charset="0"/>
              </a:rPr>
              <a:t>kimyasal</a:t>
            </a:r>
            <a:r>
              <a:rPr lang="tr-TR" altLang="tr-TR" sz="2400">
                <a:latin typeface="Arial" panose="020B0604020202020204" pitchFamily="34" charset="0"/>
                <a:cs typeface="Arial" panose="020B0604020202020204" pitchFamily="34" charset="0"/>
              </a:rPr>
              <a:t> içeriğinin değerlendirilmesi</a:t>
            </a:r>
          </a:p>
          <a:p>
            <a:pPr algn="just"/>
            <a:r>
              <a:rPr lang="tr-TR" altLang="tr-TR" sz="2400" b="1">
                <a:latin typeface="Arial" panose="020B0604020202020204" pitchFamily="34" charset="0"/>
                <a:cs typeface="Arial" panose="020B0604020202020204" pitchFamily="34" charset="0"/>
              </a:rPr>
              <a:t>3. </a:t>
            </a:r>
            <a:r>
              <a:rPr lang="tr-TR" altLang="tr-TR" sz="2400">
                <a:latin typeface="Arial" panose="020B0604020202020204" pitchFamily="34" charset="0"/>
                <a:cs typeface="Arial" panose="020B0604020202020204" pitchFamily="34" charset="0"/>
              </a:rPr>
              <a:t>İdrar dan elde edilen sedimentin mikroskobik olarak incelenmesi.</a:t>
            </a:r>
          </a:p>
        </p:txBody>
      </p:sp>
      <p:sp>
        <p:nvSpPr>
          <p:cNvPr id="10244" name="Slayt Numarası Yer Tutucusu 3">
            <a:extLst>
              <a:ext uri="{FF2B5EF4-FFF2-40B4-BE49-F238E27FC236}">
                <a16:creationId xmlns:a16="http://schemas.microsoft.com/office/drawing/2014/main" id="{ACACA661-5C64-405C-8CEC-73EF971528B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C4AE25B5-F835-4AFC-B1F5-2317F67F7984}" type="slidenum">
              <a:rPr lang="tr-TR" altLang="tr-TR" sz="1200"/>
              <a:pPr>
                <a:spcBef>
                  <a:spcPct val="0"/>
                </a:spcBef>
                <a:buClrTx/>
                <a:buSzTx/>
                <a:buFontTx/>
                <a:buNone/>
              </a:pPr>
              <a:t>5</a:t>
            </a:fld>
            <a:endParaRPr lang="tr-TR" altLang="tr-TR" sz="12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Unvan 1">
            <a:extLst>
              <a:ext uri="{FF2B5EF4-FFF2-40B4-BE49-F238E27FC236}">
                <a16:creationId xmlns:a16="http://schemas.microsoft.com/office/drawing/2014/main" id="{EDBDAB03-2010-40DB-9FF0-78C9891CDDD9}"/>
              </a:ext>
            </a:extLst>
          </p:cNvPr>
          <p:cNvSpPr>
            <a:spLocks noGrp="1"/>
          </p:cNvSpPr>
          <p:nvPr>
            <p:ph type="title"/>
          </p:nvPr>
        </p:nvSpPr>
        <p:spPr/>
        <p:txBody>
          <a:bodyPr/>
          <a:lstStyle/>
          <a:p>
            <a:r>
              <a:rPr lang="tr-TR" altLang="en-US"/>
              <a:t>Yassı epitel hücreleri</a:t>
            </a:r>
          </a:p>
        </p:txBody>
      </p:sp>
      <p:sp>
        <p:nvSpPr>
          <p:cNvPr id="56323" name="Slayt Numarası Yer Tutucusu 3">
            <a:extLst>
              <a:ext uri="{FF2B5EF4-FFF2-40B4-BE49-F238E27FC236}">
                <a16:creationId xmlns:a16="http://schemas.microsoft.com/office/drawing/2014/main" id="{4C34FEEE-CAF4-40A7-AB62-2415833AC3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A81C572-8EC9-44E9-BB30-98D1FC670A61}" type="slidenum">
              <a:rPr lang="tr-TR" altLang="tr-TR"/>
              <a:pPr/>
              <a:t>50</a:t>
            </a:fld>
            <a:endParaRPr lang="tr-TR" altLang="tr-TR"/>
          </a:p>
        </p:txBody>
      </p:sp>
      <p:pic>
        <p:nvPicPr>
          <p:cNvPr id="56324" name="Picture 2" descr="https://player.slideplayer.biz.tr/33/10235460/data/images/img31.jpg">
            <a:extLst>
              <a:ext uri="{FF2B5EF4-FFF2-40B4-BE49-F238E27FC236}">
                <a16:creationId xmlns:a16="http://schemas.microsoft.com/office/drawing/2014/main" id="{B80EC699-355A-4F84-90BB-4C22B7DCE5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98688" y="1974850"/>
            <a:ext cx="5657850" cy="3819525"/>
          </a:xfr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Unvan 1">
            <a:extLst>
              <a:ext uri="{FF2B5EF4-FFF2-40B4-BE49-F238E27FC236}">
                <a16:creationId xmlns:a16="http://schemas.microsoft.com/office/drawing/2014/main" id="{587AA8DE-E4F0-4A27-8804-38DAC4EA4108}"/>
              </a:ext>
            </a:extLst>
          </p:cNvPr>
          <p:cNvSpPr>
            <a:spLocks noGrp="1"/>
          </p:cNvSpPr>
          <p:nvPr>
            <p:ph type="title"/>
          </p:nvPr>
        </p:nvSpPr>
        <p:spPr/>
        <p:txBody>
          <a:bodyPr/>
          <a:lstStyle/>
          <a:p>
            <a:r>
              <a:rPr lang="tr-TR" altLang="en-US"/>
              <a:t>Transizyonel epitel hücreleri</a:t>
            </a:r>
          </a:p>
        </p:txBody>
      </p:sp>
      <p:sp>
        <p:nvSpPr>
          <p:cNvPr id="57347" name="Slayt Numarası Yer Tutucusu 3">
            <a:extLst>
              <a:ext uri="{FF2B5EF4-FFF2-40B4-BE49-F238E27FC236}">
                <a16:creationId xmlns:a16="http://schemas.microsoft.com/office/drawing/2014/main" id="{600F3008-D309-4435-AD7F-862B534866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381E027-F830-4162-A992-DDCB5441126C}" type="slidenum">
              <a:rPr lang="tr-TR" altLang="tr-TR"/>
              <a:pPr/>
              <a:t>51</a:t>
            </a:fld>
            <a:endParaRPr lang="tr-TR" altLang="tr-TR"/>
          </a:p>
        </p:txBody>
      </p:sp>
      <p:pic>
        <p:nvPicPr>
          <p:cNvPr id="57348" name="Picture 2" descr="https://player.slideplayer.biz.tr/33/10235460/data/images/img29.jpg">
            <a:extLst>
              <a:ext uri="{FF2B5EF4-FFF2-40B4-BE49-F238E27FC236}">
                <a16:creationId xmlns:a16="http://schemas.microsoft.com/office/drawing/2014/main" id="{520F5A74-9D62-4D75-ACB6-9F97AA8D7E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4438" y="1827213"/>
            <a:ext cx="4895850" cy="4114800"/>
          </a:xfr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Unvan 1">
            <a:extLst>
              <a:ext uri="{FF2B5EF4-FFF2-40B4-BE49-F238E27FC236}">
                <a16:creationId xmlns:a16="http://schemas.microsoft.com/office/drawing/2014/main" id="{5A0ACE20-57B5-4FFB-9E05-EABDDAA9C49B}"/>
              </a:ext>
            </a:extLst>
          </p:cNvPr>
          <p:cNvSpPr>
            <a:spLocks noGrp="1"/>
          </p:cNvSpPr>
          <p:nvPr>
            <p:ph type="title"/>
          </p:nvPr>
        </p:nvSpPr>
        <p:spPr/>
        <p:txBody>
          <a:bodyPr/>
          <a:lstStyle/>
          <a:p>
            <a:r>
              <a:rPr lang="tr-TR" altLang="en-US"/>
              <a:t>Renal Epitel hücresi</a:t>
            </a:r>
          </a:p>
        </p:txBody>
      </p:sp>
      <p:sp>
        <p:nvSpPr>
          <p:cNvPr id="58371" name="Slayt Numarası Yer Tutucusu 3">
            <a:extLst>
              <a:ext uri="{FF2B5EF4-FFF2-40B4-BE49-F238E27FC236}">
                <a16:creationId xmlns:a16="http://schemas.microsoft.com/office/drawing/2014/main" id="{05A9421C-C343-4882-82A1-20279DD1596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5B82459-2571-47F1-B532-7A27222DAA5A}" type="slidenum">
              <a:rPr lang="tr-TR" altLang="tr-TR"/>
              <a:pPr/>
              <a:t>52</a:t>
            </a:fld>
            <a:endParaRPr lang="tr-TR" altLang="tr-TR"/>
          </a:p>
        </p:txBody>
      </p:sp>
      <p:pic>
        <p:nvPicPr>
          <p:cNvPr id="58372" name="Picture 2" descr="image KHH1c">
            <a:extLst>
              <a:ext uri="{FF2B5EF4-FFF2-40B4-BE49-F238E27FC236}">
                <a16:creationId xmlns:a16="http://schemas.microsoft.com/office/drawing/2014/main" id="{3FCE0E45-CFE8-43B4-92C5-7E05BD2C61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79613" y="2060575"/>
            <a:ext cx="4143375" cy="3876675"/>
          </a:xfr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Unvan 1">
            <a:extLst>
              <a:ext uri="{FF2B5EF4-FFF2-40B4-BE49-F238E27FC236}">
                <a16:creationId xmlns:a16="http://schemas.microsoft.com/office/drawing/2014/main" id="{BA1221F6-59FD-42D7-B7FE-38A48CA1CC4A}"/>
              </a:ext>
            </a:extLst>
          </p:cNvPr>
          <p:cNvSpPr>
            <a:spLocks noGrp="1"/>
          </p:cNvSpPr>
          <p:nvPr>
            <p:ph type="title"/>
          </p:nvPr>
        </p:nvSpPr>
        <p:spPr/>
        <p:txBody>
          <a:bodyPr/>
          <a:lstStyle/>
          <a:p>
            <a:r>
              <a:rPr lang="tr-TR" altLang="en-US"/>
              <a:t>İdrar sedimentinde silendirler</a:t>
            </a:r>
          </a:p>
        </p:txBody>
      </p:sp>
      <p:sp>
        <p:nvSpPr>
          <p:cNvPr id="3" name="İçerik Yer Tutucusu 2">
            <a:extLst>
              <a:ext uri="{FF2B5EF4-FFF2-40B4-BE49-F238E27FC236}">
                <a16:creationId xmlns:a16="http://schemas.microsoft.com/office/drawing/2014/main" id="{10AAF548-3269-4F14-8548-CBF44608FC00}"/>
              </a:ext>
            </a:extLst>
          </p:cNvPr>
          <p:cNvSpPr>
            <a:spLocks noGrp="1"/>
          </p:cNvSpPr>
          <p:nvPr>
            <p:ph idx="1"/>
          </p:nvPr>
        </p:nvSpPr>
        <p:spPr/>
        <p:txBody>
          <a:bodyPr/>
          <a:lstStyle/>
          <a:p>
            <a:pPr algn="just">
              <a:defRPr/>
            </a:pPr>
            <a:r>
              <a:rPr lang="tr-TR" sz="2400" dirty="0">
                <a:latin typeface="+mj-lt"/>
              </a:rPr>
              <a:t>İdrar </a:t>
            </a:r>
            <a:r>
              <a:rPr lang="tr-TR" sz="2400" dirty="0" err="1">
                <a:latin typeface="+mj-lt"/>
              </a:rPr>
              <a:t>sedimentinde</a:t>
            </a:r>
            <a:r>
              <a:rPr lang="tr-TR" sz="2400" dirty="0">
                <a:latin typeface="+mj-lt"/>
              </a:rPr>
              <a:t> görülen </a:t>
            </a:r>
            <a:r>
              <a:rPr lang="tr-TR" sz="2400" dirty="0" err="1">
                <a:latin typeface="+mj-lt"/>
              </a:rPr>
              <a:t>silendirlerin</a:t>
            </a:r>
            <a:r>
              <a:rPr lang="tr-TR" sz="2400" dirty="0">
                <a:latin typeface="+mj-lt"/>
              </a:rPr>
              <a:t> türü ve miktarı böbrek hastalığının türünü belirlemede yardımcıdır.</a:t>
            </a:r>
          </a:p>
          <a:p>
            <a:pPr algn="just">
              <a:defRPr/>
            </a:pPr>
            <a:r>
              <a:rPr lang="tr-TR" sz="2400" dirty="0">
                <a:latin typeface="+mj-lt"/>
              </a:rPr>
              <a:t>-</a:t>
            </a:r>
            <a:r>
              <a:rPr lang="tr-TR" sz="2000" dirty="0" err="1">
                <a:latin typeface="+mj-lt"/>
              </a:rPr>
              <a:t>Hyalin</a:t>
            </a:r>
            <a:r>
              <a:rPr lang="tr-TR" sz="2000" dirty="0">
                <a:latin typeface="+mj-lt"/>
              </a:rPr>
              <a:t> silendirler</a:t>
            </a:r>
          </a:p>
          <a:p>
            <a:pPr algn="just">
              <a:defRPr/>
            </a:pPr>
            <a:r>
              <a:rPr lang="tr-TR" sz="2000" dirty="0">
                <a:latin typeface="+mj-lt"/>
              </a:rPr>
              <a:t>-</a:t>
            </a:r>
            <a:r>
              <a:rPr lang="tr-TR" sz="2000" dirty="0" err="1">
                <a:latin typeface="+mj-lt"/>
              </a:rPr>
              <a:t>Granüler</a:t>
            </a:r>
            <a:r>
              <a:rPr lang="tr-TR" sz="2000" dirty="0">
                <a:latin typeface="+mj-lt"/>
              </a:rPr>
              <a:t> silendirler</a:t>
            </a:r>
          </a:p>
          <a:p>
            <a:pPr algn="just">
              <a:defRPr/>
            </a:pPr>
            <a:r>
              <a:rPr lang="tr-TR" sz="2000" dirty="0">
                <a:latin typeface="+mj-lt"/>
              </a:rPr>
              <a:t>-</a:t>
            </a:r>
            <a:r>
              <a:rPr lang="tr-TR" sz="2000" dirty="0" err="1">
                <a:latin typeface="+mj-lt"/>
              </a:rPr>
              <a:t>Epitelyal</a:t>
            </a:r>
            <a:r>
              <a:rPr lang="tr-TR" sz="2000" dirty="0">
                <a:latin typeface="+mj-lt"/>
              </a:rPr>
              <a:t> silendirler</a:t>
            </a:r>
          </a:p>
          <a:p>
            <a:pPr algn="just">
              <a:defRPr/>
            </a:pPr>
            <a:r>
              <a:rPr lang="tr-TR" sz="2000" dirty="0">
                <a:latin typeface="+mj-lt"/>
              </a:rPr>
              <a:t>-Eritrosit silendirler</a:t>
            </a:r>
          </a:p>
          <a:p>
            <a:pPr algn="just">
              <a:defRPr/>
            </a:pPr>
            <a:r>
              <a:rPr lang="tr-TR" sz="2000" dirty="0">
                <a:latin typeface="+mj-lt"/>
              </a:rPr>
              <a:t>-Lökosit silendirler</a:t>
            </a:r>
          </a:p>
          <a:p>
            <a:pPr algn="just">
              <a:defRPr/>
            </a:pPr>
            <a:r>
              <a:rPr lang="tr-TR" sz="2000" dirty="0">
                <a:latin typeface="+mj-lt"/>
              </a:rPr>
              <a:t>-Mum silendirler</a:t>
            </a:r>
          </a:p>
          <a:p>
            <a:pPr algn="just">
              <a:defRPr/>
            </a:pPr>
            <a:r>
              <a:rPr lang="tr-TR" sz="2000" dirty="0">
                <a:latin typeface="+mj-lt"/>
              </a:rPr>
              <a:t>-Yağ silendirler</a:t>
            </a:r>
          </a:p>
          <a:p>
            <a:pPr algn="just">
              <a:defRPr/>
            </a:pPr>
            <a:r>
              <a:rPr lang="tr-TR" sz="2000" dirty="0">
                <a:latin typeface="+mj-lt"/>
              </a:rPr>
              <a:t>-Dev silendirler</a:t>
            </a:r>
          </a:p>
          <a:p>
            <a:pPr algn="just">
              <a:defRPr/>
            </a:pPr>
            <a:endParaRPr lang="tr-TR" sz="2000" dirty="0">
              <a:latin typeface="+mj-lt"/>
            </a:endParaRPr>
          </a:p>
        </p:txBody>
      </p:sp>
      <p:sp>
        <p:nvSpPr>
          <p:cNvPr id="59396" name="Slayt Numarası Yer Tutucusu 3">
            <a:extLst>
              <a:ext uri="{FF2B5EF4-FFF2-40B4-BE49-F238E27FC236}">
                <a16:creationId xmlns:a16="http://schemas.microsoft.com/office/drawing/2014/main" id="{97BC093B-4C33-4426-9AA2-C4F246F39D7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B0801F9-2C4F-44A6-9F33-B22B1A383E1F}" type="slidenum">
              <a:rPr lang="tr-TR" altLang="tr-TR"/>
              <a:pPr/>
              <a:t>53</a:t>
            </a:fld>
            <a:endParaRPr lang="tr-TR" altLang="tr-T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Unvan 1">
            <a:extLst>
              <a:ext uri="{FF2B5EF4-FFF2-40B4-BE49-F238E27FC236}">
                <a16:creationId xmlns:a16="http://schemas.microsoft.com/office/drawing/2014/main" id="{228551AB-7EB4-44FA-BD9A-995C890725E9}"/>
              </a:ext>
            </a:extLst>
          </p:cNvPr>
          <p:cNvSpPr>
            <a:spLocks noGrp="1"/>
          </p:cNvSpPr>
          <p:nvPr>
            <p:ph type="title"/>
          </p:nvPr>
        </p:nvSpPr>
        <p:spPr/>
        <p:txBody>
          <a:bodyPr/>
          <a:lstStyle/>
          <a:p>
            <a:r>
              <a:rPr lang="tr-TR" altLang="en-US"/>
              <a:t>Silendir aranırken dikkat edilmesi gerekenler; </a:t>
            </a:r>
          </a:p>
        </p:txBody>
      </p:sp>
      <p:sp>
        <p:nvSpPr>
          <p:cNvPr id="60419" name="İçerik Yer Tutucusu 2">
            <a:extLst>
              <a:ext uri="{FF2B5EF4-FFF2-40B4-BE49-F238E27FC236}">
                <a16:creationId xmlns:a16="http://schemas.microsoft.com/office/drawing/2014/main" id="{C983A9B0-1658-4181-A887-1A5B5C9E3641}"/>
              </a:ext>
            </a:extLst>
          </p:cNvPr>
          <p:cNvSpPr>
            <a:spLocks noGrp="1"/>
          </p:cNvSpPr>
          <p:nvPr>
            <p:ph idx="1"/>
          </p:nvPr>
        </p:nvSpPr>
        <p:spPr>
          <a:xfrm>
            <a:off x="900113" y="1827213"/>
            <a:ext cx="7783512" cy="4114800"/>
          </a:xfrm>
        </p:spPr>
        <p:txBody>
          <a:bodyPr/>
          <a:lstStyle/>
          <a:p>
            <a:pPr algn="just"/>
            <a:r>
              <a:rPr lang="tr-TR" altLang="en-US"/>
              <a:t>Mikroskop sahasının aydınlatması az olmalıdır.</a:t>
            </a:r>
          </a:p>
          <a:p>
            <a:pPr algn="just"/>
            <a:endParaRPr lang="tr-TR" altLang="en-US"/>
          </a:p>
          <a:p>
            <a:pPr algn="just"/>
            <a:r>
              <a:rPr lang="tr-TR" altLang="en-US"/>
              <a:t>Saha 10’luk objektifle incelenmelidir.</a:t>
            </a:r>
          </a:p>
          <a:p>
            <a:pPr algn="just"/>
            <a:endParaRPr lang="tr-TR" altLang="en-US"/>
          </a:p>
          <a:p>
            <a:pPr algn="just"/>
            <a:r>
              <a:rPr lang="tr-TR" altLang="en-US"/>
              <a:t>Genelde lamelin kenarında toplanırlar.</a:t>
            </a:r>
          </a:p>
          <a:p>
            <a:pPr algn="just"/>
            <a:endParaRPr lang="tr-TR" altLang="en-US"/>
          </a:p>
        </p:txBody>
      </p:sp>
      <p:sp>
        <p:nvSpPr>
          <p:cNvPr id="60420" name="Slayt Numarası Yer Tutucusu 3">
            <a:extLst>
              <a:ext uri="{FF2B5EF4-FFF2-40B4-BE49-F238E27FC236}">
                <a16:creationId xmlns:a16="http://schemas.microsoft.com/office/drawing/2014/main" id="{C3B5BA8C-7D84-412A-B872-7CDE0C93FB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4762CF9-0C0D-45A2-9146-4B3EDC19C6E5}" type="slidenum">
              <a:rPr lang="tr-TR" altLang="tr-TR"/>
              <a:pPr/>
              <a:t>54</a:t>
            </a:fld>
            <a:endParaRPr lang="tr-TR" altLang="tr-T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Unvan 1">
            <a:extLst>
              <a:ext uri="{FF2B5EF4-FFF2-40B4-BE49-F238E27FC236}">
                <a16:creationId xmlns:a16="http://schemas.microsoft.com/office/drawing/2014/main" id="{5D2BE506-2375-48C5-AC53-4CC802C33F72}"/>
              </a:ext>
            </a:extLst>
          </p:cNvPr>
          <p:cNvSpPr>
            <a:spLocks noGrp="1"/>
          </p:cNvSpPr>
          <p:nvPr>
            <p:ph type="title"/>
          </p:nvPr>
        </p:nvSpPr>
        <p:spPr/>
        <p:txBody>
          <a:bodyPr/>
          <a:lstStyle/>
          <a:p>
            <a:r>
              <a:rPr lang="tr-TR" altLang="en-US"/>
              <a:t>Hiyalen silendir</a:t>
            </a:r>
          </a:p>
        </p:txBody>
      </p:sp>
      <p:sp>
        <p:nvSpPr>
          <p:cNvPr id="61443" name="Slayt Numarası Yer Tutucusu 3">
            <a:extLst>
              <a:ext uri="{FF2B5EF4-FFF2-40B4-BE49-F238E27FC236}">
                <a16:creationId xmlns:a16="http://schemas.microsoft.com/office/drawing/2014/main" id="{4C092573-2FB6-43DE-ABED-3019A1325A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F605E98-2FD2-475A-99C6-AA29BE7B7A04}" type="slidenum">
              <a:rPr lang="tr-TR" altLang="tr-TR"/>
              <a:pPr/>
              <a:t>55</a:t>
            </a:fld>
            <a:endParaRPr lang="tr-TR" altLang="tr-TR"/>
          </a:p>
        </p:txBody>
      </p:sp>
      <p:pic>
        <p:nvPicPr>
          <p:cNvPr id="61444" name="Picture 2" descr="http://www.mustafaaltinisik.org.uk/idrar/jpg/0053.jpg">
            <a:extLst>
              <a:ext uri="{FF2B5EF4-FFF2-40B4-BE49-F238E27FC236}">
                <a16:creationId xmlns:a16="http://schemas.microsoft.com/office/drawing/2014/main" id="{4FBC7440-0C36-4A66-9871-60A2A0ECB9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71775" y="1827213"/>
            <a:ext cx="3654425" cy="4114800"/>
          </a:xfr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Unvan 1">
            <a:extLst>
              <a:ext uri="{FF2B5EF4-FFF2-40B4-BE49-F238E27FC236}">
                <a16:creationId xmlns:a16="http://schemas.microsoft.com/office/drawing/2014/main" id="{6691F497-B588-42B8-A890-6CA607D058D9}"/>
              </a:ext>
            </a:extLst>
          </p:cNvPr>
          <p:cNvSpPr>
            <a:spLocks noGrp="1"/>
          </p:cNvSpPr>
          <p:nvPr>
            <p:ph type="title"/>
          </p:nvPr>
        </p:nvSpPr>
        <p:spPr>
          <a:xfrm>
            <a:off x="971550" y="377825"/>
            <a:ext cx="7313613" cy="1143000"/>
          </a:xfrm>
        </p:spPr>
        <p:txBody>
          <a:bodyPr/>
          <a:lstStyle/>
          <a:p>
            <a:pPr algn="just"/>
            <a:r>
              <a:rPr lang="tr-TR" altLang="en-US"/>
              <a:t>İdrar sedimentinde görülen kristaller</a:t>
            </a:r>
          </a:p>
        </p:txBody>
      </p:sp>
      <p:sp>
        <p:nvSpPr>
          <p:cNvPr id="3" name="İçerik Yer Tutucusu 2">
            <a:extLst>
              <a:ext uri="{FF2B5EF4-FFF2-40B4-BE49-F238E27FC236}">
                <a16:creationId xmlns:a16="http://schemas.microsoft.com/office/drawing/2014/main" id="{4D9AA53F-8634-4818-86AB-DC3E525D20A0}"/>
              </a:ext>
            </a:extLst>
          </p:cNvPr>
          <p:cNvSpPr>
            <a:spLocks noGrp="1"/>
          </p:cNvSpPr>
          <p:nvPr>
            <p:ph idx="1"/>
          </p:nvPr>
        </p:nvSpPr>
        <p:spPr>
          <a:xfrm>
            <a:off x="971550" y="1827213"/>
            <a:ext cx="7313613" cy="4114800"/>
          </a:xfrm>
        </p:spPr>
        <p:txBody>
          <a:bodyPr/>
          <a:lstStyle/>
          <a:p>
            <a:pPr algn="just">
              <a:defRPr/>
            </a:pPr>
            <a:r>
              <a:rPr lang="tr-TR" dirty="0">
                <a:solidFill>
                  <a:srgbClr val="FF0000"/>
                </a:solidFill>
                <a:latin typeface="+mj-lt"/>
              </a:rPr>
              <a:t>Asit</a:t>
            </a:r>
            <a:r>
              <a:rPr lang="tr-TR" dirty="0">
                <a:latin typeface="+mj-lt"/>
              </a:rPr>
              <a:t> ve </a:t>
            </a:r>
            <a:r>
              <a:rPr lang="tr-TR" dirty="0">
                <a:solidFill>
                  <a:srgbClr val="0070C0"/>
                </a:solidFill>
                <a:latin typeface="+mj-lt"/>
              </a:rPr>
              <a:t>bazik</a:t>
            </a:r>
            <a:r>
              <a:rPr lang="tr-TR" dirty="0">
                <a:latin typeface="+mj-lt"/>
              </a:rPr>
              <a:t> idrarda görülen kristaller olarak ayrılır.</a:t>
            </a:r>
          </a:p>
          <a:p>
            <a:pPr algn="just">
              <a:defRPr/>
            </a:pPr>
            <a:r>
              <a:rPr lang="tr-TR" sz="1600" i="1" dirty="0">
                <a:solidFill>
                  <a:srgbClr val="FF0000"/>
                </a:solidFill>
                <a:latin typeface="+mj-lt"/>
              </a:rPr>
              <a:t>Ürik asit</a:t>
            </a:r>
          </a:p>
          <a:p>
            <a:pPr algn="just">
              <a:defRPr/>
            </a:pPr>
            <a:r>
              <a:rPr lang="tr-TR" sz="1600" i="1" dirty="0">
                <a:solidFill>
                  <a:srgbClr val="FF0000"/>
                </a:solidFill>
                <a:latin typeface="+mj-lt"/>
              </a:rPr>
              <a:t>Amorf ürat</a:t>
            </a:r>
          </a:p>
          <a:p>
            <a:pPr algn="just">
              <a:defRPr/>
            </a:pPr>
            <a:r>
              <a:rPr lang="tr-TR" sz="1600" i="1" dirty="0">
                <a:solidFill>
                  <a:srgbClr val="FF0000"/>
                </a:solidFill>
                <a:latin typeface="+mj-lt"/>
              </a:rPr>
              <a:t>Sistin, </a:t>
            </a:r>
            <a:r>
              <a:rPr lang="tr-TR" sz="1600" i="1" dirty="0" err="1">
                <a:solidFill>
                  <a:srgbClr val="FF0000"/>
                </a:solidFill>
                <a:latin typeface="+mj-lt"/>
              </a:rPr>
              <a:t>lösin</a:t>
            </a:r>
            <a:r>
              <a:rPr lang="tr-TR" sz="1600" i="1" dirty="0">
                <a:solidFill>
                  <a:srgbClr val="FF0000"/>
                </a:solidFill>
                <a:latin typeface="+mj-lt"/>
              </a:rPr>
              <a:t>, </a:t>
            </a:r>
            <a:r>
              <a:rPr lang="tr-TR" sz="1600" i="1" dirty="0" err="1">
                <a:solidFill>
                  <a:srgbClr val="FF0000"/>
                </a:solidFill>
                <a:latin typeface="+mj-lt"/>
              </a:rPr>
              <a:t>tirozin</a:t>
            </a:r>
            <a:endParaRPr lang="tr-TR" sz="1600" i="1" dirty="0">
              <a:solidFill>
                <a:srgbClr val="FF0000"/>
              </a:solidFill>
              <a:latin typeface="+mj-lt"/>
            </a:endParaRPr>
          </a:p>
          <a:p>
            <a:pPr algn="just">
              <a:defRPr/>
            </a:pPr>
            <a:r>
              <a:rPr lang="tr-TR" sz="1600" i="1" dirty="0" err="1">
                <a:solidFill>
                  <a:srgbClr val="FF0000"/>
                </a:solidFill>
                <a:latin typeface="+mj-lt"/>
              </a:rPr>
              <a:t>Bilirubin</a:t>
            </a:r>
            <a:endParaRPr lang="tr-TR" sz="1600" i="1" dirty="0">
              <a:solidFill>
                <a:srgbClr val="FF0000"/>
              </a:solidFill>
              <a:latin typeface="+mj-lt"/>
            </a:endParaRPr>
          </a:p>
          <a:p>
            <a:pPr algn="just">
              <a:defRPr/>
            </a:pPr>
            <a:r>
              <a:rPr lang="tr-TR" sz="1600" i="1" dirty="0">
                <a:solidFill>
                  <a:srgbClr val="FF0000"/>
                </a:solidFill>
                <a:latin typeface="+mj-lt"/>
              </a:rPr>
              <a:t>Kalsiyum sülfat</a:t>
            </a:r>
          </a:p>
          <a:p>
            <a:pPr algn="just">
              <a:defRPr/>
            </a:pPr>
            <a:r>
              <a:rPr lang="tr-TR" sz="1600" i="1" dirty="0">
                <a:solidFill>
                  <a:srgbClr val="0070C0"/>
                </a:solidFill>
                <a:latin typeface="+mj-lt"/>
              </a:rPr>
              <a:t>Kalsiyum fosfat</a:t>
            </a:r>
          </a:p>
          <a:p>
            <a:pPr algn="just">
              <a:defRPr/>
            </a:pPr>
            <a:r>
              <a:rPr lang="tr-TR" sz="1600" i="1" dirty="0" err="1">
                <a:solidFill>
                  <a:srgbClr val="0070C0"/>
                </a:solidFill>
                <a:latin typeface="+mj-lt"/>
              </a:rPr>
              <a:t>Triple</a:t>
            </a:r>
            <a:r>
              <a:rPr lang="tr-TR" sz="1600" i="1" dirty="0">
                <a:solidFill>
                  <a:srgbClr val="0070C0"/>
                </a:solidFill>
                <a:latin typeface="+mj-lt"/>
              </a:rPr>
              <a:t> fosfat</a:t>
            </a:r>
          </a:p>
          <a:p>
            <a:pPr algn="just">
              <a:defRPr/>
            </a:pPr>
            <a:r>
              <a:rPr lang="tr-TR" sz="1600" i="1" dirty="0">
                <a:solidFill>
                  <a:srgbClr val="0070C0"/>
                </a:solidFill>
                <a:latin typeface="+mj-lt"/>
              </a:rPr>
              <a:t>Amonyum fosfat</a:t>
            </a:r>
          </a:p>
          <a:p>
            <a:pPr algn="just">
              <a:defRPr/>
            </a:pPr>
            <a:r>
              <a:rPr lang="tr-TR" sz="1600" i="1" dirty="0">
                <a:solidFill>
                  <a:srgbClr val="0070C0"/>
                </a:solidFill>
                <a:latin typeface="+mj-lt"/>
              </a:rPr>
              <a:t>Amonyum </a:t>
            </a:r>
            <a:r>
              <a:rPr lang="tr-TR" sz="1600" i="1" dirty="0" err="1">
                <a:solidFill>
                  <a:srgbClr val="0070C0"/>
                </a:solidFill>
                <a:latin typeface="+mj-lt"/>
              </a:rPr>
              <a:t>biürat</a:t>
            </a:r>
            <a:endParaRPr lang="tr-TR" sz="1600" i="1" dirty="0">
              <a:solidFill>
                <a:srgbClr val="0070C0"/>
              </a:solidFill>
              <a:latin typeface="+mj-lt"/>
            </a:endParaRPr>
          </a:p>
          <a:p>
            <a:pPr algn="just">
              <a:defRPr/>
            </a:pPr>
            <a:r>
              <a:rPr lang="tr-TR" sz="1600" i="1" dirty="0">
                <a:solidFill>
                  <a:srgbClr val="0070C0"/>
                </a:solidFill>
                <a:latin typeface="+mj-lt"/>
              </a:rPr>
              <a:t>Kalsiyum karbonat</a:t>
            </a:r>
          </a:p>
          <a:p>
            <a:pPr algn="just">
              <a:defRPr/>
            </a:pPr>
            <a:endParaRPr lang="tr-TR" sz="1600" dirty="0">
              <a:solidFill>
                <a:srgbClr val="FF0000"/>
              </a:solidFill>
            </a:endParaRPr>
          </a:p>
        </p:txBody>
      </p:sp>
      <p:sp>
        <p:nvSpPr>
          <p:cNvPr id="62468" name="Slayt Numarası Yer Tutucusu 3">
            <a:extLst>
              <a:ext uri="{FF2B5EF4-FFF2-40B4-BE49-F238E27FC236}">
                <a16:creationId xmlns:a16="http://schemas.microsoft.com/office/drawing/2014/main" id="{2544E29A-579B-4CD5-8BE8-9146D847BD9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0F9EE4C-4191-4345-A7AF-09C9BB4FD05B}" type="slidenum">
              <a:rPr lang="tr-TR" altLang="tr-TR"/>
              <a:pPr/>
              <a:t>56</a:t>
            </a:fld>
            <a:endParaRPr lang="tr-TR" altLang="tr-T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Unvan 1">
            <a:extLst>
              <a:ext uri="{FF2B5EF4-FFF2-40B4-BE49-F238E27FC236}">
                <a16:creationId xmlns:a16="http://schemas.microsoft.com/office/drawing/2014/main" id="{8904B8A7-8658-4DF6-89C6-4D6ED4F14AD0}"/>
              </a:ext>
            </a:extLst>
          </p:cNvPr>
          <p:cNvSpPr>
            <a:spLocks noGrp="1"/>
          </p:cNvSpPr>
          <p:nvPr>
            <p:ph type="title"/>
          </p:nvPr>
        </p:nvSpPr>
        <p:spPr/>
        <p:txBody>
          <a:bodyPr/>
          <a:lstStyle/>
          <a:p>
            <a:r>
              <a:rPr lang="tr-TR" altLang="en-US"/>
              <a:t>Kalsiyum oksalat kristalleri</a:t>
            </a:r>
          </a:p>
        </p:txBody>
      </p:sp>
      <p:sp>
        <p:nvSpPr>
          <p:cNvPr id="63491" name="Slayt Numarası Yer Tutucusu 3">
            <a:extLst>
              <a:ext uri="{FF2B5EF4-FFF2-40B4-BE49-F238E27FC236}">
                <a16:creationId xmlns:a16="http://schemas.microsoft.com/office/drawing/2014/main" id="{10DAF9E6-C10D-4079-BCE6-D2BF8330E45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E535A2B-C493-4896-8AB7-ABA6039581D2}" type="slidenum">
              <a:rPr lang="tr-TR" altLang="tr-TR"/>
              <a:pPr/>
              <a:t>57</a:t>
            </a:fld>
            <a:endParaRPr lang="tr-TR" altLang="tr-TR"/>
          </a:p>
        </p:txBody>
      </p:sp>
      <p:pic>
        <p:nvPicPr>
          <p:cNvPr id="63492" name="Picture 2" descr="http://www.mustafaaltinisik.org.uk/idrar/jpg/0207.jpg">
            <a:extLst>
              <a:ext uri="{FF2B5EF4-FFF2-40B4-BE49-F238E27FC236}">
                <a16:creationId xmlns:a16="http://schemas.microsoft.com/office/drawing/2014/main" id="{4E953F2F-78CA-4BDC-99E9-568C723F04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94113" y="1827213"/>
            <a:ext cx="2665412" cy="4114800"/>
          </a:xfr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Unvan 1">
            <a:extLst>
              <a:ext uri="{FF2B5EF4-FFF2-40B4-BE49-F238E27FC236}">
                <a16:creationId xmlns:a16="http://schemas.microsoft.com/office/drawing/2014/main" id="{44BBA84D-34AE-41D3-8E38-23929956F7E1}"/>
              </a:ext>
            </a:extLst>
          </p:cNvPr>
          <p:cNvSpPr>
            <a:spLocks noGrp="1"/>
          </p:cNvSpPr>
          <p:nvPr>
            <p:ph type="title"/>
          </p:nvPr>
        </p:nvSpPr>
        <p:spPr/>
        <p:txBody>
          <a:bodyPr/>
          <a:lstStyle/>
          <a:p>
            <a:r>
              <a:rPr lang="tr-TR" altLang="en-US"/>
              <a:t>Sistin kristali</a:t>
            </a:r>
          </a:p>
        </p:txBody>
      </p:sp>
      <p:sp>
        <p:nvSpPr>
          <p:cNvPr id="64515" name="Slayt Numarası Yer Tutucusu 3">
            <a:extLst>
              <a:ext uri="{FF2B5EF4-FFF2-40B4-BE49-F238E27FC236}">
                <a16:creationId xmlns:a16="http://schemas.microsoft.com/office/drawing/2014/main" id="{07517483-982E-4AD4-A978-39F22064C70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9DB9719-602F-408C-AAC9-1AE3E49692A2}" type="slidenum">
              <a:rPr lang="tr-TR" altLang="tr-TR"/>
              <a:pPr/>
              <a:t>58</a:t>
            </a:fld>
            <a:endParaRPr lang="tr-TR" altLang="tr-TR"/>
          </a:p>
        </p:txBody>
      </p:sp>
      <p:pic>
        <p:nvPicPr>
          <p:cNvPr id="64516" name="Picture 2" descr="https://player.slideplayer.biz.tr/33/10235460/data/images/img86.jpg">
            <a:extLst>
              <a:ext uri="{FF2B5EF4-FFF2-40B4-BE49-F238E27FC236}">
                <a16:creationId xmlns:a16="http://schemas.microsoft.com/office/drawing/2014/main" id="{C02801E0-46FE-4157-8C73-218DE55C2E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20888" y="2127250"/>
            <a:ext cx="6010275" cy="3514725"/>
          </a:xfr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Unvan 1">
            <a:extLst>
              <a:ext uri="{FF2B5EF4-FFF2-40B4-BE49-F238E27FC236}">
                <a16:creationId xmlns:a16="http://schemas.microsoft.com/office/drawing/2014/main" id="{EBF26CB7-98DC-42AA-AFB1-C8925D8386E6}"/>
              </a:ext>
            </a:extLst>
          </p:cNvPr>
          <p:cNvSpPr>
            <a:spLocks noGrp="1"/>
          </p:cNvSpPr>
          <p:nvPr>
            <p:ph type="title"/>
          </p:nvPr>
        </p:nvSpPr>
        <p:spPr/>
        <p:txBody>
          <a:bodyPr/>
          <a:lstStyle/>
          <a:p>
            <a:r>
              <a:rPr lang="tr-TR" altLang="en-US"/>
              <a:t>Ürik asit kristalleri</a:t>
            </a:r>
          </a:p>
        </p:txBody>
      </p:sp>
      <p:sp>
        <p:nvSpPr>
          <p:cNvPr id="65539" name="Slayt Numarası Yer Tutucusu 3">
            <a:extLst>
              <a:ext uri="{FF2B5EF4-FFF2-40B4-BE49-F238E27FC236}">
                <a16:creationId xmlns:a16="http://schemas.microsoft.com/office/drawing/2014/main" id="{577BD80F-C59E-4F54-9FE5-E2A947B4BA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3612CD2-12A3-4B6B-82F5-613C88B15E0E}" type="slidenum">
              <a:rPr lang="tr-TR" altLang="tr-TR"/>
              <a:pPr/>
              <a:t>59</a:t>
            </a:fld>
            <a:endParaRPr lang="tr-TR" altLang="tr-TR"/>
          </a:p>
        </p:txBody>
      </p:sp>
      <p:pic>
        <p:nvPicPr>
          <p:cNvPr id="65540" name="Picture 2" descr="http://www.mustafaaltinisik.org.uk/idrar/jpg/0165.jpg">
            <a:extLst>
              <a:ext uri="{FF2B5EF4-FFF2-40B4-BE49-F238E27FC236}">
                <a16:creationId xmlns:a16="http://schemas.microsoft.com/office/drawing/2014/main" id="{7549BCD0-5BE4-46BA-9FE0-8432EC2BA1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71775" y="1827213"/>
            <a:ext cx="3632200" cy="411480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D7E8FC1-879C-4064-8F19-463E85AC9F31}"/>
              </a:ext>
            </a:extLst>
          </p:cNvPr>
          <p:cNvSpPr>
            <a:spLocks noGrp="1" noChangeArrowheads="1"/>
          </p:cNvSpPr>
          <p:nvPr>
            <p:ph type="title"/>
          </p:nvPr>
        </p:nvSpPr>
        <p:spPr/>
        <p:txBody>
          <a:bodyPr/>
          <a:lstStyle/>
          <a:p>
            <a:pPr eaLnBrk="1" hangingPunct="1"/>
            <a:r>
              <a:rPr lang="tr-TR" altLang="tr-TR" b="1"/>
              <a:t>İ</a:t>
            </a:r>
            <a:r>
              <a:rPr lang="tr-TR" altLang="tr-TR" b="1">
                <a:cs typeface="Times New Roman" panose="02020603050405020304" pitchFamily="18" charset="0"/>
              </a:rPr>
              <a:t>drar</a:t>
            </a:r>
            <a:r>
              <a:rPr lang="tr-TR" altLang="tr-TR" b="1"/>
              <a:t>ı</a:t>
            </a:r>
            <a:r>
              <a:rPr lang="tr-TR" altLang="tr-TR" b="1">
                <a:cs typeface="Times New Roman" panose="02020603050405020304" pitchFamily="18" charset="0"/>
              </a:rPr>
              <a:t>n fiziksel özellikleri</a:t>
            </a:r>
            <a:r>
              <a:rPr lang="tr-TR" altLang="tr-TR"/>
              <a:t> </a:t>
            </a:r>
          </a:p>
        </p:txBody>
      </p:sp>
      <p:sp>
        <p:nvSpPr>
          <p:cNvPr id="11267" name="Rectangle 3">
            <a:extLst>
              <a:ext uri="{FF2B5EF4-FFF2-40B4-BE49-F238E27FC236}">
                <a16:creationId xmlns:a16="http://schemas.microsoft.com/office/drawing/2014/main" id="{0074A451-8F6A-42AD-A174-ACEE37AAE7B3}"/>
              </a:ext>
            </a:extLst>
          </p:cNvPr>
          <p:cNvSpPr>
            <a:spLocks noGrp="1" noChangeArrowheads="1"/>
          </p:cNvSpPr>
          <p:nvPr>
            <p:ph type="body" sz="half" idx="1"/>
          </p:nvPr>
        </p:nvSpPr>
        <p:spPr>
          <a:ln>
            <a:solidFill>
              <a:schemeClr val="accent2"/>
            </a:solidFill>
            <a:miter lim="800000"/>
            <a:headEnd/>
            <a:tailEnd/>
          </a:ln>
        </p:spPr>
        <p:txBody>
          <a:bodyPr/>
          <a:lstStyle/>
          <a:p>
            <a:pPr marL="552450" indent="-552450" eaLnBrk="1" hangingPunct="1">
              <a:lnSpc>
                <a:spcPct val="120000"/>
              </a:lnSpc>
              <a:buFont typeface="Wingdings" panose="05000000000000000000" pitchFamily="2" charset="2"/>
              <a:buAutoNum type="arabicPeriod"/>
            </a:pPr>
            <a:r>
              <a:rPr lang="tr-TR" altLang="tr-TR" sz="2500" b="1">
                <a:cs typeface="Times New Roman" panose="02020603050405020304" pitchFamily="18" charset="0"/>
              </a:rPr>
              <a:t>Miktar</a:t>
            </a:r>
            <a:r>
              <a:rPr lang="tr-TR" altLang="tr-TR" sz="2500" b="1"/>
              <a:t> (hacim)</a:t>
            </a:r>
          </a:p>
          <a:p>
            <a:pPr marL="552450" indent="-552450" eaLnBrk="1" hangingPunct="1">
              <a:lnSpc>
                <a:spcPct val="120000"/>
              </a:lnSpc>
              <a:buFont typeface="Wingdings" panose="05000000000000000000" pitchFamily="2" charset="2"/>
              <a:buAutoNum type="arabicPeriod"/>
            </a:pPr>
            <a:r>
              <a:rPr lang="tr-TR" altLang="tr-TR" sz="2500" b="1">
                <a:cs typeface="Times New Roman" panose="02020603050405020304" pitchFamily="18" charset="0"/>
              </a:rPr>
              <a:t>Renk</a:t>
            </a:r>
          </a:p>
          <a:p>
            <a:pPr marL="552450" indent="-552450" eaLnBrk="1" hangingPunct="1">
              <a:lnSpc>
                <a:spcPct val="120000"/>
              </a:lnSpc>
              <a:buFont typeface="Wingdings" panose="05000000000000000000" pitchFamily="2" charset="2"/>
              <a:buAutoNum type="arabicPeriod"/>
            </a:pPr>
            <a:r>
              <a:rPr lang="tr-TR" altLang="tr-TR" sz="2500" b="1">
                <a:cs typeface="Times New Roman" panose="02020603050405020304" pitchFamily="18" charset="0"/>
              </a:rPr>
              <a:t>Koku</a:t>
            </a:r>
            <a:endParaRPr lang="tr-TR" altLang="tr-TR" sz="2500" b="1"/>
          </a:p>
          <a:p>
            <a:pPr marL="552450" indent="-552450" eaLnBrk="1" hangingPunct="1">
              <a:lnSpc>
                <a:spcPct val="120000"/>
              </a:lnSpc>
              <a:buFont typeface="Wingdings" panose="05000000000000000000" pitchFamily="2" charset="2"/>
              <a:buAutoNum type="arabicPeriod"/>
            </a:pPr>
            <a:r>
              <a:rPr lang="tr-TR" altLang="tr-TR" sz="2500" b="1"/>
              <a:t>G</a:t>
            </a:r>
            <a:r>
              <a:rPr lang="tr-TR" altLang="tr-TR" sz="2500" b="1">
                <a:cs typeface="Times New Roman" panose="02020603050405020304" pitchFamily="18" charset="0"/>
              </a:rPr>
              <a:t>örünüm</a:t>
            </a:r>
            <a:endParaRPr lang="tr-TR" altLang="tr-TR" sz="2500" b="1"/>
          </a:p>
          <a:p>
            <a:pPr marL="552450" indent="-552450" eaLnBrk="1" hangingPunct="1">
              <a:lnSpc>
                <a:spcPct val="120000"/>
              </a:lnSpc>
              <a:buFont typeface="Wingdings" panose="05000000000000000000" pitchFamily="2" charset="2"/>
              <a:buAutoNum type="arabicPeriod"/>
            </a:pPr>
            <a:r>
              <a:rPr lang="tr-TR" altLang="tr-TR" sz="2500" b="1">
                <a:cs typeface="Times New Roman" panose="02020603050405020304" pitchFamily="18" charset="0"/>
              </a:rPr>
              <a:t>pH</a:t>
            </a:r>
            <a:endParaRPr lang="tr-TR" altLang="tr-TR" sz="2500" b="1"/>
          </a:p>
          <a:p>
            <a:pPr marL="552450" indent="-552450" eaLnBrk="1" hangingPunct="1">
              <a:lnSpc>
                <a:spcPct val="120000"/>
              </a:lnSpc>
              <a:buFont typeface="Wingdings" panose="05000000000000000000" pitchFamily="2" charset="2"/>
              <a:buAutoNum type="arabicPeriod"/>
            </a:pPr>
            <a:r>
              <a:rPr lang="tr-TR" altLang="tr-TR" sz="2500" b="1">
                <a:cs typeface="Times New Roman" panose="02020603050405020304" pitchFamily="18" charset="0"/>
              </a:rPr>
              <a:t>Dansite</a:t>
            </a:r>
            <a:endParaRPr lang="tr-TR" altLang="tr-TR" sz="2500" b="1"/>
          </a:p>
          <a:p>
            <a:pPr marL="552450" indent="-552450" eaLnBrk="1" hangingPunct="1">
              <a:buFont typeface="Wingdings" panose="05000000000000000000" pitchFamily="2" charset="2"/>
              <a:buNone/>
            </a:pPr>
            <a:endParaRPr lang="tr-TR" altLang="tr-TR" sz="2500" b="1">
              <a:cs typeface="Times New Roman" panose="02020603050405020304" pitchFamily="18" charset="0"/>
            </a:endParaRPr>
          </a:p>
        </p:txBody>
      </p:sp>
      <p:pic>
        <p:nvPicPr>
          <p:cNvPr id="11268" name="Picture 4" descr="14">
            <a:extLst>
              <a:ext uri="{FF2B5EF4-FFF2-40B4-BE49-F238E27FC236}">
                <a16:creationId xmlns:a16="http://schemas.microsoft.com/office/drawing/2014/main" id="{277B61F0-2F35-4CA1-8D71-224855D0C64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26050" y="2355850"/>
            <a:ext cx="3333750" cy="3057525"/>
          </a:xfrm>
          <a:noFill/>
        </p:spPr>
      </p:pic>
      <p:sp>
        <p:nvSpPr>
          <p:cNvPr id="11269" name="4 Slayt Numarası Yer Tutucusu">
            <a:extLst>
              <a:ext uri="{FF2B5EF4-FFF2-40B4-BE49-F238E27FC236}">
                <a16:creationId xmlns:a16="http://schemas.microsoft.com/office/drawing/2014/main" id="{E1390577-A9D5-412C-B030-18E45D4130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15B0FCA4-067B-4179-9BF3-0F2E21D682DF}" type="slidenum">
              <a:rPr lang="tr-TR" altLang="tr-TR" sz="1200"/>
              <a:pPr>
                <a:spcBef>
                  <a:spcPct val="0"/>
                </a:spcBef>
                <a:buClrTx/>
                <a:buSzTx/>
                <a:buFontTx/>
                <a:buNone/>
              </a:pPr>
              <a:t>6</a:t>
            </a:fld>
            <a:endParaRPr lang="tr-TR" altLang="tr-TR" sz="12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Unvan 1">
            <a:extLst>
              <a:ext uri="{FF2B5EF4-FFF2-40B4-BE49-F238E27FC236}">
                <a16:creationId xmlns:a16="http://schemas.microsoft.com/office/drawing/2014/main" id="{19307ABB-A18A-4FCF-BD95-4E14419A2048}"/>
              </a:ext>
            </a:extLst>
          </p:cNvPr>
          <p:cNvSpPr>
            <a:spLocks noGrp="1"/>
          </p:cNvSpPr>
          <p:nvPr>
            <p:ph type="title"/>
          </p:nvPr>
        </p:nvSpPr>
        <p:spPr/>
        <p:txBody>
          <a:bodyPr/>
          <a:lstStyle/>
          <a:p>
            <a:r>
              <a:rPr lang="tr-TR" altLang="en-US"/>
              <a:t>Amorf ürat kristali</a:t>
            </a:r>
          </a:p>
        </p:txBody>
      </p:sp>
      <p:sp>
        <p:nvSpPr>
          <p:cNvPr id="66563" name="Slayt Numarası Yer Tutucusu 3">
            <a:extLst>
              <a:ext uri="{FF2B5EF4-FFF2-40B4-BE49-F238E27FC236}">
                <a16:creationId xmlns:a16="http://schemas.microsoft.com/office/drawing/2014/main" id="{D47EABCD-46D1-4C0C-BC9E-30D20ED275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FCA0B17-AD81-45E2-BD1A-21F584AD17C7}" type="slidenum">
              <a:rPr lang="tr-TR" altLang="tr-TR"/>
              <a:pPr/>
              <a:t>60</a:t>
            </a:fld>
            <a:endParaRPr lang="tr-TR" altLang="tr-TR"/>
          </a:p>
        </p:txBody>
      </p:sp>
      <p:pic>
        <p:nvPicPr>
          <p:cNvPr id="66564" name="Picture 2" descr="https://player.slideplayer.biz.tr/33/10235460/data/images/img98.jpg">
            <a:extLst>
              <a:ext uri="{FF2B5EF4-FFF2-40B4-BE49-F238E27FC236}">
                <a16:creationId xmlns:a16="http://schemas.microsoft.com/office/drawing/2014/main" id="{014F8E1C-A274-4D70-980A-AD2D2F8713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27188" y="2617788"/>
            <a:ext cx="6800850" cy="2533650"/>
          </a:xfr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9AE4DA1-0A84-4DA1-98AA-5339CDAF4413}"/>
              </a:ext>
            </a:extLst>
          </p:cNvPr>
          <p:cNvSpPr>
            <a:spLocks noGrp="1" noRot="1" noChangeArrowheads="1"/>
          </p:cNvSpPr>
          <p:nvPr>
            <p:ph type="title"/>
          </p:nvPr>
        </p:nvSpPr>
        <p:spPr/>
        <p:txBody>
          <a:bodyPr/>
          <a:lstStyle/>
          <a:p>
            <a:pPr eaLnBrk="1" hangingPunct="1"/>
            <a:r>
              <a:rPr lang="tr-TR" altLang="tr-TR" b="1"/>
              <a:t>KREATİNİN VE KREATİNİN KLİRENSİ</a:t>
            </a:r>
          </a:p>
        </p:txBody>
      </p:sp>
      <p:sp>
        <p:nvSpPr>
          <p:cNvPr id="67587" name="Rectangle 3">
            <a:extLst>
              <a:ext uri="{FF2B5EF4-FFF2-40B4-BE49-F238E27FC236}">
                <a16:creationId xmlns:a16="http://schemas.microsoft.com/office/drawing/2014/main" id="{F37C9850-DBE9-48B5-876A-B13ED9088F54}"/>
              </a:ext>
            </a:extLst>
          </p:cNvPr>
          <p:cNvSpPr>
            <a:spLocks noGrp="1" noRot="1" noChangeArrowheads="1"/>
          </p:cNvSpPr>
          <p:nvPr>
            <p:ph type="body" idx="1"/>
          </p:nvPr>
        </p:nvSpPr>
        <p:spPr/>
        <p:txBody>
          <a:bodyPr/>
          <a:lstStyle/>
          <a:p>
            <a:pPr algn="just" eaLnBrk="1" hangingPunct="1">
              <a:lnSpc>
                <a:spcPct val="90000"/>
              </a:lnSpc>
            </a:pPr>
            <a:r>
              <a:rPr lang="tr-TR" altLang="tr-TR" sz="2000" dirty="0" err="1"/>
              <a:t>Kreatin</a:t>
            </a:r>
            <a:r>
              <a:rPr lang="tr-TR" altLang="tr-TR" sz="2000" dirty="0"/>
              <a:t>, böbrekler, karaciğer ve pankreasta sentezlendikten sonra kan yoluyla beyin ve kas gibi diğer organlara taşınır ve oralarda </a:t>
            </a:r>
            <a:r>
              <a:rPr lang="tr-TR" altLang="tr-TR" sz="2000" dirty="0" err="1"/>
              <a:t>fosforlanarak</a:t>
            </a:r>
            <a:r>
              <a:rPr lang="tr-TR" altLang="tr-TR" sz="2000" dirty="0"/>
              <a:t> </a:t>
            </a:r>
            <a:r>
              <a:rPr lang="tr-TR" altLang="tr-TR" sz="2000" dirty="0" err="1"/>
              <a:t>fosfokreatin</a:t>
            </a:r>
            <a:r>
              <a:rPr lang="tr-TR" altLang="tr-TR" sz="2000" dirty="0"/>
              <a:t> (Yüksek enerjili bir bileşik) şekline dönüşür.</a:t>
            </a:r>
          </a:p>
          <a:p>
            <a:pPr algn="just" eaLnBrk="1" hangingPunct="1">
              <a:lnSpc>
                <a:spcPct val="90000"/>
              </a:lnSpc>
            </a:pPr>
            <a:endParaRPr lang="tr-TR" altLang="tr-TR" sz="2000" dirty="0"/>
          </a:p>
          <a:p>
            <a:pPr algn="just" eaLnBrk="1" hangingPunct="1">
              <a:lnSpc>
                <a:spcPct val="90000"/>
              </a:lnSpc>
            </a:pPr>
            <a:r>
              <a:rPr lang="tr-TR" altLang="tr-TR" sz="2000" dirty="0"/>
              <a:t> Kas kasılması sırasında gereken enerji </a:t>
            </a:r>
            <a:r>
              <a:rPr lang="tr-TR" altLang="tr-TR" sz="2000" dirty="0" err="1"/>
              <a:t>ATP’den</a:t>
            </a:r>
            <a:r>
              <a:rPr lang="tr-TR" altLang="tr-TR" sz="2000" dirty="0"/>
              <a:t> sağlanır.</a:t>
            </a:r>
          </a:p>
          <a:p>
            <a:pPr algn="just" eaLnBrk="1" hangingPunct="1">
              <a:lnSpc>
                <a:spcPct val="90000"/>
              </a:lnSpc>
            </a:pPr>
            <a:endParaRPr lang="tr-TR" altLang="tr-TR" sz="2000" dirty="0"/>
          </a:p>
          <a:p>
            <a:pPr algn="just" eaLnBrk="1" hangingPunct="1">
              <a:lnSpc>
                <a:spcPct val="90000"/>
              </a:lnSpc>
            </a:pPr>
            <a:r>
              <a:rPr lang="tr-TR" altLang="tr-TR" sz="2000" dirty="0"/>
              <a:t> ATP yeterli gelmediği zamanlarda ise kasta bulunan </a:t>
            </a:r>
            <a:r>
              <a:rPr lang="tr-TR" altLang="tr-TR" sz="2000" dirty="0" err="1"/>
              <a:t>fosfokreatin</a:t>
            </a:r>
            <a:r>
              <a:rPr lang="tr-TR" altLang="tr-TR" sz="2000" dirty="0"/>
              <a:t> fosfat grubunu </a:t>
            </a:r>
            <a:r>
              <a:rPr lang="tr-TR" altLang="tr-TR" sz="2000" dirty="0" err="1"/>
              <a:t>ADP’ye</a:t>
            </a:r>
            <a:r>
              <a:rPr lang="tr-TR" altLang="tr-TR" sz="2000" dirty="0"/>
              <a:t> vererek gerekli </a:t>
            </a:r>
            <a:r>
              <a:rPr lang="tr-TR" altLang="tr-TR" sz="2000" dirty="0" err="1"/>
              <a:t>ATP’yi</a:t>
            </a:r>
            <a:r>
              <a:rPr lang="tr-TR" altLang="tr-TR" sz="2000" dirty="0"/>
              <a:t> sağlar.</a:t>
            </a:r>
          </a:p>
        </p:txBody>
      </p:sp>
      <p:sp>
        <p:nvSpPr>
          <p:cNvPr id="67588" name="3 Slayt Numarası Yer Tutucusu">
            <a:extLst>
              <a:ext uri="{FF2B5EF4-FFF2-40B4-BE49-F238E27FC236}">
                <a16:creationId xmlns:a16="http://schemas.microsoft.com/office/drawing/2014/main" id="{F6C3786A-36DE-4C62-97D5-C8D371FF0E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ABF173DA-857F-4685-9349-3D8B3F0D69CE}" type="slidenum">
              <a:rPr lang="tr-TR" altLang="tr-TR" sz="1200"/>
              <a:pPr>
                <a:spcBef>
                  <a:spcPct val="0"/>
                </a:spcBef>
                <a:buClrTx/>
                <a:buSzTx/>
                <a:buFontTx/>
                <a:buNone/>
              </a:pPr>
              <a:t>61</a:t>
            </a:fld>
            <a:endParaRPr lang="tr-TR" altLang="tr-TR" sz="12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FB3CF3F-0D94-4ED4-AE8C-243420596DA9}"/>
              </a:ext>
            </a:extLst>
          </p:cNvPr>
          <p:cNvSpPr>
            <a:spLocks noGrp="1" noRot="1" noChangeArrowheads="1"/>
          </p:cNvSpPr>
          <p:nvPr>
            <p:ph type="title"/>
          </p:nvPr>
        </p:nvSpPr>
        <p:spPr/>
        <p:txBody>
          <a:bodyPr/>
          <a:lstStyle/>
          <a:p>
            <a:pPr eaLnBrk="1" hangingPunct="1"/>
            <a:endParaRPr lang="tr-TR" altLang="tr-TR"/>
          </a:p>
        </p:txBody>
      </p:sp>
      <p:sp>
        <p:nvSpPr>
          <p:cNvPr id="68611" name="Rectangle 3">
            <a:extLst>
              <a:ext uri="{FF2B5EF4-FFF2-40B4-BE49-F238E27FC236}">
                <a16:creationId xmlns:a16="http://schemas.microsoft.com/office/drawing/2014/main" id="{353EA404-F023-4462-860B-97817EDE049F}"/>
              </a:ext>
            </a:extLst>
          </p:cNvPr>
          <p:cNvSpPr>
            <a:spLocks noGrp="1" noRot="1" noChangeArrowheads="1"/>
          </p:cNvSpPr>
          <p:nvPr>
            <p:ph type="body" idx="1"/>
          </p:nvPr>
        </p:nvSpPr>
        <p:spPr/>
        <p:txBody>
          <a:bodyPr/>
          <a:lstStyle/>
          <a:p>
            <a:pPr eaLnBrk="1" hangingPunct="1">
              <a:lnSpc>
                <a:spcPct val="80000"/>
              </a:lnSpc>
            </a:pPr>
            <a:r>
              <a:rPr lang="tr-TR" altLang="tr-TR" sz="2400" b="1" dirty="0" err="1"/>
              <a:t>Kreatin</a:t>
            </a:r>
            <a:r>
              <a:rPr lang="tr-TR" altLang="tr-TR" sz="2400" b="1" dirty="0"/>
              <a:t> kas dokusunda </a:t>
            </a:r>
            <a:r>
              <a:rPr lang="tr-TR" altLang="tr-TR" sz="2400" b="1" dirty="0" err="1"/>
              <a:t>enzimatik</a:t>
            </a:r>
            <a:r>
              <a:rPr lang="tr-TR" altLang="tr-TR" sz="2400" b="1" dirty="0"/>
              <a:t> olmayan bir reaksiyonla su kaybederek ve </a:t>
            </a:r>
            <a:r>
              <a:rPr lang="tr-TR" altLang="tr-TR" sz="2400" b="1" dirty="0" err="1"/>
              <a:t>fosfokreatin</a:t>
            </a:r>
            <a:r>
              <a:rPr lang="tr-TR" altLang="tr-TR" sz="2400" b="1" dirty="0"/>
              <a:t> de yine </a:t>
            </a:r>
            <a:r>
              <a:rPr lang="tr-TR" altLang="tr-TR" sz="2400" b="1" dirty="0" err="1"/>
              <a:t>enzimatik</a:t>
            </a:r>
            <a:r>
              <a:rPr lang="tr-TR" altLang="tr-TR" sz="2400" b="1" dirty="0"/>
              <a:t> olmayan bir reaksiyonla fosfat ve su kaybederek </a:t>
            </a:r>
            <a:r>
              <a:rPr lang="tr-TR" altLang="tr-TR" sz="2400" b="1" dirty="0" err="1"/>
              <a:t>kreatinine</a:t>
            </a:r>
            <a:r>
              <a:rPr lang="tr-TR" altLang="tr-TR" sz="2400" b="1" dirty="0"/>
              <a:t> dönüşür. </a:t>
            </a:r>
          </a:p>
          <a:p>
            <a:pPr eaLnBrk="1" hangingPunct="1">
              <a:lnSpc>
                <a:spcPct val="80000"/>
              </a:lnSpc>
            </a:pPr>
            <a:endParaRPr lang="tr-TR" altLang="tr-TR" sz="2400" b="1" dirty="0"/>
          </a:p>
          <a:p>
            <a:pPr eaLnBrk="1" hangingPunct="1">
              <a:lnSpc>
                <a:spcPct val="80000"/>
              </a:lnSpc>
            </a:pPr>
            <a:r>
              <a:rPr lang="tr-TR" altLang="tr-TR" sz="2400" b="1" dirty="0"/>
              <a:t>Oluşan </a:t>
            </a:r>
            <a:r>
              <a:rPr lang="tr-TR" altLang="tr-TR" sz="2400" b="1" dirty="0" err="1"/>
              <a:t>kreatinin</a:t>
            </a:r>
            <a:r>
              <a:rPr lang="tr-TR" altLang="tr-TR" sz="2400" b="1" dirty="0"/>
              <a:t> miktarı kas kitlesiyle orantılıdır.</a:t>
            </a:r>
          </a:p>
          <a:p>
            <a:pPr eaLnBrk="1" hangingPunct="1">
              <a:lnSpc>
                <a:spcPct val="80000"/>
              </a:lnSpc>
            </a:pPr>
            <a:endParaRPr lang="tr-TR" altLang="tr-TR" sz="2400" b="1" dirty="0"/>
          </a:p>
          <a:p>
            <a:pPr eaLnBrk="1" hangingPunct="1">
              <a:lnSpc>
                <a:spcPct val="80000"/>
              </a:lnSpc>
            </a:pPr>
            <a:r>
              <a:rPr lang="tr-TR" altLang="tr-TR" sz="2400" b="1" dirty="0" err="1"/>
              <a:t>Kreatinin</a:t>
            </a:r>
            <a:r>
              <a:rPr lang="tr-TR" altLang="tr-TR" sz="2400" b="1" dirty="0"/>
              <a:t> tüm vücut sıvılarında bulunur ve </a:t>
            </a:r>
            <a:r>
              <a:rPr lang="tr-TR" altLang="tr-TR" sz="2400" b="1" dirty="0" err="1"/>
              <a:t>glomerüllerden</a:t>
            </a:r>
            <a:r>
              <a:rPr lang="tr-TR" altLang="tr-TR" sz="2400" b="1" dirty="0"/>
              <a:t> serbestçe filtre edilir. </a:t>
            </a:r>
          </a:p>
        </p:txBody>
      </p:sp>
      <p:sp>
        <p:nvSpPr>
          <p:cNvPr id="68612" name="3 Slayt Numarası Yer Tutucusu">
            <a:extLst>
              <a:ext uri="{FF2B5EF4-FFF2-40B4-BE49-F238E27FC236}">
                <a16:creationId xmlns:a16="http://schemas.microsoft.com/office/drawing/2014/main" id="{825BF861-3F3A-423E-A3C5-F8193C2A0F1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A4BC59B7-37DF-4F8C-85B2-61AC635C3C33}" type="slidenum">
              <a:rPr lang="tr-TR" altLang="tr-TR" sz="1200"/>
              <a:pPr>
                <a:spcBef>
                  <a:spcPct val="0"/>
                </a:spcBef>
                <a:buClrTx/>
                <a:buSzTx/>
                <a:buFontTx/>
                <a:buNone/>
              </a:pPr>
              <a:t>62</a:t>
            </a:fld>
            <a:endParaRPr lang="tr-TR" altLang="tr-TR" sz="12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45114F6E-AEC9-4651-AF1F-5F5751554D27}"/>
              </a:ext>
            </a:extLst>
          </p:cNvPr>
          <p:cNvSpPr>
            <a:spLocks noGrp="1" noRot="1" noChangeArrowheads="1"/>
          </p:cNvSpPr>
          <p:nvPr>
            <p:ph type="title"/>
          </p:nvPr>
        </p:nvSpPr>
        <p:spPr/>
        <p:txBody>
          <a:bodyPr/>
          <a:lstStyle/>
          <a:p>
            <a:pPr eaLnBrk="1" hangingPunct="1"/>
            <a:endParaRPr lang="tr-TR" altLang="tr-TR"/>
          </a:p>
        </p:txBody>
      </p:sp>
      <p:sp>
        <p:nvSpPr>
          <p:cNvPr id="69635" name="Rectangle 3">
            <a:extLst>
              <a:ext uri="{FF2B5EF4-FFF2-40B4-BE49-F238E27FC236}">
                <a16:creationId xmlns:a16="http://schemas.microsoft.com/office/drawing/2014/main" id="{8B7FE735-FFC1-488D-B3BB-C21D1928116F}"/>
              </a:ext>
            </a:extLst>
          </p:cNvPr>
          <p:cNvSpPr>
            <a:spLocks noGrp="1" noRot="1" noChangeArrowheads="1"/>
          </p:cNvSpPr>
          <p:nvPr>
            <p:ph type="body" idx="1"/>
          </p:nvPr>
        </p:nvSpPr>
        <p:spPr/>
        <p:txBody>
          <a:bodyPr/>
          <a:lstStyle/>
          <a:p>
            <a:pPr eaLnBrk="1" hangingPunct="1"/>
            <a:r>
              <a:rPr lang="tr-TR" altLang="tr-TR" sz="2000" b="1"/>
              <a:t>Endojen olarak üretildiği, vücut sıvılarına sabit bir hızda geçtiği ve plazma düzeyi dar sınırlarda tutulduğu için kreatinin klerensi glomerular filtrasyon hızının (GFR) bir göstergesi olarak kullanılabilir.</a:t>
            </a:r>
          </a:p>
          <a:p>
            <a:pPr eaLnBrk="1" hangingPunct="1"/>
            <a:endParaRPr lang="tr-TR" altLang="tr-TR" sz="2000" b="1"/>
          </a:p>
          <a:p>
            <a:pPr eaLnBrk="1" hangingPunct="1"/>
            <a:r>
              <a:rPr lang="tr-TR" altLang="tr-TR" sz="2000" b="1"/>
              <a:t>Kreatinin klerensi bir dakikada kreatininden temizlenen plazma hacmi olarak tanımlanır.</a:t>
            </a:r>
          </a:p>
        </p:txBody>
      </p:sp>
      <p:sp>
        <p:nvSpPr>
          <p:cNvPr id="69636" name="3 Slayt Numarası Yer Tutucusu">
            <a:extLst>
              <a:ext uri="{FF2B5EF4-FFF2-40B4-BE49-F238E27FC236}">
                <a16:creationId xmlns:a16="http://schemas.microsoft.com/office/drawing/2014/main" id="{ADDB1F5B-77EF-4E61-8DD8-E2733EA098B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270EC674-4A5F-40BB-B955-02D22FAE36DD}" type="slidenum">
              <a:rPr lang="tr-TR" altLang="tr-TR" sz="1200"/>
              <a:pPr>
                <a:spcBef>
                  <a:spcPct val="0"/>
                </a:spcBef>
                <a:buClrTx/>
                <a:buSzTx/>
                <a:buFontTx/>
                <a:buNone/>
              </a:pPr>
              <a:t>63</a:t>
            </a:fld>
            <a:endParaRPr lang="tr-TR" altLang="tr-TR" sz="12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a:extLst>
              <a:ext uri="{FF2B5EF4-FFF2-40B4-BE49-F238E27FC236}">
                <a16:creationId xmlns:a16="http://schemas.microsoft.com/office/drawing/2014/main" id="{859691F2-EB8C-428B-82D3-B8029D6C311D}"/>
              </a:ext>
            </a:extLst>
          </p:cNvPr>
          <p:cNvSpPr>
            <a:spLocks noGrp="1" noRot="1" noChangeArrowheads="1"/>
          </p:cNvSpPr>
          <p:nvPr>
            <p:ph type="body" idx="1"/>
          </p:nvPr>
        </p:nvSpPr>
        <p:spPr>
          <a:xfrm>
            <a:off x="900113" y="1628775"/>
            <a:ext cx="8064500" cy="4679950"/>
          </a:xfrm>
        </p:spPr>
        <p:txBody>
          <a:bodyPr/>
          <a:lstStyle/>
          <a:p>
            <a:pPr eaLnBrk="1" hangingPunct="1">
              <a:buFont typeface="Wingdings" panose="05000000000000000000" pitchFamily="2" charset="2"/>
              <a:buNone/>
            </a:pPr>
            <a:r>
              <a:rPr lang="tr-TR" altLang="tr-TR" sz="1800"/>
              <a:t>				</a:t>
            </a:r>
            <a:r>
              <a:rPr lang="tr-TR" altLang="tr-TR" sz="1800" b="1"/>
              <a:t>     </a:t>
            </a:r>
            <a:r>
              <a:rPr lang="tr-TR" altLang="tr-TR" sz="1200" b="1"/>
              <a:t>İdrar kreatinini (mg/dl) x İdrar hacmi (ml/dk)</a:t>
            </a:r>
          </a:p>
          <a:p>
            <a:pPr eaLnBrk="1" hangingPunct="1"/>
            <a:endParaRPr lang="tr-TR" altLang="tr-TR" sz="1200" b="1"/>
          </a:p>
          <a:p>
            <a:pPr eaLnBrk="1" hangingPunct="1"/>
            <a:r>
              <a:rPr lang="tr-TR" altLang="tr-TR" sz="1200" b="1"/>
              <a:t>Kreatinin klirensi (ml/dk) =</a:t>
            </a:r>
            <a:endParaRPr lang="tr-TR" altLang="tr-TR" sz="1400"/>
          </a:p>
          <a:p>
            <a:pPr eaLnBrk="1" hangingPunct="1">
              <a:buFont typeface="Arial" panose="020B0604020202020204" pitchFamily="34" charset="0"/>
              <a:buNone/>
            </a:pPr>
            <a:r>
              <a:rPr lang="tr-TR" altLang="tr-TR" sz="2400"/>
              <a:t>                                     </a:t>
            </a:r>
            <a:r>
              <a:rPr lang="tr-TR" altLang="tr-TR" sz="1200" b="1"/>
              <a:t>Serum kreatinini (mg/dl) </a:t>
            </a:r>
          </a:p>
          <a:p>
            <a:pPr eaLnBrk="1" hangingPunct="1"/>
            <a:endParaRPr lang="tr-TR" altLang="tr-TR" sz="1200" b="1"/>
          </a:p>
          <a:p>
            <a:pPr eaLnBrk="1" hangingPunct="1"/>
            <a:endParaRPr lang="tr-TR" altLang="tr-TR" sz="1500" b="1"/>
          </a:p>
          <a:p>
            <a:pPr eaLnBrk="1" hangingPunct="1"/>
            <a:r>
              <a:rPr lang="tr-TR" altLang="tr-TR" sz="1500" b="1"/>
              <a:t>Düzeltilmiş kreatinin klirensi = Kreatinin klirensi X (1,73/VYA (m</a:t>
            </a:r>
            <a:r>
              <a:rPr lang="tr-TR" altLang="tr-TR" sz="1500" b="1" baseline="30000"/>
              <a:t>2</a:t>
            </a:r>
            <a:r>
              <a:rPr lang="tr-TR" altLang="tr-TR" sz="1500" b="1"/>
              <a:t>))</a:t>
            </a:r>
          </a:p>
          <a:p>
            <a:pPr eaLnBrk="1" hangingPunct="1">
              <a:buFont typeface="Wingdings" panose="05000000000000000000" pitchFamily="2" charset="2"/>
              <a:buNone/>
            </a:pPr>
            <a:endParaRPr lang="tr-TR" altLang="tr-TR" sz="1200" b="1"/>
          </a:p>
          <a:p>
            <a:pPr eaLnBrk="1" hangingPunct="1"/>
            <a:endParaRPr lang="tr-TR" altLang="tr-TR" sz="1800" b="1"/>
          </a:p>
          <a:p>
            <a:pPr eaLnBrk="1" hangingPunct="1"/>
            <a:r>
              <a:rPr lang="tr-TR" altLang="tr-TR" sz="1800" b="1"/>
              <a:t>Düzeltilmiş kreatinin klirensi için 20-29 yaş arası referans aralığı;</a:t>
            </a:r>
          </a:p>
          <a:p>
            <a:pPr eaLnBrk="1" hangingPunct="1">
              <a:buFont typeface="Arial" panose="020B0604020202020204" pitchFamily="34" charset="0"/>
              <a:buNone/>
            </a:pPr>
            <a:r>
              <a:rPr lang="tr-TR" altLang="tr-TR" sz="1800" b="1"/>
              <a:t>     Erkeklerde 94 – 140 ml/dk/1,73 m</a:t>
            </a:r>
            <a:r>
              <a:rPr lang="tr-TR" altLang="tr-TR" sz="1800" b="1" baseline="30000"/>
              <a:t>2</a:t>
            </a:r>
            <a:r>
              <a:rPr lang="tr-TR" altLang="tr-TR" sz="1800" b="1"/>
              <a:t>        </a:t>
            </a:r>
          </a:p>
          <a:p>
            <a:pPr eaLnBrk="1" hangingPunct="1">
              <a:buFont typeface="Arial" panose="020B0604020202020204" pitchFamily="34" charset="0"/>
              <a:buNone/>
            </a:pPr>
            <a:r>
              <a:rPr lang="tr-TR" altLang="tr-TR" sz="1800" b="1"/>
              <a:t>	Kadınlarda 72 – 110 ml/dk/1,73 m</a:t>
            </a:r>
            <a:r>
              <a:rPr lang="tr-TR" altLang="tr-TR" sz="1800" b="1" baseline="30000"/>
              <a:t>2</a:t>
            </a:r>
            <a:endParaRPr lang="tr-TR" altLang="tr-TR" sz="1800" b="1"/>
          </a:p>
          <a:p>
            <a:pPr eaLnBrk="1" hangingPunct="1">
              <a:buFont typeface="Arial" panose="020B0604020202020204" pitchFamily="34" charset="0"/>
              <a:buNone/>
            </a:pPr>
            <a:endParaRPr lang="tr-TR" altLang="tr-TR" sz="1800" b="1"/>
          </a:p>
          <a:p>
            <a:pPr eaLnBrk="1" hangingPunct="1"/>
            <a:r>
              <a:rPr lang="tr-TR" altLang="tr-TR" sz="1800" b="1"/>
              <a:t>Kreatinin klirensi böbrek hastalıklarında azalır. </a:t>
            </a:r>
          </a:p>
          <a:p>
            <a:pPr eaLnBrk="1" hangingPunct="1">
              <a:buFont typeface="Arial" panose="020B0604020202020204" pitchFamily="34" charset="0"/>
              <a:buNone/>
            </a:pPr>
            <a:endParaRPr lang="tr-TR" altLang="tr-TR" sz="1800" b="1"/>
          </a:p>
        </p:txBody>
      </p:sp>
      <p:sp>
        <p:nvSpPr>
          <p:cNvPr id="70659" name="Line 4">
            <a:extLst>
              <a:ext uri="{FF2B5EF4-FFF2-40B4-BE49-F238E27FC236}">
                <a16:creationId xmlns:a16="http://schemas.microsoft.com/office/drawing/2014/main" id="{74D6EC0C-7EA9-4BC0-B049-05F11D782852}"/>
              </a:ext>
            </a:extLst>
          </p:cNvPr>
          <p:cNvSpPr>
            <a:spLocks noChangeShapeType="1"/>
          </p:cNvSpPr>
          <p:nvPr/>
        </p:nvSpPr>
        <p:spPr bwMode="auto">
          <a:xfrm>
            <a:off x="3924300" y="2276475"/>
            <a:ext cx="44656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0" name="4 Slayt Numarası Yer Tutucusu">
            <a:extLst>
              <a:ext uri="{FF2B5EF4-FFF2-40B4-BE49-F238E27FC236}">
                <a16:creationId xmlns:a16="http://schemas.microsoft.com/office/drawing/2014/main" id="{60115053-429C-4CBC-85D9-7B46143DC6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DCA28DA4-63E6-402A-B2FD-F0A26B3FB7B2}" type="slidenum">
              <a:rPr lang="tr-TR" altLang="tr-TR" sz="1200"/>
              <a:pPr>
                <a:spcBef>
                  <a:spcPct val="0"/>
                </a:spcBef>
                <a:buClrTx/>
                <a:buSzTx/>
                <a:buFontTx/>
                <a:buNone/>
              </a:pPr>
              <a:t>64</a:t>
            </a:fld>
            <a:endParaRPr lang="tr-TR" altLang="tr-TR" sz="12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EDA05-79A9-4C04-AF67-5834F600E331}"/>
              </a:ext>
            </a:extLst>
          </p:cNvPr>
          <p:cNvSpPr>
            <a:spLocks noGrp="1"/>
          </p:cNvSpPr>
          <p:nvPr>
            <p:ph type="title"/>
          </p:nvPr>
        </p:nvSpPr>
        <p:spPr>
          <a:xfrm>
            <a:off x="2479221" y="2045494"/>
            <a:ext cx="3758293" cy="2589099"/>
          </a:xfrm>
          <a:solidFill>
            <a:schemeClr val="accent1">
              <a:lumMod val="40000"/>
              <a:lumOff val="60000"/>
            </a:schemeClr>
          </a:solidFill>
        </p:spPr>
        <p:txBody>
          <a:bodyPr/>
          <a:lstStyle/>
          <a:p>
            <a:pPr algn="ctr"/>
            <a:r>
              <a:rPr lang="en-GB" dirty="0" err="1">
                <a:solidFill>
                  <a:schemeClr val="tx1"/>
                </a:solidFill>
              </a:rPr>
              <a:t>Öğrenme</a:t>
            </a:r>
            <a:r>
              <a:rPr lang="en-GB" dirty="0">
                <a:solidFill>
                  <a:schemeClr val="tx1"/>
                </a:solidFill>
              </a:rPr>
              <a:t> </a:t>
            </a:r>
            <a:r>
              <a:rPr lang="en-GB" dirty="0" err="1">
                <a:solidFill>
                  <a:schemeClr val="tx1"/>
                </a:solidFill>
              </a:rPr>
              <a:t>Hedefleriyle</a:t>
            </a:r>
            <a:r>
              <a:rPr lang="en-GB" dirty="0">
                <a:solidFill>
                  <a:schemeClr val="tx1"/>
                </a:solidFill>
              </a:rPr>
              <a:t> </a:t>
            </a:r>
            <a:r>
              <a:rPr lang="en-GB" dirty="0" err="1">
                <a:solidFill>
                  <a:schemeClr val="tx1"/>
                </a:solidFill>
              </a:rPr>
              <a:t>İlgili</a:t>
            </a:r>
            <a:r>
              <a:rPr lang="en-GB" dirty="0">
                <a:solidFill>
                  <a:schemeClr val="tx1"/>
                </a:solidFill>
              </a:rPr>
              <a:t> </a:t>
            </a:r>
            <a:r>
              <a:rPr lang="en-GB" dirty="0" err="1">
                <a:solidFill>
                  <a:schemeClr val="tx1"/>
                </a:solidFill>
              </a:rPr>
              <a:t>Sorular</a:t>
            </a:r>
            <a:endParaRPr lang="en-US" dirty="0">
              <a:solidFill>
                <a:schemeClr val="tx1"/>
              </a:solidFill>
            </a:endParaRPr>
          </a:p>
        </p:txBody>
      </p:sp>
      <p:sp>
        <p:nvSpPr>
          <p:cNvPr id="4" name="Footer Placeholder 3">
            <a:extLst>
              <a:ext uri="{FF2B5EF4-FFF2-40B4-BE49-F238E27FC236}">
                <a16:creationId xmlns:a16="http://schemas.microsoft.com/office/drawing/2014/main" id="{C3B64D3D-B37A-4F0A-B879-0C7100602044}"/>
              </a:ext>
            </a:extLst>
          </p:cNvPr>
          <p:cNvSpPr>
            <a:spLocks noGrp="1"/>
          </p:cNvSpPr>
          <p:nvPr>
            <p:ph type="ftr" sz="quarter" idx="11"/>
          </p:nvPr>
        </p:nvSpPr>
        <p:spPr/>
        <p:txBody>
          <a:bodyPr/>
          <a:lstStyle/>
          <a:p>
            <a:r>
              <a:rPr lang="en-US"/>
              <a:t>Doç. Dr. Yasemin G. İŞGÖR/Modül-1</a:t>
            </a:r>
          </a:p>
        </p:txBody>
      </p:sp>
      <p:sp>
        <p:nvSpPr>
          <p:cNvPr id="5" name="Slide Number Placeholder 4">
            <a:extLst>
              <a:ext uri="{FF2B5EF4-FFF2-40B4-BE49-F238E27FC236}">
                <a16:creationId xmlns:a16="http://schemas.microsoft.com/office/drawing/2014/main" id="{DCB19E56-8CC8-49AF-8F66-E667DEF08588}"/>
              </a:ext>
            </a:extLst>
          </p:cNvPr>
          <p:cNvSpPr>
            <a:spLocks noGrp="1"/>
          </p:cNvSpPr>
          <p:nvPr>
            <p:ph type="sldNum" sz="quarter" idx="12"/>
          </p:nvPr>
        </p:nvSpPr>
        <p:spPr/>
        <p:txBody>
          <a:bodyPr/>
          <a:lstStyle/>
          <a:p>
            <a:fld id="{8CA881EB-61AD-4D4A-AF51-4429187E4BFC}" type="slidenum">
              <a:rPr lang="en-US" smtClean="0"/>
              <a:t>65</a:t>
            </a:fld>
            <a:endParaRPr lang="en-US"/>
          </a:p>
        </p:txBody>
      </p:sp>
    </p:spTree>
    <p:extLst>
      <p:ext uri="{BB962C8B-B14F-4D97-AF65-F5344CB8AC3E}">
        <p14:creationId xmlns:p14="http://schemas.microsoft.com/office/powerpoint/2010/main" val="14788648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BBC6-8FAF-44C8-B049-41CB419EDCCE}"/>
              </a:ext>
            </a:extLst>
          </p:cNvPr>
          <p:cNvSpPr>
            <a:spLocks noGrp="1"/>
          </p:cNvSpPr>
          <p:nvPr>
            <p:ph type="title"/>
          </p:nvPr>
        </p:nvSpPr>
        <p:spPr>
          <a:xfrm>
            <a:off x="1370013" y="301625"/>
            <a:ext cx="7313612" cy="1143000"/>
          </a:xfrm>
        </p:spPr>
        <p:txBody>
          <a:bodyPr/>
          <a:lstStyle/>
          <a:p>
            <a:r>
              <a:rPr lang="en-GB" altLang="tr-TR" dirty="0">
                <a:solidFill>
                  <a:srgbClr val="FF0000"/>
                </a:solidFill>
                <a:latin typeface="Calibri" panose="020F0502020204030204" pitchFamily="34" charset="0"/>
                <a:cs typeface="Calibri" panose="020F0502020204030204" pitchFamily="34" charset="0"/>
              </a:rPr>
              <a:t>1. </a:t>
            </a:r>
            <a:r>
              <a:rPr lang="tr-TR" altLang="tr-TR" dirty="0">
                <a:solidFill>
                  <a:srgbClr val="FF0000"/>
                </a:solidFill>
                <a:latin typeface="Calibri" panose="020F0502020204030204" pitchFamily="34" charset="0"/>
                <a:cs typeface="Calibri" panose="020F0502020204030204" pitchFamily="34" charset="0"/>
              </a:rPr>
              <a:t>İdrar bekletilirse </a:t>
            </a:r>
            <a:r>
              <a:rPr lang="en-GB" altLang="tr-TR" dirty="0" err="1">
                <a:solidFill>
                  <a:srgbClr val="FF0000"/>
                </a:solidFill>
                <a:latin typeface="Calibri" panose="020F0502020204030204" pitchFamily="34" charset="0"/>
                <a:cs typeface="Calibri" panose="020F0502020204030204" pitchFamily="34" charset="0"/>
              </a:rPr>
              <a:t>aşağıdakilerden</a:t>
            </a:r>
            <a:r>
              <a:rPr lang="en-GB" altLang="tr-TR" dirty="0">
                <a:solidFill>
                  <a:srgbClr val="FF0000"/>
                </a:solidFill>
                <a:latin typeface="Calibri" panose="020F0502020204030204" pitchFamily="34" charset="0"/>
                <a:cs typeface="Calibri" panose="020F0502020204030204" pitchFamily="34" charset="0"/>
              </a:rPr>
              <a:t> </a:t>
            </a:r>
            <a:r>
              <a:rPr lang="en-GB" altLang="tr-TR" dirty="0" err="1">
                <a:solidFill>
                  <a:srgbClr val="FF0000"/>
                </a:solidFill>
                <a:latin typeface="Calibri" panose="020F0502020204030204" pitchFamily="34" charset="0"/>
                <a:cs typeface="Calibri" panose="020F0502020204030204" pitchFamily="34" charset="0"/>
              </a:rPr>
              <a:t>hangisi</a:t>
            </a:r>
            <a:r>
              <a:rPr lang="en-GB" altLang="tr-TR" dirty="0">
                <a:solidFill>
                  <a:srgbClr val="FF0000"/>
                </a:solidFill>
                <a:latin typeface="Calibri" panose="020F0502020204030204" pitchFamily="34" charset="0"/>
                <a:cs typeface="Calibri" panose="020F0502020204030204" pitchFamily="34" charset="0"/>
              </a:rPr>
              <a:t> </a:t>
            </a:r>
            <a:r>
              <a:rPr lang="en-GB" altLang="tr-TR" dirty="0" err="1">
                <a:solidFill>
                  <a:srgbClr val="FF0000"/>
                </a:solidFill>
                <a:latin typeface="Calibri" panose="020F0502020204030204" pitchFamily="34" charset="0"/>
                <a:cs typeface="Calibri" panose="020F0502020204030204" pitchFamily="34" charset="0"/>
              </a:rPr>
              <a:t>olmaz</a:t>
            </a:r>
            <a:r>
              <a:rPr lang="tr-TR" altLang="tr-TR" dirty="0">
                <a:solidFill>
                  <a:srgbClr val="FF0000"/>
                </a:solidFill>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410C27F-EED1-4BAA-AD09-C0EDF7414FBD}"/>
              </a:ext>
            </a:extLst>
          </p:cNvPr>
          <p:cNvSpPr>
            <a:spLocks noGrp="1"/>
          </p:cNvSpPr>
          <p:nvPr>
            <p:ph idx="1"/>
          </p:nvPr>
        </p:nvSpPr>
        <p:spPr/>
        <p:txBody>
          <a:bodyPr/>
          <a:lstStyle/>
          <a:p>
            <a:pPr marL="514350" indent="-514350">
              <a:buFont typeface="+mj-lt"/>
              <a:buAutoNum type="alphaUcPeriod"/>
            </a:pPr>
            <a:r>
              <a:rPr lang="tr-TR" altLang="tr-TR" sz="3200" dirty="0">
                <a:latin typeface="Calibri" panose="020F0502020204030204" pitchFamily="34" charset="0"/>
                <a:cs typeface="Times New Roman" panose="02020603050405020304" pitchFamily="18" charset="0"/>
              </a:rPr>
              <a:t>inorganik maddeler çöker, </a:t>
            </a:r>
            <a:endParaRPr lang="en-GB" altLang="tr-TR" sz="3200" dirty="0">
              <a:latin typeface="Calibri" panose="020F0502020204030204" pitchFamily="34" charset="0"/>
              <a:cs typeface="Times New Roman" panose="02020603050405020304" pitchFamily="18" charset="0"/>
            </a:endParaRPr>
          </a:p>
          <a:p>
            <a:pPr marL="514350" indent="-514350">
              <a:buFont typeface="+mj-lt"/>
              <a:buAutoNum type="alphaUcPeriod"/>
            </a:pPr>
            <a:r>
              <a:rPr lang="tr-TR" altLang="tr-TR" sz="3200" dirty="0">
                <a:latin typeface="Calibri" panose="020F0502020204030204" pitchFamily="34" charset="0"/>
                <a:cs typeface="Times New Roman" panose="02020603050405020304" pitchFamily="18" charset="0"/>
              </a:rPr>
              <a:t>kristaller artar, </a:t>
            </a:r>
            <a:endParaRPr lang="en-GB" altLang="tr-TR" sz="3200" dirty="0">
              <a:latin typeface="Calibri" panose="020F0502020204030204" pitchFamily="34" charset="0"/>
              <a:cs typeface="Times New Roman" panose="02020603050405020304" pitchFamily="18" charset="0"/>
            </a:endParaRPr>
          </a:p>
          <a:p>
            <a:pPr marL="514350" indent="-514350">
              <a:buFont typeface="+mj-lt"/>
              <a:buAutoNum type="alphaUcPeriod"/>
            </a:pPr>
            <a:r>
              <a:rPr lang="tr-TR" altLang="tr-TR" sz="3200" dirty="0">
                <a:latin typeface="Calibri" panose="020F0502020204030204" pitchFamily="34" charset="0"/>
                <a:cs typeface="Times New Roman" panose="02020603050405020304" pitchFamily="18" charset="0"/>
              </a:rPr>
              <a:t>görünüm bulanıklaşır. </a:t>
            </a:r>
            <a:endParaRPr lang="en-GB" altLang="tr-TR" sz="3200" dirty="0">
              <a:latin typeface="Calibri" panose="020F0502020204030204" pitchFamily="34" charset="0"/>
              <a:cs typeface="Times New Roman" panose="02020603050405020304" pitchFamily="18" charset="0"/>
            </a:endParaRPr>
          </a:p>
          <a:p>
            <a:pPr marL="514350" indent="-514350">
              <a:buFont typeface="+mj-lt"/>
              <a:buAutoNum type="alphaUcPeriod"/>
            </a:pPr>
            <a:r>
              <a:rPr lang="tr-TR" altLang="tr-TR" sz="3200" dirty="0" err="1">
                <a:latin typeface="Calibri" panose="020F0502020204030204" pitchFamily="34" charset="0"/>
                <a:cs typeface="Times New Roman" panose="02020603050405020304" pitchFamily="18" charset="0"/>
              </a:rPr>
              <a:t>pH</a:t>
            </a:r>
            <a:r>
              <a:rPr lang="tr-TR" altLang="tr-TR" sz="3200" dirty="0">
                <a:latin typeface="Calibri" panose="020F0502020204030204" pitchFamily="34" charset="0"/>
                <a:cs typeface="Times New Roman" panose="02020603050405020304" pitchFamily="18" charset="0"/>
              </a:rPr>
              <a:t> değişir. </a:t>
            </a:r>
            <a:endParaRPr lang="en-GB" altLang="tr-TR" sz="3200" dirty="0">
              <a:latin typeface="Calibri" panose="020F0502020204030204" pitchFamily="34" charset="0"/>
              <a:cs typeface="Times New Roman" panose="02020603050405020304" pitchFamily="18" charset="0"/>
            </a:endParaRPr>
          </a:p>
          <a:p>
            <a:pPr marL="514350" indent="-514350">
              <a:buFont typeface="+mj-lt"/>
              <a:buAutoNum type="alphaUcPeriod"/>
            </a:pPr>
            <a:r>
              <a:rPr lang="tr-TR" altLang="tr-TR" sz="3200" dirty="0" err="1">
                <a:latin typeface="Calibri" panose="020F0502020204030204" pitchFamily="34" charset="0"/>
                <a:cs typeface="Times New Roman" panose="02020603050405020304" pitchFamily="18" charset="0"/>
              </a:rPr>
              <a:t>Glukoz</a:t>
            </a:r>
            <a:r>
              <a:rPr lang="tr-TR" altLang="tr-TR" sz="3200" dirty="0">
                <a:latin typeface="Calibri" panose="020F0502020204030204" pitchFamily="34" charset="0"/>
                <a:cs typeface="Times New Roman" panose="02020603050405020304" pitchFamily="18" charset="0"/>
              </a:rPr>
              <a:t> </a:t>
            </a:r>
            <a:r>
              <a:rPr lang="en-GB" altLang="tr-TR" sz="3200" dirty="0" err="1">
                <a:latin typeface="Calibri" panose="020F0502020204030204" pitchFamily="34" charset="0"/>
                <a:cs typeface="Times New Roman" panose="02020603050405020304" pitchFamily="18" charset="0"/>
              </a:rPr>
              <a:t>artar</a:t>
            </a:r>
            <a:r>
              <a:rPr lang="tr-TR" altLang="tr-TR" sz="3200" dirty="0">
                <a:latin typeface="Calibri" panose="020F0502020204030204" pitchFamily="34" charset="0"/>
                <a:cs typeface="Times New Roman" panose="02020603050405020304" pitchFamily="18" charset="0"/>
              </a:rPr>
              <a:t>. </a:t>
            </a:r>
            <a:endParaRPr lang="tr-TR" altLang="tr-TR" sz="3200" dirty="0">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B182D6B7-0E94-4D31-8117-1681800D506A}"/>
              </a:ext>
            </a:extLst>
          </p:cNvPr>
          <p:cNvSpPr>
            <a:spLocks noGrp="1"/>
          </p:cNvSpPr>
          <p:nvPr>
            <p:ph type="sldNum" sz="quarter" idx="12"/>
          </p:nvPr>
        </p:nvSpPr>
        <p:spPr/>
        <p:txBody>
          <a:bodyPr/>
          <a:lstStyle/>
          <a:p>
            <a:fld id="{76D081B7-E981-468F-95C6-7958BF103FA9}" type="slidenum">
              <a:rPr lang="tr-TR" altLang="tr-TR" smtClean="0"/>
              <a:pPr/>
              <a:t>66</a:t>
            </a:fld>
            <a:endParaRPr lang="tr-TR" altLang="tr-TR"/>
          </a:p>
        </p:txBody>
      </p:sp>
    </p:spTree>
    <p:extLst>
      <p:ext uri="{BB962C8B-B14F-4D97-AF65-F5344CB8AC3E}">
        <p14:creationId xmlns:p14="http://schemas.microsoft.com/office/powerpoint/2010/main" val="34798319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BBC6-8FAF-44C8-B049-41CB419EDCCE}"/>
              </a:ext>
            </a:extLst>
          </p:cNvPr>
          <p:cNvSpPr>
            <a:spLocks noGrp="1"/>
          </p:cNvSpPr>
          <p:nvPr>
            <p:ph type="title"/>
          </p:nvPr>
        </p:nvSpPr>
        <p:spPr>
          <a:xfrm>
            <a:off x="1370013" y="301625"/>
            <a:ext cx="7313612" cy="1143000"/>
          </a:xfrm>
        </p:spPr>
        <p:txBody>
          <a:bodyPr/>
          <a:lstStyle/>
          <a:p>
            <a:r>
              <a:rPr lang="en-GB" altLang="tr-TR" dirty="0">
                <a:solidFill>
                  <a:srgbClr val="FF0000"/>
                </a:solidFill>
                <a:latin typeface="Calibri" panose="020F0502020204030204" pitchFamily="34" charset="0"/>
                <a:cs typeface="Calibri" panose="020F0502020204030204" pitchFamily="34" charset="0"/>
              </a:rPr>
              <a:t>1. </a:t>
            </a:r>
            <a:r>
              <a:rPr lang="tr-TR" altLang="tr-TR" dirty="0">
                <a:solidFill>
                  <a:srgbClr val="FF0000"/>
                </a:solidFill>
                <a:latin typeface="Calibri" panose="020F0502020204030204" pitchFamily="34" charset="0"/>
                <a:cs typeface="Calibri" panose="020F0502020204030204" pitchFamily="34" charset="0"/>
              </a:rPr>
              <a:t>İdrar bekletilirse </a:t>
            </a:r>
            <a:r>
              <a:rPr lang="en-GB" altLang="tr-TR" dirty="0" err="1">
                <a:solidFill>
                  <a:srgbClr val="FF0000"/>
                </a:solidFill>
                <a:latin typeface="Calibri" panose="020F0502020204030204" pitchFamily="34" charset="0"/>
                <a:cs typeface="Calibri" panose="020F0502020204030204" pitchFamily="34" charset="0"/>
              </a:rPr>
              <a:t>aşağıdakilerden</a:t>
            </a:r>
            <a:r>
              <a:rPr lang="en-GB" altLang="tr-TR" dirty="0">
                <a:solidFill>
                  <a:srgbClr val="FF0000"/>
                </a:solidFill>
                <a:latin typeface="Calibri" panose="020F0502020204030204" pitchFamily="34" charset="0"/>
                <a:cs typeface="Calibri" panose="020F0502020204030204" pitchFamily="34" charset="0"/>
              </a:rPr>
              <a:t> </a:t>
            </a:r>
            <a:r>
              <a:rPr lang="en-GB" altLang="tr-TR" dirty="0" err="1">
                <a:solidFill>
                  <a:srgbClr val="FF0000"/>
                </a:solidFill>
                <a:latin typeface="Calibri" panose="020F0502020204030204" pitchFamily="34" charset="0"/>
                <a:cs typeface="Calibri" panose="020F0502020204030204" pitchFamily="34" charset="0"/>
              </a:rPr>
              <a:t>hangisi</a:t>
            </a:r>
            <a:r>
              <a:rPr lang="en-GB" altLang="tr-TR" dirty="0">
                <a:solidFill>
                  <a:srgbClr val="FF0000"/>
                </a:solidFill>
                <a:latin typeface="Calibri" panose="020F0502020204030204" pitchFamily="34" charset="0"/>
                <a:cs typeface="Calibri" panose="020F0502020204030204" pitchFamily="34" charset="0"/>
              </a:rPr>
              <a:t> </a:t>
            </a:r>
            <a:r>
              <a:rPr lang="en-GB" altLang="tr-TR" dirty="0" err="1">
                <a:solidFill>
                  <a:srgbClr val="FF0000"/>
                </a:solidFill>
                <a:latin typeface="Calibri" panose="020F0502020204030204" pitchFamily="34" charset="0"/>
                <a:cs typeface="Calibri" panose="020F0502020204030204" pitchFamily="34" charset="0"/>
              </a:rPr>
              <a:t>olmaz</a:t>
            </a:r>
            <a:r>
              <a:rPr lang="tr-TR" altLang="tr-TR" dirty="0">
                <a:solidFill>
                  <a:srgbClr val="FF0000"/>
                </a:solidFill>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410C27F-EED1-4BAA-AD09-C0EDF7414FBD}"/>
              </a:ext>
            </a:extLst>
          </p:cNvPr>
          <p:cNvSpPr>
            <a:spLocks noGrp="1"/>
          </p:cNvSpPr>
          <p:nvPr>
            <p:ph idx="1"/>
          </p:nvPr>
        </p:nvSpPr>
        <p:spPr/>
        <p:txBody>
          <a:bodyPr/>
          <a:lstStyle/>
          <a:p>
            <a:pPr marL="514350" indent="-514350">
              <a:buFont typeface="+mj-lt"/>
              <a:buAutoNum type="alphaUcPeriod"/>
            </a:pPr>
            <a:r>
              <a:rPr lang="tr-TR" altLang="tr-TR" sz="3200" dirty="0">
                <a:latin typeface="Calibri" panose="020F0502020204030204" pitchFamily="34" charset="0"/>
                <a:cs typeface="Times New Roman" panose="02020603050405020304" pitchFamily="18" charset="0"/>
              </a:rPr>
              <a:t>inorganik maddeler çöker, </a:t>
            </a:r>
            <a:endParaRPr lang="en-GB" altLang="tr-TR" sz="3200" dirty="0">
              <a:latin typeface="Calibri" panose="020F0502020204030204" pitchFamily="34" charset="0"/>
              <a:cs typeface="Times New Roman" panose="02020603050405020304" pitchFamily="18" charset="0"/>
            </a:endParaRPr>
          </a:p>
          <a:p>
            <a:pPr marL="514350" indent="-514350">
              <a:buFont typeface="+mj-lt"/>
              <a:buAutoNum type="alphaUcPeriod"/>
            </a:pPr>
            <a:r>
              <a:rPr lang="tr-TR" altLang="tr-TR" sz="3200" dirty="0">
                <a:latin typeface="Calibri" panose="020F0502020204030204" pitchFamily="34" charset="0"/>
                <a:cs typeface="Times New Roman" panose="02020603050405020304" pitchFamily="18" charset="0"/>
              </a:rPr>
              <a:t>kristaller artar, </a:t>
            </a:r>
            <a:endParaRPr lang="en-GB" altLang="tr-TR" sz="3200" dirty="0">
              <a:latin typeface="Calibri" panose="020F0502020204030204" pitchFamily="34" charset="0"/>
              <a:cs typeface="Times New Roman" panose="02020603050405020304" pitchFamily="18" charset="0"/>
            </a:endParaRPr>
          </a:p>
          <a:p>
            <a:pPr marL="514350" indent="-514350">
              <a:buFont typeface="+mj-lt"/>
              <a:buAutoNum type="alphaUcPeriod"/>
            </a:pPr>
            <a:r>
              <a:rPr lang="tr-TR" altLang="tr-TR" sz="3200" dirty="0">
                <a:latin typeface="Calibri" panose="020F0502020204030204" pitchFamily="34" charset="0"/>
                <a:cs typeface="Times New Roman" panose="02020603050405020304" pitchFamily="18" charset="0"/>
              </a:rPr>
              <a:t>görünüm bulanıklaşır. </a:t>
            </a:r>
            <a:endParaRPr lang="en-GB" altLang="tr-TR" sz="3200" dirty="0">
              <a:latin typeface="Calibri" panose="020F0502020204030204" pitchFamily="34" charset="0"/>
              <a:cs typeface="Times New Roman" panose="02020603050405020304" pitchFamily="18" charset="0"/>
            </a:endParaRPr>
          </a:p>
          <a:p>
            <a:pPr marL="514350" indent="-514350">
              <a:buFont typeface="+mj-lt"/>
              <a:buAutoNum type="alphaUcPeriod"/>
            </a:pPr>
            <a:r>
              <a:rPr lang="tr-TR" altLang="tr-TR" sz="3200" dirty="0" err="1">
                <a:latin typeface="Calibri" panose="020F0502020204030204" pitchFamily="34" charset="0"/>
                <a:cs typeface="Times New Roman" panose="02020603050405020304" pitchFamily="18" charset="0"/>
              </a:rPr>
              <a:t>pH</a:t>
            </a:r>
            <a:r>
              <a:rPr lang="tr-TR" altLang="tr-TR" sz="3200" dirty="0">
                <a:latin typeface="Calibri" panose="020F0502020204030204" pitchFamily="34" charset="0"/>
                <a:cs typeface="Times New Roman" panose="02020603050405020304" pitchFamily="18" charset="0"/>
              </a:rPr>
              <a:t> değişir. </a:t>
            </a:r>
            <a:endParaRPr lang="en-GB" altLang="tr-TR" sz="3200" dirty="0">
              <a:latin typeface="Calibri" panose="020F0502020204030204" pitchFamily="34" charset="0"/>
              <a:cs typeface="Times New Roman" panose="02020603050405020304" pitchFamily="18" charset="0"/>
            </a:endParaRPr>
          </a:p>
          <a:p>
            <a:pPr marL="514350" indent="-514350">
              <a:buFont typeface="+mj-lt"/>
              <a:buAutoNum type="alphaUcPeriod"/>
            </a:pPr>
            <a:r>
              <a:rPr lang="tr-TR" altLang="tr-TR" sz="3200" dirty="0" err="1">
                <a:solidFill>
                  <a:srgbClr val="FF0000"/>
                </a:solidFill>
                <a:latin typeface="Calibri" panose="020F0502020204030204" pitchFamily="34" charset="0"/>
                <a:cs typeface="Times New Roman" panose="02020603050405020304" pitchFamily="18" charset="0"/>
              </a:rPr>
              <a:t>Glukoz</a:t>
            </a:r>
            <a:r>
              <a:rPr lang="tr-TR" altLang="tr-TR" sz="3200" dirty="0">
                <a:solidFill>
                  <a:srgbClr val="FF0000"/>
                </a:solidFill>
                <a:latin typeface="Calibri" panose="020F0502020204030204" pitchFamily="34" charset="0"/>
                <a:cs typeface="Times New Roman" panose="02020603050405020304" pitchFamily="18" charset="0"/>
              </a:rPr>
              <a:t> </a:t>
            </a:r>
            <a:r>
              <a:rPr lang="en-GB" altLang="tr-TR" sz="3200" dirty="0" err="1">
                <a:solidFill>
                  <a:srgbClr val="FF0000"/>
                </a:solidFill>
                <a:latin typeface="Calibri" panose="020F0502020204030204" pitchFamily="34" charset="0"/>
                <a:cs typeface="Times New Roman" panose="02020603050405020304" pitchFamily="18" charset="0"/>
              </a:rPr>
              <a:t>artar</a:t>
            </a:r>
            <a:r>
              <a:rPr lang="tr-TR" altLang="tr-TR" sz="3200" dirty="0">
                <a:solidFill>
                  <a:srgbClr val="FF0000"/>
                </a:solidFill>
                <a:latin typeface="Calibri" panose="020F0502020204030204" pitchFamily="34" charset="0"/>
                <a:cs typeface="Times New Roman" panose="02020603050405020304" pitchFamily="18" charset="0"/>
              </a:rPr>
              <a:t>. </a:t>
            </a:r>
            <a:endParaRPr lang="tr-TR" altLang="tr-TR" sz="3200" dirty="0">
              <a:solidFill>
                <a:srgbClr val="FF0000"/>
              </a:solidFill>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B182D6B7-0E94-4D31-8117-1681800D506A}"/>
              </a:ext>
            </a:extLst>
          </p:cNvPr>
          <p:cNvSpPr>
            <a:spLocks noGrp="1"/>
          </p:cNvSpPr>
          <p:nvPr>
            <p:ph type="sldNum" sz="quarter" idx="12"/>
          </p:nvPr>
        </p:nvSpPr>
        <p:spPr/>
        <p:txBody>
          <a:bodyPr/>
          <a:lstStyle/>
          <a:p>
            <a:fld id="{76D081B7-E981-468F-95C6-7958BF103FA9}" type="slidenum">
              <a:rPr lang="tr-TR" altLang="tr-TR" smtClean="0"/>
              <a:pPr/>
              <a:t>67</a:t>
            </a:fld>
            <a:endParaRPr lang="tr-TR" altLang="tr-TR"/>
          </a:p>
        </p:txBody>
      </p:sp>
    </p:spTree>
    <p:extLst>
      <p:ext uri="{BB962C8B-B14F-4D97-AF65-F5344CB8AC3E}">
        <p14:creationId xmlns:p14="http://schemas.microsoft.com/office/powerpoint/2010/main" val="6037446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9713-3631-43E4-AD24-0FBB39FF60C4}"/>
              </a:ext>
            </a:extLst>
          </p:cNvPr>
          <p:cNvSpPr>
            <a:spLocks noGrp="1"/>
          </p:cNvSpPr>
          <p:nvPr>
            <p:ph type="title"/>
          </p:nvPr>
        </p:nvSpPr>
        <p:spPr/>
        <p:txBody>
          <a:bodyPr/>
          <a:lstStyle/>
          <a:p>
            <a:r>
              <a:rPr lang="en-GB" dirty="0">
                <a:solidFill>
                  <a:srgbClr val="FF0000"/>
                </a:solidFill>
                <a:latin typeface="Calibri" panose="020F0502020204030204" pitchFamily="34" charset="0"/>
                <a:cs typeface="Calibri" panose="020F0502020204030204" pitchFamily="34" charset="0"/>
              </a:rPr>
              <a:t>2. </a:t>
            </a:r>
            <a:r>
              <a:rPr lang="en-GB" dirty="0" err="1">
                <a:solidFill>
                  <a:srgbClr val="FF0000"/>
                </a:solidFill>
                <a:latin typeface="Calibri" panose="020F0502020204030204" pitchFamily="34" charset="0"/>
                <a:cs typeface="Calibri" panose="020F0502020204030204" pitchFamily="34" charset="0"/>
              </a:rPr>
              <a:t>Epitel</a:t>
            </a:r>
            <a:r>
              <a:rPr lang="en-GB" dirty="0">
                <a:solidFill>
                  <a:srgbClr val="FF0000"/>
                </a:solidFill>
                <a:latin typeface="Calibri" panose="020F0502020204030204" pitchFamily="34" charset="0"/>
                <a:cs typeface="Calibri" panose="020F0502020204030204" pitchFamily="34" charset="0"/>
              </a:rPr>
              <a:t> </a:t>
            </a:r>
            <a:r>
              <a:rPr lang="en-GB" dirty="0" err="1">
                <a:solidFill>
                  <a:srgbClr val="FF0000"/>
                </a:solidFill>
                <a:latin typeface="Calibri" panose="020F0502020204030204" pitchFamily="34" charset="0"/>
                <a:cs typeface="Calibri" panose="020F0502020204030204" pitchFamily="34" charset="0"/>
              </a:rPr>
              <a:t>hücreleriyle</a:t>
            </a:r>
            <a:r>
              <a:rPr lang="en-GB" dirty="0">
                <a:solidFill>
                  <a:srgbClr val="FF0000"/>
                </a:solidFill>
                <a:latin typeface="Calibri" panose="020F0502020204030204" pitchFamily="34" charset="0"/>
                <a:cs typeface="Calibri" panose="020F0502020204030204" pitchFamily="34" charset="0"/>
              </a:rPr>
              <a:t> </a:t>
            </a:r>
            <a:r>
              <a:rPr lang="en-GB" dirty="0" err="1">
                <a:solidFill>
                  <a:srgbClr val="FF0000"/>
                </a:solidFill>
                <a:latin typeface="Calibri" panose="020F0502020204030204" pitchFamily="34" charset="0"/>
                <a:cs typeface="Calibri" panose="020F0502020204030204" pitchFamily="34" charset="0"/>
              </a:rPr>
              <a:t>ilgili</a:t>
            </a:r>
            <a:r>
              <a:rPr lang="en-GB" dirty="0">
                <a:solidFill>
                  <a:srgbClr val="FF0000"/>
                </a:solidFill>
                <a:latin typeface="Calibri" panose="020F0502020204030204" pitchFamily="34" charset="0"/>
                <a:cs typeface="Calibri" panose="020F0502020204030204" pitchFamily="34" charset="0"/>
              </a:rPr>
              <a:t> </a:t>
            </a:r>
            <a:r>
              <a:rPr lang="en-GB" dirty="0" err="1">
                <a:solidFill>
                  <a:srgbClr val="FF0000"/>
                </a:solidFill>
                <a:latin typeface="Calibri" panose="020F0502020204030204" pitchFamily="34" charset="0"/>
                <a:cs typeface="Calibri" panose="020F0502020204030204" pitchFamily="34" charset="0"/>
              </a:rPr>
              <a:t>hangisi</a:t>
            </a:r>
            <a:r>
              <a:rPr lang="en-GB" dirty="0">
                <a:solidFill>
                  <a:srgbClr val="FF0000"/>
                </a:solidFill>
                <a:latin typeface="Calibri" panose="020F0502020204030204" pitchFamily="34" charset="0"/>
                <a:cs typeface="Calibri" panose="020F0502020204030204" pitchFamily="34" charset="0"/>
              </a:rPr>
              <a:t> </a:t>
            </a:r>
            <a:r>
              <a:rPr lang="en-GB" dirty="0" err="1">
                <a:solidFill>
                  <a:srgbClr val="FF0000"/>
                </a:solidFill>
                <a:latin typeface="Calibri" panose="020F0502020204030204" pitchFamily="34" charset="0"/>
                <a:cs typeface="Calibri" panose="020F0502020204030204" pitchFamily="34" charset="0"/>
              </a:rPr>
              <a:t>yanlıştır</a:t>
            </a:r>
            <a:r>
              <a:rPr lang="en-GB" dirty="0">
                <a:solidFill>
                  <a:srgbClr val="FF0000"/>
                </a:solidFill>
                <a:latin typeface="Calibri" panose="020F0502020204030204" pitchFamily="34" charset="0"/>
                <a:cs typeface="Calibri" panose="020F0502020204030204" pitchFamily="34" charset="0"/>
              </a:rPr>
              <a:t>?</a:t>
            </a:r>
            <a:endParaRPr lang="en-US"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292CC5C-4425-45E5-B303-A51CDC8B7EB8}"/>
              </a:ext>
            </a:extLst>
          </p:cNvPr>
          <p:cNvSpPr>
            <a:spLocks noGrp="1"/>
          </p:cNvSpPr>
          <p:nvPr>
            <p:ph idx="1"/>
          </p:nvPr>
        </p:nvSpPr>
        <p:spPr/>
        <p:txBody>
          <a:bodyPr/>
          <a:lstStyle/>
          <a:p>
            <a:pPr marL="457200" indent="-457200" algn="just">
              <a:buFont typeface="+mj-lt"/>
              <a:buAutoNum type="alphaUcPeriod"/>
              <a:defRPr/>
            </a:pPr>
            <a:r>
              <a:rPr lang="tr-TR" sz="2400" dirty="0">
                <a:latin typeface="+mj-lt"/>
              </a:rPr>
              <a:t>Lökositlerden büyük hücrelerdir.</a:t>
            </a:r>
          </a:p>
          <a:p>
            <a:pPr marL="457200" indent="-457200" algn="just">
              <a:buFont typeface="+mj-lt"/>
              <a:buAutoNum type="alphaUcPeriod"/>
              <a:defRPr/>
            </a:pPr>
            <a:r>
              <a:rPr lang="tr-TR" sz="2400" dirty="0">
                <a:latin typeface="+mj-lt"/>
              </a:rPr>
              <a:t>Kadın idrarında erkeklere göre daha fazla sayıda </a:t>
            </a:r>
            <a:r>
              <a:rPr lang="tr-TR" sz="2400" dirty="0" err="1">
                <a:latin typeface="+mj-lt"/>
              </a:rPr>
              <a:t>epitel</a:t>
            </a:r>
            <a:r>
              <a:rPr lang="tr-TR" sz="2400" dirty="0">
                <a:latin typeface="+mj-lt"/>
              </a:rPr>
              <a:t> hücresi bulunur.  </a:t>
            </a:r>
          </a:p>
          <a:p>
            <a:pPr marL="457200" indent="-457200" algn="just">
              <a:buFont typeface="+mj-lt"/>
              <a:buAutoNum type="alphaUcPeriod"/>
              <a:defRPr/>
            </a:pPr>
            <a:r>
              <a:rPr lang="tr-TR" sz="2400" dirty="0">
                <a:latin typeface="+mj-lt"/>
              </a:rPr>
              <a:t>İdrarda 3 tip </a:t>
            </a:r>
            <a:r>
              <a:rPr lang="tr-TR" sz="2400" dirty="0" err="1">
                <a:latin typeface="+mj-lt"/>
              </a:rPr>
              <a:t>epitel</a:t>
            </a:r>
            <a:r>
              <a:rPr lang="tr-TR" sz="2400" dirty="0">
                <a:latin typeface="+mj-lt"/>
              </a:rPr>
              <a:t> hücresi bulunur.</a:t>
            </a:r>
          </a:p>
          <a:p>
            <a:pPr marL="457200" indent="-457200" algn="just">
              <a:buFont typeface="+mj-lt"/>
              <a:buAutoNum type="alphaUcPeriod"/>
              <a:defRPr/>
            </a:pPr>
            <a:r>
              <a:rPr lang="en-GB" sz="2400" dirty="0" err="1">
                <a:latin typeface="+mj-lt"/>
              </a:rPr>
              <a:t>İdrarda</a:t>
            </a:r>
            <a:r>
              <a:rPr lang="en-GB" sz="2400" dirty="0">
                <a:latin typeface="+mj-lt"/>
              </a:rPr>
              <a:t> </a:t>
            </a:r>
            <a:r>
              <a:rPr lang="tr-TR" sz="2400" dirty="0" err="1">
                <a:latin typeface="+mj-lt"/>
              </a:rPr>
              <a:t>Renal</a:t>
            </a:r>
            <a:r>
              <a:rPr lang="tr-TR" sz="2400" dirty="0">
                <a:latin typeface="+mj-lt"/>
              </a:rPr>
              <a:t> </a:t>
            </a:r>
            <a:r>
              <a:rPr lang="tr-TR" sz="2400" dirty="0" err="1">
                <a:latin typeface="+mj-lt"/>
              </a:rPr>
              <a:t>tübüler</a:t>
            </a:r>
            <a:r>
              <a:rPr lang="tr-TR" sz="2400" dirty="0">
                <a:latin typeface="+mj-lt"/>
              </a:rPr>
              <a:t> </a:t>
            </a:r>
            <a:r>
              <a:rPr lang="tr-TR" sz="2400" dirty="0" err="1">
                <a:latin typeface="+mj-lt"/>
              </a:rPr>
              <a:t>epitel</a:t>
            </a:r>
            <a:r>
              <a:rPr lang="en-GB" sz="2400" dirty="0">
                <a:latin typeface="+mj-lt"/>
              </a:rPr>
              <a:t> </a:t>
            </a:r>
            <a:r>
              <a:rPr lang="en-GB" sz="2400" dirty="0" err="1">
                <a:latin typeface="+mj-lt"/>
              </a:rPr>
              <a:t>bulunur</a:t>
            </a:r>
            <a:endParaRPr lang="tr-TR" sz="2400" dirty="0">
              <a:latin typeface="+mj-lt"/>
            </a:endParaRPr>
          </a:p>
          <a:p>
            <a:pPr marL="457200" indent="-457200" algn="just">
              <a:buFont typeface="+mj-lt"/>
              <a:buAutoNum type="alphaUcPeriod"/>
              <a:defRPr/>
            </a:pPr>
            <a:r>
              <a:rPr lang="en-GB" sz="2400" dirty="0" err="1">
                <a:latin typeface="+mj-lt"/>
              </a:rPr>
              <a:t>İdrarda</a:t>
            </a:r>
            <a:r>
              <a:rPr lang="en-GB" sz="2400" dirty="0">
                <a:latin typeface="+mj-lt"/>
              </a:rPr>
              <a:t> </a:t>
            </a:r>
            <a:r>
              <a:rPr lang="tr-TR" sz="2400" dirty="0">
                <a:latin typeface="+mj-lt"/>
              </a:rPr>
              <a:t>Yassı </a:t>
            </a:r>
            <a:r>
              <a:rPr lang="tr-TR" sz="2400" dirty="0" err="1">
                <a:latin typeface="+mj-lt"/>
              </a:rPr>
              <a:t>epitel</a:t>
            </a:r>
            <a:r>
              <a:rPr lang="en-GB" sz="2400" dirty="0">
                <a:latin typeface="+mj-lt"/>
              </a:rPr>
              <a:t> </a:t>
            </a:r>
            <a:r>
              <a:rPr lang="en-GB" sz="2400" dirty="0" err="1">
                <a:latin typeface="+mj-lt"/>
              </a:rPr>
              <a:t>bulunmaz</a:t>
            </a:r>
            <a:endParaRPr lang="en-US" sz="2400" dirty="0"/>
          </a:p>
        </p:txBody>
      </p:sp>
      <p:sp>
        <p:nvSpPr>
          <p:cNvPr id="4" name="Slide Number Placeholder 3">
            <a:extLst>
              <a:ext uri="{FF2B5EF4-FFF2-40B4-BE49-F238E27FC236}">
                <a16:creationId xmlns:a16="http://schemas.microsoft.com/office/drawing/2014/main" id="{0DD77F9C-888D-41BA-9FA4-40A76EF08D95}"/>
              </a:ext>
            </a:extLst>
          </p:cNvPr>
          <p:cNvSpPr>
            <a:spLocks noGrp="1"/>
          </p:cNvSpPr>
          <p:nvPr>
            <p:ph type="sldNum" sz="quarter" idx="12"/>
          </p:nvPr>
        </p:nvSpPr>
        <p:spPr/>
        <p:txBody>
          <a:bodyPr/>
          <a:lstStyle/>
          <a:p>
            <a:fld id="{76D081B7-E981-468F-95C6-7958BF103FA9}" type="slidenum">
              <a:rPr lang="tr-TR" altLang="tr-TR" smtClean="0"/>
              <a:pPr/>
              <a:t>68</a:t>
            </a:fld>
            <a:endParaRPr lang="tr-TR" altLang="tr-TR"/>
          </a:p>
        </p:txBody>
      </p:sp>
    </p:spTree>
    <p:extLst>
      <p:ext uri="{BB962C8B-B14F-4D97-AF65-F5344CB8AC3E}">
        <p14:creationId xmlns:p14="http://schemas.microsoft.com/office/powerpoint/2010/main" val="6104311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9713-3631-43E4-AD24-0FBB39FF60C4}"/>
              </a:ext>
            </a:extLst>
          </p:cNvPr>
          <p:cNvSpPr>
            <a:spLocks noGrp="1"/>
          </p:cNvSpPr>
          <p:nvPr>
            <p:ph type="title"/>
          </p:nvPr>
        </p:nvSpPr>
        <p:spPr/>
        <p:txBody>
          <a:bodyPr/>
          <a:lstStyle/>
          <a:p>
            <a:r>
              <a:rPr lang="en-GB" dirty="0">
                <a:solidFill>
                  <a:srgbClr val="FF0000"/>
                </a:solidFill>
                <a:latin typeface="Calibri" panose="020F0502020204030204" pitchFamily="34" charset="0"/>
                <a:cs typeface="Calibri" panose="020F0502020204030204" pitchFamily="34" charset="0"/>
              </a:rPr>
              <a:t>2. </a:t>
            </a:r>
            <a:r>
              <a:rPr lang="en-GB" dirty="0" err="1">
                <a:solidFill>
                  <a:srgbClr val="FF0000"/>
                </a:solidFill>
                <a:latin typeface="Calibri" panose="020F0502020204030204" pitchFamily="34" charset="0"/>
                <a:cs typeface="Calibri" panose="020F0502020204030204" pitchFamily="34" charset="0"/>
              </a:rPr>
              <a:t>Epitel</a:t>
            </a:r>
            <a:r>
              <a:rPr lang="en-GB" dirty="0">
                <a:solidFill>
                  <a:srgbClr val="FF0000"/>
                </a:solidFill>
                <a:latin typeface="Calibri" panose="020F0502020204030204" pitchFamily="34" charset="0"/>
                <a:cs typeface="Calibri" panose="020F0502020204030204" pitchFamily="34" charset="0"/>
              </a:rPr>
              <a:t> </a:t>
            </a:r>
            <a:r>
              <a:rPr lang="en-GB" dirty="0" err="1">
                <a:solidFill>
                  <a:srgbClr val="FF0000"/>
                </a:solidFill>
                <a:latin typeface="Calibri" panose="020F0502020204030204" pitchFamily="34" charset="0"/>
                <a:cs typeface="Calibri" panose="020F0502020204030204" pitchFamily="34" charset="0"/>
              </a:rPr>
              <a:t>hücreleriyle</a:t>
            </a:r>
            <a:r>
              <a:rPr lang="en-GB" dirty="0">
                <a:solidFill>
                  <a:srgbClr val="FF0000"/>
                </a:solidFill>
                <a:latin typeface="Calibri" panose="020F0502020204030204" pitchFamily="34" charset="0"/>
                <a:cs typeface="Calibri" panose="020F0502020204030204" pitchFamily="34" charset="0"/>
              </a:rPr>
              <a:t> </a:t>
            </a:r>
            <a:r>
              <a:rPr lang="en-GB" dirty="0" err="1">
                <a:solidFill>
                  <a:srgbClr val="FF0000"/>
                </a:solidFill>
                <a:latin typeface="Calibri" panose="020F0502020204030204" pitchFamily="34" charset="0"/>
                <a:cs typeface="Calibri" panose="020F0502020204030204" pitchFamily="34" charset="0"/>
              </a:rPr>
              <a:t>ilgili</a:t>
            </a:r>
            <a:r>
              <a:rPr lang="en-GB" dirty="0">
                <a:solidFill>
                  <a:srgbClr val="FF0000"/>
                </a:solidFill>
                <a:latin typeface="Calibri" panose="020F0502020204030204" pitchFamily="34" charset="0"/>
                <a:cs typeface="Calibri" panose="020F0502020204030204" pitchFamily="34" charset="0"/>
              </a:rPr>
              <a:t> </a:t>
            </a:r>
            <a:r>
              <a:rPr lang="en-GB" dirty="0" err="1">
                <a:solidFill>
                  <a:srgbClr val="FF0000"/>
                </a:solidFill>
                <a:latin typeface="Calibri" panose="020F0502020204030204" pitchFamily="34" charset="0"/>
                <a:cs typeface="Calibri" panose="020F0502020204030204" pitchFamily="34" charset="0"/>
              </a:rPr>
              <a:t>hangisi</a:t>
            </a:r>
            <a:r>
              <a:rPr lang="en-GB" dirty="0">
                <a:solidFill>
                  <a:srgbClr val="FF0000"/>
                </a:solidFill>
                <a:latin typeface="Calibri" panose="020F0502020204030204" pitchFamily="34" charset="0"/>
                <a:cs typeface="Calibri" panose="020F0502020204030204" pitchFamily="34" charset="0"/>
              </a:rPr>
              <a:t> </a:t>
            </a:r>
            <a:r>
              <a:rPr lang="en-GB" dirty="0" err="1">
                <a:solidFill>
                  <a:srgbClr val="FF0000"/>
                </a:solidFill>
                <a:latin typeface="Calibri" panose="020F0502020204030204" pitchFamily="34" charset="0"/>
                <a:cs typeface="Calibri" panose="020F0502020204030204" pitchFamily="34" charset="0"/>
              </a:rPr>
              <a:t>yanlıştır</a:t>
            </a:r>
            <a:r>
              <a:rPr lang="en-GB" dirty="0">
                <a:solidFill>
                  <a:srgbClr val="FF0000"/>
                </a:solidFill>
                <a:latin typeface="Calibri" panose="020F0502020204030204" pitchFamily="34" charset="0"/>
                <a:cs typeface="Calibri" panose="020F0502020204030204" pitchFamily="34" charset="0"/>
              </a:rPr>
              <a:t>?</a:t>
            </a:r>
            <a:endParaRPr lang="en-US"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292CC5C-4425-45E5-B303-A51CDC8B7EB8}"/>
              </a:ext>
            </a:extLst>
          </p:cNvPr>
          <p:cNvSpPr>
            <a:spLocks noGrp="1"/>
          </p:cNvSpPr>
          <p:nvPr>
            <p:ph idx="1"/>
          </p:nvPr>
        </p:nvSpPr>
        <p:spPr/>
        <p:txBody>
          <a:bodyPr/>
          <a:lstStyle/>
          <a:p>
            <a:pPr marL="457200" indent="-457200" algn="just">
              <a:buFont typeface="+mj-lt"/>
              <a:buAutoNum type="alphaUcPeriod"/>
              <a:defRPr/>
            </a:pPr>
            <a:r>
              <a:rPr lang="tr-TR" sz="2400" dirty="0">
                <a:latin typeface="+mj-lt"/>
              </a:rPr>
              <a:t>Lökositlerden büyük hücrelerdir.</a:t>
            </a:r>
          </a:p>
          <a:p>
            <a:pPr marL="457200" indent="-457200" algn="just">
              <a:buFont typeface="+mj-lt"/>
              <a:buAutoNum type="alphaUcPeriod"/>
              <a:defRPr/>
            </a:pPr>
            <a:r>
              <a:rPr lang="tr-TR" sz="2400" dirty="0">
                <a:latin typeface="+mj-lt"/>
              </a:rPr>
              <a:t>Kadın idrarında erkeklere göre daha fazla sayıda </a:t>
            </a:r>
            <a:r>
              <a:rPr lang="tr-TR" sz="2400" dirty="0" err="1">
                <a:latin typeface="+mj-lt"/>
              </a:rPr>
              <a:t>epitel</a:t>
            </a:r>
            <a:r>
              <a:rPr lang="tr-TR" sz="2400" dirty="0">
                <a:latin typeface="+mj-lt"/>
              </a:rPr>
              <a:t> hücresi bulunur.  </a:t>
            </a:r>
          </a:p>
          <a:p>
            <a:pPr marL="457200" indent="-457200" algn="just">
              <a:buFont typeface="+mj-lt"/>
              <a:buAutoNum type="alphaUcPeriod"/>
              <a:defRPr/>
            </a:pPr>
            <a:r>
              <a:rPr lang="tr-TR" sz="2400" dirty="0">
                <a:latin typeface="+mj-lt"/>
              </a:rPr>
              <a:t>İdrarda 3 tip </a:t>
            </a:r>
            <a:r>
              <a:rPr lang="tr-TR" sz="2400" dirty="0" err="1">
                <a:latin typeface="+mj-lt"/>
              </a:rPr>
              <a:t>epitel</a:t>
            </a:r>
            <a:r>
              <a:rPr lang="tr-TR" sz="2400" dirty="0">
                <a:latin typeface="+mj-lt"/>
              </a:rPr>
              <a:t> hücresi bulunur.</a:t>
            </a:r>
          </a:p>
          <a:p>
            <a:pPr marL="457200" indent="-457200" algn="just">
              <a:buFont typeface="+mj-lt"/>
              <a:buAutoNum type="alphaUcPeriod"/>
              <a:defRPr/>
            </a:pPr>
            <a:r>
              <a:rPr lang="en-GB" sz="2400" dirty="0" err="1">
                <a:latin typeface="+mj-lt"/>
              </a:rPr>
              <a:t>İdrarda</a:t>
            </a:r>
            <a:r>
              <a:rPr lang="en-GB" sz="2400" dirty="0">
                <a:latin typeface="+mj-lt"/>
              </a:rPr>
              <a:t> </a:t>
            </a:r>
            <a:r>
              <a:rPr lang="tr-TR" sz="2400" dirty="0" err="1">
                <a:latin typeface="+mj-lt"/>
              </a:rPr>
              <a:t>Renal</a:t>
            </a:r>
            <a:r>
              <a:rPr lang="tr-TR" sz="2400" dirty="0">
                <a:latin typeface="+mj-lt"/>
              </a:rPr>
              <a:t> </a:t>
            </a:r>
            <a:r>
              <a:rPr lang="tr-TR" sz="2400" dirty="0" err="1">
                <a:latin typeface="+mj-lt"/>
              </a:rPr>
              <a:t>tübüler</a:t>
            </a:r>
            <a:r>
              <a:rPr lang="tr-TR" sz="2400" dirty="0">
                <a:latin typeface="+mj-lt"/>
              </a:rPr>
              <a:t> </a:t>
            </a:r>
            <a:r>
              <a:rPr lang="tr-TR" sz="2400" dirty="0" err="1">
                <a:latin typeface="+mj-lt"/>
              </a:rPr>
              <a:t>epitel</a:t>
            </a:r>
            <a:r>
              <a:rPr lang="en-GB" sz="2400" dirty="0">
                <a:latin typeface="+mj-lt"/>
              </a:rPr>
              <a:t> </a:t>
            </a:r>
            <a:r>
              <a:rPr lang="en-GB" sz="2400" dirty="0" err="1">
                <a:latin typeface="+mj-lt"/>
              </a:rPr>
              <a:t>bulunur</a:t>
            </a:r>
            <a:endParaRPr lang="tr-TR" sz="2400" dirty="0">
              <a:latin typeface="+mj-lt"/>
            </a:endParaRPr>
          </a:p>
          <a:p>
            <a:pPr marL="457200" indent="-457200" algn="just">
              <a:buFont typeface="+mj-lt"/>
              <a:buAutoNum type="alphaUcPeriod"/>
              <a:defRPr/>
            </a:pPr>
            <a:r>
              <a:rPr lang="en-GB" sz="2400" dirty="0" err="1">
                <a:solidFill>
                  <a:srgbClr val="FF0000"/>
                </a:solidFill>
                <a:latin typeface="+mj-lt"/>
              </a:rPr>
              <a:t>İdrarda</a:t>
            </a:r>
            <a:r>
              <a:rPr lang="en-GB" sz="2400" dirty="0">
                <a:solidFill>
                  <a:srgbClr val="FF0000"/>
                </a:solidFill>
                <a:latin typeface="+mj-lt"/>
              </a:rPr>
              <a:t> </a:t>
            </a:r>
            <a:r>
              <a:rPr lang="tr-TR" sz="2400" dirty="0">
                <a:solidFill>
                  <a:srgbClr val="FF0000"/>
                </a:solidFill>
                <a:latin typeface="+mj-lt"/>
              </a:rPr>
              <a:t>Yassı </a:t>
            </a:r>
            <a:r>
              <a:rPr lang="tr-TR" sz="2400" dirty="0" err="1">
                <a:solidFill>
                  <a:srgbClr val="FF0000"/>
                </a:solidFill>
                <a:latin typeface="+mj-lt"/>
              </a:rPr>
              <a:t>epitel</a:t>
            </a:r>
            <a:r>
              <a:rPr lang="en-GB" sz="2400" dirty="0">
                <a:solidFill>
                  <a:srgbClr val="FF0000"/>
                </a:solidFill>
                <a:latin typeface="+mj-lt"/>
              </a:rPr>
              <a:t> </a:t>
            </a:r>
            <a:r>
              <a:rPr lang="en-GB" sz="2400" dirty="0" err="1">
                <a:solidFill>
                  <a:srgbClr val="FF0000"/>
                </a:solidFill>
                <a:latin typeface="+mj-lt"/>
              </a:rPr>
              <a:t>bulunmaz</a:t>
            </a:r>
            <a:endParaRPr lang="en-US" sz="2400" dirty="0">
              <a:solidFill>
                <a:srgbClr val="FF0000"/>
              </a:solidFill>
            </a:endParaRPr>
          </a:p>
        </p:txBody>
      </p:sp>
      <p:sp>
        <p:nvSpPr>
          <p:cNvPr id="4" name="Slide Number Placeholder 3">
            <a:extLst>
              <a:ext uri="{FF2B5EF4-FFF2-40B4-BE49-F238E27FC236}">
                <a16:creationId xmlns:a16="http://schemas.microsoft.com/office/drawing/2014/main" id="{0DD77F9C-888D-41BA-9FA4-40A76EF08D95}"/>
              </a:ext>
            </a:extLst>
          </p:cNvPr>
          <p:cNvSpPr>
            <a:spLocks noGrp="1"/>
          </p:cNvSpPr>
          <p:nvPr>
            <p:ph type="sldNum" sz="quarter" idx="12"/>
          </p:nvPr>
        </p:nvSpPr>
        <p:spPr/>
        <p:txBody>
          <a:bodyPr/>
          <a:lstStyle/>
          <a:p>
            <a:fld id="{76D081B7-E981-468F-95C6-7958BF103FA9}" type="slidenum">
              <a:rPr lang="tr-TR" altLang="tr-TR" smtClean="0"/>
              <a:pPr/>
              <a:t>69</a:t>
            </a:fld>
            <a:endParaRPr lang="tr-TR" altLang="tr-TR"/>
          </a:p>
        </p:txBody>
      </p:sp>
    </p:spTree>
    <p:extLst>
      <p:ext uri="{BB962C8B-B14F-4D97-AF65-F5344CB8AC3E}">
        <p14:creationId xmlns:p14="http://schemas.microsoft.com/office/powerpoint/2010/main" val="1181958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3AE260D-2099-48DB-BE29-61269792E86E}"/>
              </a:ext>
            </a:extLst>
          </p:cNvPr>
          <p:cNvSpPr>
            <a:spLocks noGrp="1" noChangeArrowheads="1"/>
          </p:cNvSpPr>
          <p:nvPr>
            <p:ph type="title"/>
          </p:nvPr>
        </p:nvSpPr>
        <p:spPr/>
        <p:txBody>
          <a:bodyPr/>
          <a:lstStyle/>
          <a:p>
            <a:pPr marL="685800" indent="-685800" eaLnBrk="1" hangingPunct="1">
              <a:buFontTx/>
              <a:buAutoNum type="arabicPeriod"/>
            </a:pPr>
            <a:r>
              <a:rPr lang="tr-TR" altLang="tr-TR" b="1"/>
              <a:t>MİKTAR (hacim):</a:t>
            </a:r>
          </a:p>
        </p:txBody>
      </p:sp>
      <p:sp>
        <p:nvSpPr>
          <p:cNvPr id="12291" name="Rectangle 3">
            <a:extLst>
              <a:ext uri="{FF2B5EF4-FFF2-40B4-BE49-F238E27FC236}">
                <a16:creationId xmlns:a16="http://schemas.microsoft.com/office/drawing/2014/main" id="{B813AF50-9614-45A1-81AB-DD4B2FF7178D}"/>
              </a:ext>
            </a:extLst>
          </p:cNvPr>
          <p:cNvSpPr>
            <a:spLocks noGrp="1" noChangeArrowheads="1"/>
          </p:cNvSpPr>
          <p:nvPr>
            <p:ph type="body" idx="1"/>
          </p:nvPr>
        </p:nvSpPr>
        <p:spPr>
          <a:xfrm>
            <a:off x="250825" y="1827213"/>
            <a:ext cx="7129463" cy="4697412"/>
          </a:xfrm>
        </p:spPr>
        <p:txBody>
          <a:bodyPr/>
          <a:lstStyle/>
          <a:p>
            <a:pPr marL="552450" indent="-552450" algn="just" eaLnBrk="1" hangingPunct="1">
              <a:buFont typeface="Wingdings" panose="05000000000000000000" pitchFamily="2" charset="2"/>
              <a:buNone/>
            </a:pPr>
            <a:r>
              <a:rPr lang="tr-TR" altLang="tr-TR" sz="2500"/>
              <a:t>    </a:t>
            </a:r>
            <a:r>
              <a:rPr lang="tr-TR" altLang="tr-TR" sz="2400">
                <a:latin typeface="Arial" panose="020B0604020202020204" pitchFamily="34" charset="0"/>
                <a:cs typeface="Arial" panose="020B0604020202020204" pitchFamily="34" charset="0"/>
              </a:rPr>
              <a:t>İdrarın miktarı vücuda alınan sıvı,terleme, çevre sıcaklığı, beslenme, kişinin aktivitesi gibi faktörlere bağlı olarak değişir. İdrar hacmi dereceli silindirlerde </a:t>
            </a:r>
            <a:r>
              <a:rPr lang="tr-TR" altLang="tr-TR" sz="2400" b="1">
                <a:latin typeface="Arial" panose="020B0604020202020204" pitchFamily="34" charset="0"/>
                <a:cs typeface="Arial" panose="020B0604020202020204" pitchFamily="34" charset="0"/>
              </a:rPr>
              <a:t>mL</a:t>
            </a:r>
            <a:r>
              <a:rPr lang="tr-TR" altLang="tr-TR" sz="2400">
                <a:latin typeface="Arial" panose="020B0604020202020204" pitchFamily="34" charset="0"/>
                <a:cs typeface="Arial" panose="020B0604020202020204" pitchFamily="34" charset="0"/>
              </a:rPr>
              <a:t> olarak ölçülür.</a:t>
            </a:r>
          </a:p>
          <a:p>
            <a:pPr marL="552450" indent="-552450" algn="just" eaLnBrk="1" hangingPunct="1">
              <a:buFont typeface="Wingdings" panose="05000000000000000000" pitchFamily="2" charset="2"/>
              <a:buNone/>
            </a:pPr>
            <a:r>
              <a:rPr lang="tr-TR" altLang="tr-TR" sz="2400" u="sng">
                <a:latin typeface="Arial" panose="020B0604020202020204" pitchFamily="34" charset="0"/>
                <a:cs typeface="Arial" panose="020B0604020202020204" pitchFamily="34" charset="0"/>
              </a:rPr>
              <a:t>Normal değerler</a:t>
            </a:r>
          </a:p>
          <a:p>
            <a:pPr marL="552450" indent="-552450" algn="just" eaLnBrk="1" hangingPunct="1">
              <a:buFont typeface="Wingdings" panose="05000000000000000000" pitchFamily="2" charset="2"/>
              <a:buNone/>
            </a:pPr>
            <a:r>
              <a:rPr lang="tr-TR" altLang="tr-TR" sz="2400">
                <a:latin typeface="Arial" panose="020B0604020202020204" pitchFamily="34" charset="0"/>
                <a:cs typeface="Arial" panose="020B0604020202020204" pitchFamily="34" charset="0"/>
              </a:rPr>
              <a:t>Çocuklar: </a:t>
            </a:r>
          </a:p>
          <a:p>
            <a:pPr marL="552450" indent="-552450" algn="just" eaLnBrk="1" hangingPunct="1">
              <a:buFont typeface="Wingdings" panose="05000000000000000000" pitchFamily="2" charset="2"/>
              <a:buNone/>
            </a:pPr>
            <a:r>
              <a:rPr lang="tr-TR" altLang="tr-TR" sz="2400">
                <a:latin typeface="Arial" panose="020B0604020202020204" pitchFamily="34" charset="0"/>
                <a:cs typeface="Arial" panose="020B0604020202020204" pitchFamily="34" charset="0"/>
              </a:rPr>
              <a:t>		1 yaş:300-600 ml/24 saat </a:t>
            </a:r>
          </a:p>
          <a:p>
            <a:pPr marL="552450" indent="-552450" algn="just" eaLnBrk="1" hangingPunct="1">
              <a:buFont typeface="Wingdings" panose="05000000000000000000" pitchFamily="2" charset="2"/>
              <a:buNone/>
            </a:pPr>
            <a:r>
              <a:rPr lang="tr-TR" altLang="tr-TR" sz="2400">
                <a:latin typeface="Arial" panose="020B0604020202020204" pitchFamily="34" charset="0"/>
                <a:cs typeface="Arial" panose="020B0604020202020204" pitchFamily="34" charset="0"/>
              </a:rPr>
              <a:t>		10 yaş: 1000-1500 ml/24 saat</a:t>
            </a:r>
          </a:p>
          <a:p>
            <a:pPr marL="552450" indent="-552450" algn="just" eaLnBrk="1" hangingPunct="1">
              <a:buFont typeface="Wingdings" panose="05000000000000000000" pitchFamily="2" charset="2"/>
              <a:buNone/>
            </a:pPr>
            <a:r>
              <a:rPr lang="tr-TR" altLang="tr-TR" sz="2400">
                <a:latin typeface="Arial" panose="020B0604020202020204" pitchFamily="34" charset="0"/>
                <a:cs typeface="Arial" panose="020B0604020202020204" pitchFamily="34" charset="0"/>
              </a:rPr>
              <a:t>Erişkinler :  1000-1800 ml/24 saat</a:t>
            </a:r>
          </a:p>
        </p:txBody>
      </p:sp>
      <p:pic>
        <p:nvPicPr>
          <p:cNvPr id="12292" name="Picture 5" descr="derecelisilindir2">
            <a:extLst>
              <a:ext uri="{FF2B5EF4-FFF2-40B4-BE49-F238E27FC236}">
                <a16:creationId xmlns:a16="http://schemas.microsoft.com/office/drawing/2014/main" id="{7DF1B596-C5A1-4627-9882-3F20791D284B}"/>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419975" y="3003550"/>
            <a:ext cx="1544638" cy="3449638"/>
          </a:xfrm>
          <a:noFill/>
        </p:spPr>
      </p:pic>
      <p:sp>
        <p:nvSpPr>
          <p:cNvPr id="12293" name="4 Slayt Numarası Yer Tutucusu">
            <a:extLst>
              <a:ext uri="{FF2B5EF4-FFF2-40B4-BE49-F238E27FC236}">
                <a16:creationId xmlns:a16="http://schemas.microsoft.com/office/drawing/2014/main" id="{6E696C11-51BB-4E0A-A767-815491F31E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85E2D928-3FB4-4268-93EB-D0D76285F616}" type="slidenum">
              <a:rPr lang="tr-TR" altLang="tr-TR" sz="1200"/>
              <a:pPr>
                <a:spcBef>
                  <a:spcPct val="0"/>
                </a:spcBef>
                <a:buClrTx/>
                <a:buSzTx/>
                <a:buFontTx/>
                <a:buNone/>
              </a:pPr>
              <a:t>7</a:t>
            </a:fld>
            <a:endParaRPr lang="tr-TR" altLang="tr-TR" sz="12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9713-3631-43E4-AD24-0FBB39FF60C4}"/>
              </a:ext>
            </a:extLst>
          </p:cNvPr>
          <p:cNvSpPr>
            <a:spLocks noGrp="1"/>
          </p:cNvSpPr>
          <p:nvPr>
            <p:ph type="title"/>
          </p:nvPr>
        </p:nvSpPr>
        <p:spPr/>
        <p:txBody>
          <a:bodyPr/>
          <a:lstStyle/>
          <a:p>
            <a:r>
              <a:rPr lang="en-GB" dirty="0">
                <a:solidFill>
                  <a:srgbClr val="FF0000"/>
                </a:solidFill>
                <a:latin typeface="Calibri" panose="020F0502020204030204" pitchFamily="34" charset="0"/>
                <a:cs typeface="Calibri" panose="020F0502020204030204" pitchFamily="34" charset="0"/>
              </a:rPr>
              <a:t>3. </a:t>
            </a:r>
            <a:r>
              <a:rPr lang="en-GB" dirty="0" err="1">
                <a:solidFill>
                  <a:srgbClr val="FF0000"/>
                </a:solidFill>
                <a:latin typeface="Calibri" panose="020F0502020204030204" pitchFamily="34" charset="0"/>
                <a:cs typeface="Calibri" panose="020F0502020204030204" pitchFamily="34" charset="0"/>
              </a:rPr>
              <a:t>Hangsi</a:t>
            </a:r>
            <a:r>
              <a:rPr lang="en-GB" dirty="0">
                <a:solidFill>
                  <a:srgbClr val="FF0000"/>
                </a:solidFill>
                <a:latin typeface="Calibri" panose="020F0502020204030204" pitchFamily="34" charset="0"/>
                <a:cs typeface="Calibri" panose="020F0502020204030204" pitchFamily="34" charset="0"/>
              </a:rPr>
              <a:t> </a:t>
            </a:r>
            <a:r>
              <a:rPr lang="en-GB" dirty="0" err="1">
                <a:solidFill>
                  <a:srgbClr val="FF0000"/>
                </a:solidFill>
                <a:latin typeface="Calibri" panose="020F0502020204030204" pitchFamily="34" charset="0"/>
                <a:cs typeface="Calibri" panose="020F0502020204030204" pitchFamily="34" charset="0"/>
              </a:rPr>
              <a:t>idrarın</a:t>
            </a:r>
            <a:r>
              <a:rPr lang="en-GB" dirty="0">
                <a:solidFill>
                  <a:srgbClr val="FF0000"/>
                </a:solidFill>
                <a:latin typeface="Calibri" panose="020F0502020204030204" pitchFamily="34" charset="0"/>
                <a:cs typeface="Calibri" panose="020F0502020204030204" pitchFamily="34" charset="0"/>
              </a:rPr>
              <a:t> </a:t>
            </a:r>
            <a:r>
              <a:rPr lang="en-GB" dirty="0" err="1">
                <a:solidFill>
                  <a:srgbClr val="FF0000"/>
                </a:solidFill>
                <a:latin typeface="Calibri" panose="020F0502020204030204" pitchFamily="34" charset="0"/>
                <a:cs typeface="Calibri" panose="020F0502020204030204" pitchFamily="34" charset="0"/>
              </a:rPr>
              <a:t>mikroskopik</a:t>
            </a:r>
            <a:r>
              <a:rPr lang="en-GB" dirty="0">
                <a:solidFill>
                  <a:srgbClr val="FF0000"/>
                </a:solidFill>
                <a:latin typeface="Calibri" panose="020F0502020204030204" pitchFamily="34" charset="0"/>
                <a:cs typeface="Calibri" panose="020F0502020204030204" pitchFamily="34" charset="0"/>
              </a:rPr>
              <a:t> </a:t>
            </a:r>
            <a:r>
              <a:rPr lang="en-GB" dirty="0" err="1">
                <a:solidFill>
                  <a:srgbClr val="FF0000"/>
                </a:solidFill>
                <a:latin typeface="Calibri" panose="020F0502020204030204" pitchFamily="34" charset="0"/>
                <a:cs typeface="Calibri" panose="020F0502020204030204" pitchFamily="34" charset="0"/>
              </a:rPr>
              <a:t>analiziyle</a:t>
            </a:r>
            <a:r>
              <a:rPr lang="en-GB" dirty="0">
                <a:solidFill>
                  <a:srgbClr val="FF0000"/>
                </a:solidFill>
                <a:latin typeface="Calibri" panose="020F0502020204030204" pitchFamily="34" charset="0"/>
                <a:cs typeface="Calibri" panose="020F0502020204030204" pitchFamily="34" charset="0"/>
              </a:rPr>
              <a:t> </a:t>
            </a:r>
            <a:r>
              <a:rPr lang="en-GB" dirty="0" err="1">
                <a:solidFill>
                  <a:srgbClr val="FF0000"/>
                </a:solidFill>
                <a:latin typeface="Calibri" panose="020F0502020204030204" pitchFamily="34" charset="0"/>
                <a:cs typeface="Calibri" panose="020F0502020204030204" pitchFamily="34" charset="0"/>
              </a:rPr>
              <a:t>tespit</a:t>
            </a:r>
            <a:r>
              <a:rPr lang="en-GB" dirty="0">
                <a:solidFill>
                  <a:srgbClr val="FF0000"/>
                </a:solidFill>
                <a:latin typeface="Calibri" panose="020F0502020204030204" pitchFamily="34" charset="0"/>
                <a:cs typeface="Calibri" panose="020F0502020204030204" pitchFamily="34" charset="0"/>
              </a:rPr>
              <a:t> </a:t>
            </a:r>
            <a:r>
              <a:rPr lang="en-GB" dirty="0" err="1">
                <a:solidFill>
                  <a:srgbClr val="FF0000"/>
                </a:solidFill>
                <a:latin typeface="Calibri" panose="020F0502020204030204" pitchFamily="34" charset="0"/>
                <a:cs typeface="Calibri" panose="020F0502020204030204" pitchFamily="34" charset="0"/>
              </a:rPr>
              <a:t>edilemez</a:t>
            </a:r>
            <a:r>
              <a:rPr lang="en-GB" dirty="0">
                <a:solidFill>
                  <a:srgbClr val="FF0000"/>
                </a:solidFill>
                <a:latin typeface="Calibri" panose="020F0502020204030204" pitchFamily="34" charset="0"/>
                <a:cs typeface="Calibri" panose="020F0502020204030204" pitchFamily="34" charset="0"/>
              </a:rPr>
              <a:t>?</a:t>
            </a:r>
            <a:endParaRPr lang="en-US"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292CC5C-4425-45E5-B303-A51CDC8B7EB8}"/>
              </a:ext>
            </a:extLst>
          </p:cNvPr>
          <p:cNvSpPr>
            <a:spLocks noGrp="1"/>
          </p:cNvSpPr>
          <p:nvPr>
            <p:ph idx="1"/>
          </p:nvPr>
        </p:nvSpPr>
        <p:spPr/>
        <p:txBody>
          <a:bodyPr/>
          <a:lstStyle/>
          <a:p>
            <a:pPr marL="457200" indent="-457200">
              <a:buFont typeface="+mj-lt"/>
              <a:buAutoNum type="alphaUcPeriod"/>
            </a:pPr>
            <a:r>
              <a:rPr lang="tr-TR" altLang="en-US" sz="2400" dirty="0"/>
              <a:t>Eritrosit</a:t>
            </a:r>
            <a:r>
              <a:rPr lang="en-GB" altLang="en-US" sz="2400" dirty="0"/>
              <a:t> </a:t>
            </a:r>
            <a:r>
              <a:rPr lang="tr-TR" altLang="en-US" sz="2400" dirty="0"/>
              <a:t>hücreleri</a:t>
            </a:r>
          </a:p>
          <a:p>
            <a:pPr marL="457200" indent="-457200">
              <a:buFont typeface="+mj-lt"/>
              <a:buAutoNum type="alphaUcPeriod"/>
            </a:pPr>
            <a:r>
              <a:rPr lang="tr-TR" altLang="en-US" sz="2400" dirty="0"/>
              <a:t>Lökosit</a:t>
            </a:r>
            <a:r>
              <a:rPr lang="en-GB" altLang="en-US" sz="2400" dirty="0"/>
              <a:t> </a:t>
            </a:r>
            <a:r>
              <a:rPr lang="tr-TR" altLang="en-US" sz="2400" dirty="0"/>
              <a:t>hücreleri</a:t>
            </a:r>
          </a:p>
          <a:p>
            <a:pPr marL="457200" indent="-457200">
              <a:buFont typeface="+mj-lt"/>
              <a:buAutoNum type="alphaUcPeriod"/>
            </a:pPr>
            <a:r>
              <a:rPr lang="tr-TR" altLang="en-US" sz="2400" dirty="0" err="1"/>
              <a:t>Epitel</a:t>
            </a:r>
            <a:r>
              <a:rPr lang="tr-TR" altLang="en-US" sz="2400" dirty="0"/>
              <a:t> hücreleri</a:t>
            </a:r>
          </a:p>
          <a:p>
            <a:pPr marL="457200" indent="-457200">
              <a:buFont typeface="+mj-lt"/>
              <a:buAutoNum type="alphaUcPeriod"/>
            </a:pPr>
            <a:r>
              <a:rPr lang="en-GB" altLang="en-US" sz="2400" dirty="0" err="1"/>
              <a:t>dansite</a:t>
            </a:r>
            <a:endParaRPr lang="tr-TR" altLang="en-US" sz="2400" dirty="0"/>
          </a:p>
          <a:p>
            <a:pPr marL="457200" indent="-457200">
              <a:buFont typeface="+mj-lt"/>
              <a:buAutoNum type="alphaUcPeriod"/>
            </a:pPr>
            <a:r>
              <a:rPr lang="tr-TR" altLang="en-US" sz="2400" dirty="0"/>
              <a:t>Kristaller</a:t>
            </a:r>
            <a:endParaRPr lang="en-US" sz="2400" dirty="0">
              <a:solidFill>
                <a:srgbClr val="FF0000"/>
              </a:solidFill>
            </a:endParaRPr>
          </a:p>
        </p:txBody>
      </p:sp>
      <p:sp>
        <p:nvSpPr>
          <p:cNvPr id="4" name="Slide Number Placeholder 3">
            <a:extLst>
              <a:ext uri="{FF2B5EF4-FFF2-40B4-BE49-F238E27FC236}">
                <a16:creationId xmlns:a16="http://schemas.microsoft.com/office/drawing/2014/main" id="{0DD77F9C-888D-41BA-9FA4-40A76EF08D95}"/>
              </a:ext>
            </a:extLst>
          </p:cNvPr>
          <p:cNvSpPr>
            <a:spLocks noGrp="1"/>
          </p:cNvSpPr>
          <p:nvPr>
            <p:ph type="sldNum" sz="quarter" idx="12"/>
          </p:nvPr>
        </p:nvSpPr>
        <p:spPr/>
        <p:txBody>
          <a:bodyPr/>
          <a:lstStyle/>
          <a:p>
            <a:fld id="{76D081B7-E981-468F-95C6-7958BF103FA9}" type="slidenum">
              <a:rPr lang="tr-TR" altLang="tr-TR" smtClean="0"/>
              <a:pPr/>
              <a:t>70</a:t>
            </a:fld>
            <a:endParaRPr lang="tr-TR" altLang="tr-TR"/>
          </a:p>
        </p:txBody>
      </p:sp>
    </p:spTree>
    <p:extLst>
      <p:ext uri="{BB962C8B-B14F-4D97-AF65-F5344CB8AC3E}">
        <p14:creationId xmlns:p14="http://schemas.microsoft.com/office/powerpoint/2010/main" val="9213391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9713-3631-43E4-AD24-0FBB39FF60C4}"/>
              </a:ext>
            </a:extLst>
          </p:cNvPr>
          <p:cNvSpPr>
            <a:spLocks noGrp="1"/>
          </p:cNvSpPr>
          <p:nvPr>
            <p:ph type="title"/>
          </p:nvPr>
        </p:nvSpPr>
        <p:spPr/>
        <p:txBody>
          <a:bodyPr/>
          <a:lstStyle/>
          <a:p>
            <a:r>
              <a:rPr lang="en-GB" dirty="0">
                <a:solidFill>
                  <a:srgbClr val="FF0000"/>
                </a:solidFill>
                <a:latin typeface="Calibri" panose="020F0502020204030204" pitchFamily="34" charset="0"/>
                <a:cs typeface="Calibri" panose="020F0502020204030204" pitchFamily="34" charset="0"/>
              </a:rPr>
              <a:t>3. </a:t>
            </a:r>
            <a:r>
              <a:rPr lang="en-GB" dirty="0" err="1">
                <a:solidFill>
                  <a:srgbClr val="FF0000"/>
                </a:solidFill>
                <a:latin typeface="Calibri" panose="020F0502020204030204" pitchFamily="34" charset="0"/>
                <a:cs typeface="Calibri" panose="020F0502020204030204" pitchFamily="34" charset="0"/>
              </a:rPr>
              <a:t>Hangsi</a:t>
            </a:r>
            <a:r>
              <a:rPr lang="en-GB" dirty="0">
                <a:solidFill>
                  <a:srgbClr val="FF0000"/>
                </a:solidFill>
                <a:latin typeface="Calibri" panose="020F0502020204030204" pitchFamily="34" charset="0"/>
                <a:cs typeface="Calibri" panose="020F0502020204030204" pitchFamily="34" charset="0"/>
              </a:rPr>
              <a:t> </a:t>
            </a:r>
            <a:r>
              <a:rPr lang="en-GB" dirty="0" err="1">
                <a:solidFill>
                  <a:srgbClr val="FF0000"/>
                </a:solidFill>
                <a:latin typeface="Calibri" panose="020F0502020204030204" pitchFamily="34" charset="0"/>
                <a:cs typeface="Calibri" panose="020F0502020204030204" pitchFamily="34" charset="0"/>
              </a:rPr>
              <a:t>idrarın</a:t>
            </a:r>
            <a:r>
              <a:rPr lang="en-GB" dirty="0">
                <a:solidFill>
                  <a:srgbClr val="FF0000"/>
                </a:solidFill>
                <a:latin typeface="Calibri" panose="020F0502020204030204" pitchFamily="34" charset="0"/>
                <a:cs typeface="Calibri" panose="020F0502020204030204" pitchFamily="34" charset="0"/>
              </a:rPr>
              <a:t> </a:t>
            </a:r>
            <a:r>
              <a:rPr lang="en-GB" dirty="0" err="1">
                <a:solidFill>
                  <a:srgbClr val="FF0000"/>
                </a:solidFill>
                <a:latin typeface="Calibri" panose="020F0502020204030204" pitchFamily="34" charset="0"/>
                <a:cs typeface="Calibri" panose="020F0502020204030204" pitchFamily="34" charset="0"/>
              </a:rPr>
              <a:t>mikroskopik</a:t>
            </a:r>
            <a:r>
              <a:rPr lang="en-GB" dirty="0">
                <a:solidFill>
                  <a:srgbClr val="FF0000"/>
                </a:solidFill>
                <a:latin typeface="Calibri" panose="020F0502020204030204" pitchFamily="34" charset="0"/>
                <a:cs typeface="Calibri" panose="020F0502020204030204" pitchFamily="34" charset="0"/>
              </a:rPr>
              <a:t> </a:t>
            </a:r>
            <a:r>
              <a:rPr lang="en-GB" dirty="0" err="1">
                <a:solidFill>
                  <a:srgbClr val="FF0000"/>
                </a:solidFill>
                <a:latin typeface="Calibri" panose="020F0502020204030204" pitchFamily="34" charset="0"/>
                <a:cs typeface="Calibri" panose="020F0502020204030204" pitchFamily="34" charset="0"/>
              </a:rPr>
              <a:t>analiziyle</a:t>
            </a:r>
            <a:r>
              <a:rPr lang="en-GB" dirty="0">
                <a:solidFill>
                  <a:srgbClr val="FF0000"/>
                </a:solidFill>
                <a:latin typeface="Calibri" panose="020F0502020204030204" pitchFamily="34" charset="0"/>
                <a:cs typeface="Calibri" panose="020F0502020204030204" pitchFamily="34" charset="0"/>
              </a:rPr>
              <a:t> </a:t>
            </a:r>
            <a:r>
              <a:rPr lang="en-GB" dirty="0" err="1">
                <a:solidFill>
                  <a:srgbClr val="FF0000"/>
                </a:solidFill>
                <a:latin typeface="Calibri" panose="020F0502020204030204" pitchFamily="34" charset="0"/>
                <a:cs typeface="Calibri" panose="020F0502020204030204" pitchFamily="34" charset="0"/>
              </a:rPr>
              <a:t>tespit</a:t>
            </a:r>
            <a:r>
              <a:rPr lang="en-GB" dirty="0">
                <a:solidFill>
                  <a:srgbClr val="FF0000"/>
                </a:solidFill>
                <a:latin typeface="Calibri" panose="020F0502020204030204" pitchFamily="34" charset="0"/>
                <a:cs typeface="Calibri" panose="020F0502020204030204" pitchFamily="34" charset="0"/>
              </a:rPr>
              <a:t> </a:t>
            </a:r>
            <a:r>
              <a:rPr lang="en-GB" dirty="0" err="1">
                <a:solidFill>
                  <a:srgbClr val="FF0000"/>
                </a:solidFill>
                <a:latin typeface="Calibri" panose="020F0502020204030204" pitchFamily="34" charset="0"/>
                <a:cs typeface="Calibri" panose="020F0502020204030204" pitchFamily="34" charset="0"/>
              </a:rPr>
              <a:t>edilemez</a:t>
            </a:r>
            <a:r>
              <a:rPr lang="en-GB" dirty="0">
                <a:solidFill>
                  <a:srgbClr val="FF0000"/>
                </a:solidFill>
                <a:latin typeface="Calibri" panose="020F0502020204030204" pitchFamily="34" charset="0"/>
                <a:cs typeface="Calibri" panose="020F0502020204030204" pitchFamily="34" charset="0"/>
              </a:rPr>
              <a:t>?</a:t>
            </a:r>
            <a:endParaRPr lang="en-US"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292CC5C-4425-45E5-B303-A51CDC8B7EB8}"/>
              </a:ext>
            </a:extLst>
          </p:cNvPr>
          <p:cNvSpPr>
            <a:spLocks noGrp="1"/>
          </p:cNvSpPr>
          <p:nvPr>
            <p:ph idx="1"/>
          </p:nvPr>
        </p:nvSpPr>
        <p:spPr/>
        <p:txBody>
          <a:bodyPr/>
          <a:lstStyle/>
          <a:p>
            <a:pPr marL="457200" indent="-457200">
              <a:buFont typeface="+mj-lt"/>
              <a:buAutoNum type="alphaUcPeriod"/>
            </a:pPr>
            <a:r>
              <a:rPr lang="tr-TR" altLang="en-US" sz="2400" dirty="0"/>
              <a:t>Eritrosit</a:t>
            </a:r>
            <a:r>
              <a:rPr lang="en-GB" altLang="en-US" sz="2400" dirty="0"/>
              <a:t> </a:t>
            </a:r>
            <a:r>
              <a:rPr lang="tr-TR" altLang="en-US" sz="2400" dirty="0"/>
              <a:t>hücreleri</a:t>
            </a:r>
          </a:p>
          <a:p>
            <a:pPr marL="457200" indent="-457200">
              <a:buFont typeface="+mj-lt"/>
              <a:buAutoNum type="alphaUcPeriod"/>
            </a:pPr>
            <a:r>
              <a:rPr lang="tr-TR" altLang="en-US" sz="2400" dirty="0"/>
              <a:t>Lökosit</a:t>
            </a:r>
            <a:r>
              <a:rPr lang="en-GB" altLang="en-US" sz="2400" dirty="0"/>
              <a:t> </a:t>
            </a:r>
            <a:r>
              <a:rPr lang="tr-TR" altLang="en-US" sz="2400" dirty="0"/>
              <a:t>hücreleri</a:t>
            </a:r>
          </a:p>
          <a:p>
            <a:pPr marL="457200" indent="-457200">
              <a:buFont typeface="+mj-lt"/>
              <a:buAutoNum type="alphaUcPeriod"/>
            </a:pPr>
            <a:r>
              <a:rPr lang="tr-TR" altLang="en-US" sz="2400" dirty="0" err="1"/>
              <a:t>Epitel</a:t>
            </a:r>
            <a:r>
              <a:rPr lang="tr-TR" altLang="en-US" sz="2400" dirty="0"/>
              <a:t> hücreleri</a:t>
            </a:r>
          </a:p>
          <a:p>
            <a:pPr marL="457200" indent="-457200">
              <a:buFont typeface="+mj-lt"/>
              <a:buAutoNum type="alphaUcPeriod"/>
            </a:pPr>
            <a:r>
              <a:rPr lang="en-GB" altLang="en-US" sz="2400" dirty="0" err="1">
                <a:solidFill>
                  <a:srgbClr val="FF0000"/>
                </a:solidFill>
              </a:rPr>
              <a:t>dansite</a:t>
            </a:r>
            <a:endParaRPr lang="tr-TR" altLang="en-US" sz="2400" dirty="0">
              <a:solidFill>
                <a:srgbClr val="FF0000"/>
              </a:solidFill>
            </a:endParaRPr>
          </a:p>
          <a:p>
            <a:pPr marL="457200" indent="-457200">
              <a:buFont typeface="+mj-lt"/>
              <a:buAutoNum type="alphaUcPeriod"/>
            </a:pPr>
            <a:r>
              <a:rPr lang="tr-TR" altLang="en-US" sz="2400" dirty="0"/>
              <a:t>Kristaller</a:t>
            </a:r>
            <a:endParaRPr lang="en-US" sz="2400" dirty="0">
              <a:solidFill>
                <a:srgbClr val="FF0000"/>
              </a:solidFill>
            </a:endParaRPr>
          </a:p>
        </p:txBody>
      </p:sp>
      <p:sp>
        <p:nvSpPr>
          <p:cNvPr id="4" name="Slide Number Placeholder 3">
            <a:extLst>
              <a:ext uri="{FF2B5EF4-FFF2-40B4-BE49-F238E27FC236}">
                <a16:creationId xmlns:a16="http://schemas.microsoft.com/office/drawing/2014/main" id="{0DD77F9C-888D-41BA-9FA4-40A76EF08D95}"/>
              </a:ext>
            </a:extLst>
          </p:cNvPr>
          <p:cNvSpPr>
            <a:spLocks noGrp="1"/>
          </p:cNvSpPr>
          <p:nvPr>
            <p:ph type="sldNum" sz="quarter" idx="12"/>
          </p:nvPr>
        </p:nvSpPr>
        <p:spPr/>
        <p:txBody>
          <a:bodyPr/>
          <a:lstStyle/>
          <a:p>
            <a:fld id="{76D081B7-E981-468F-95C6-7958BF103FA9}" type="slidenum">
              <a:rPr lang="tr-TR" altLang="tr-TR" smtClean="0"/>
              <a:pPr/>
              <a:t>71</a:t>
            </a:fld>
            <a:endParaRPr lang="tr-TR" altLang="tr-TR"/>
          </a:p>
        </p:txBody>
      </p:sp>
    </p:spTree>
    <p:extLst>
      <p:ext uri="{BB962C8B-B14F-4D97-AF65-F5344CB8AC3E}">
        <p14:creationId xmlns:p14="http://schemas.microsoft.com/office/powerpoint/2010/main" val="40408782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1D00E-FB9F-4A73-9AC0-C33BF44BE8BC}"/>
              </a:ext>
            </a:extLst>
          </p:cNvPr>
          <p:cNvSpPr>
            <a:spLocks noGrp="1"/>
          </p:cNvSpPr>
          <p:nvPr>
            <p:ph type="title"/>
          </p:nvPr>
        </p:nvSpPr>
        <p:spPr/>
        <p:txBody>
          <a:bodyPr/>
          <a:lstStyle/>
          <a:p>
            <a:r>
              <a:rPr lang="en-GB" dirty="0">
                <a:solidFill>
                  <a:srgbClr val="FF0000"/>
                </a:solidFill>
              </a:rPr>
              <a:t>4. </a:t>
            </a:r>
            <a:r>
              <a:rPr lang="en-GB" dirty="0" err="1">
                <a:solidFill>
                  <a:srgbClr val="FF0000"/>
                </a:solidFill>
              </a:rPr>
              <a:t>Hangisi</a:t>
            </a:r>
            <a:r>
              <a:rPr lang="en-GB" dirty="0">
                <a:solidFill>
                  <a:srgbClr val="FF0000"/>
                </a:solidFill>
              </a:rPr>
              <a:t> </a:t>
            </a:r>
            <a:r>
              <a:rPr lang="en-GB" dirty="0" err="1">
                <a:solidFill>
                  <a:srgbClr val="FF0000"/>
                </a:solidFill>
              </a:rPr>
              <a:t>asit</a:t>
            </a:r>
            <a:r>
              <a:rPr lang="en-GB" dirty="0">
                <a:solidFill>
                  <a:srgbClr val="FF0000"/>
                </a:solidFill>
              </a:rPr>
              <a:t> </a:t>
            </a:r>
            <a:r>
              <a:rPr lang="en-GB" dirty="0" err="1">
                <a:solidFill>
                  <a:srgbClr val="FF0000"/>
                </a:solidFill>
              </a:rPr>
              <a:t>İdrarda</a:t>
            </a:r>
            <a:r>
              <a:rPr lang="en-GB" dirty="0">
                <a:solidFill>
                  <a:srgbClr val="FF0000"/>
                </a:solidFill>
              </a:rPr>
              <a:t> </a:t>
            </a:r>
            <a:r>
              <a:rPr lang="en-GB" dirty="0" err="1">
                <a:solidFill>
                  <a:srgbClr val="FF0000"/>
                </a:solidFill>
              </a:rPr>
              <a:t>görülen</a:t>
            </a:r>
            <a:r>
              <a:rPr lang="en-GB" dirty="0">
                <a:solidFill>
                  <a:srgbClr val="FF0000"/>
                </a:solidFill>
              </a:rPr>
              <a:t> </a:t>
            </a:r>
            <a:r>
              <a:rPr lang="en-GB" dirty="0" err="1">
                <a:solidFill>
                  <a:srgbClr val="FF0000"/>
                </a:solidFill>
              </a:rPr>
              <a:t>kristallerden</a:t>
            </a:r>
            <a:r>
              <a:rPr lang="en-GB" dirty="0">
                <a:solidFill>
                  <a:srgbClr val="FF0000"/>
                </a:solidFill>
              </a:rPr>
              <a:t> </a:t>
            </a:r>
            <a:r>
              <a:rPr lang="en-GB" dirty="0" err="1">
                <a:solidFill>
                  <a:srgbClr val="FF0000"/>
                </a:solidFill>
              </a:rPr>
              <a:t>değildir</a:t>
            </a:r>
            <a:endParaRPr lang="en-US" dirty="0">
              <a:solidFill>
                <a:srgbClr val="FF0000"/>
              </a:solidFill>
            </a:endParaRPr>
          </a:p>
        </p:txBody>
      </p:sp>
      <p:sp>
        <p:nvSpPr>
          <p:cNvPr id="3" name="Content Placeholder 2">
            <a:extLst>
              <a:ext uri="{FF2B5EF4-FFF2-40B4-BE49-F238E27FC236}">
                <a16:creationId xmlns:a16="http://schemas.microsoft.com/office/drawing/2014/main" id="{84B62964-0E7A-4F2D-97B0-3069E43F41C7}"/>
              </a:ext>
            </a:extLst>
          </p:cNvPr>
          <p:cNvSpPr>
            <a:spLocks noGrp="1"/>
          </p:cNvSpPr>
          <p:nvPr>
            <p:ph idx="1"/>
          </p:nvPr>
        </p:nvSpPr>
        <p:spPr/>
        <p:txBody>
          <a:bodyPr/>
          <a:lstStyle/>
          <a:p>
            <a:pPr marL="514350" indent="-514350" algn="just">
              <a:buFont typeface="+mj-lt"/>
              <a:buAutoNum type="alphaUcPeriod"/>
              <a:defRPr/>
            </a:pPr>
            <a:r>
              <a:rPr lang="tr-TR" sz="2400" dirty="0">
                <a:latin typeface="+mj-lt"/>
              </a:rPr>
              <a:t>Ürik asit</a:t>
            </a:r>
          </a:p>
          <a:p>
            <a:pPr marL="514350" indent="-514350" algn="just">
              <a:buFont typeface="+mj-lt"/>
              <a:buAutoNum type="alphaUcPeriod"/>
              <a:defRPr/>
            </a:pPr>
            <a:r>
              <a:rPr lang="tr-TR" sz="2400" dirty="0">
                <a:latin typeface="+mj-lt"/>
              </a:rPr>
              <a:t>Amorf ürat</a:t>
            </a:r>
          </a:p>
          <a:p>
            <a:pPr marL="514350" indent="-514350" algn="just">
              <a:buFont typeface="+mj-lt"/>
              <a:buAutoNum type="alphaUcPeriod"/>
              <a:defRPr/>
            </a:pPr>
            <a:r>
              <a:rPr lang="tr-TR" sz="2400" dirty="0">
                <a:latin typeface="+mj-lt"/>
              </a:rPr>
              <a:t>Kalsiyum fosfat</a:t>
            </a:r>
          </a:p>
          <a:p>
            <a:pPr marL="514350" indent="-514350" algn="just">
              <a:buFont typeface="+mj-lt"/>
              <a:buAutoNum type="alphaUcPeriod"/>
              <a:defRPr/>
            </a:pPr>
            <a:r>
              <a:rPr lang="tr-TR" sz="2400" dirty="0" err="1">
                <a:latin typeface="+mj-lt"/>
              </a:rPr>
              <a:t>Bilirubin</a:t>
            </a:r>
            <a:endParaRPr lang="tr-TR" sz="2400" dirty="0">
              <a:latin typeface="+mj-lt"/>
            </a:endParaRPr>
          </a:p>
          <a:p>
            <a:pPr marL="514350" indent="-514350" algn="just">
              <a:buFont typeface="+mj-lt"/>
              <a:buAutoNum type="alphaUcPeriod"/>
              <a:defRPr/>
            </a:pPr>
            <a:r>
              <a:rPr lang="tr-TR" sz="2400" dirty="0">
                <a:latin typeface="+mj-lt"/>
              </a:rPr>
              <a:t>Kalsiyum sülfat</a:t>
            </a:r>
          </a:p>
          <a:p>
            <a:endParaRPr lang="en-US" sz="2400" dirty="0"/>
          </a:p>
        </p:txBody>
      </p:sp>
      <p:sp>
        <p:nvSpPr>
          <p:cNvPr id="4" name="Slide Number Placeholder 3">
            <a:extLst>
              <a:ext uri="{FF2B5EF4-FFF2-40B4-BE49-F238E27FC236}">
                <a16:creationId xmlns:a16="http://schemas.microsoft.com/office/drawing/2014/main" id="{339A7273-80A1-4BC1-B365-1121D3C2D2D6}"/>
              </a:ext>
            </a:extLst>
          </p:cNvPr>
          <p:cNvSpPr>
            <a:spLocks noGrp="1"/>
          </p:cNvSpPr>
          <p:nvPr>
            <p:ph type="sldNum" sz="quarter" idx="12"/>
          </p:nvPr>
        </p:nvSpPr>
        <p:spPr/>
        <p:txBody>
          <a:bodyPr/>
          <a:lstStyle/>
          <a:p>
            <a:fld id="{76D081B7-E981-468F-95C6-7958BF103FA9}" type="slidenum">
              <a:rPr lang="tr-TR" altLang="tr-TR" smtClean="0"/>
              <a:pPr/>
              <a:t>72</a:t>
            </a:fld>
            <a:endParaRPr lang="tr-TR" altLang="tr-TR"/>
          </a:p>
        </p:txBody>
      </p:sp>
    </p:spTree>
    <p:extLst>
      <p:ext uri="{BB962C8B-B14F-4D97-AF65-F5344CB8AC3E}">
        <p14:creationId xmlns:p14="http://schemas.microsoft.com/office/powerpoint/2010/main" val="12059783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1D00E-FB9F-4A73-9AC0-C33BF44BE8BC}"/>
              </a:ext>
            </a:extLst>
          </p:cNvPr>
          <p:cNvSpPr>
            <a:spLocks noGrp="1"/>
          </p:cNvSpPr>
          <p:nvPr>
            <p:ph type="title"/>
          </p:nvPr>
        </p:nvSpPr>
        <p:spPr/>
        <p:txBody>
          <a:bodyPr/>
          <a:lstStyle/>
          <a:p>
            <a:r>
              <a:rPr lang="en-GB" dirty="0">
                <a:solidFill>
                  <a:srgbClr val="FF0000"/>
                </a:solidFill>
              </a:rPr>
              <a:t>4. </a:t>
            </a:r>
            <a:r>
              <a:rPr lang="en-GB" dirty="0" err="1">
                <a:solidFill>
                  <a:srgbClr val="FF0000"/>
                </a:solidFill>
              </a:rPr>
              <a:t>Hangisi</a:t>
            </a:r>
            <a:r>
              <a:rPr lang="en-GB" dirty="0">
                <a:solidFill>
                  <a:srgbClr val="FF0000"/>
                </a:solidFill>
              </a:rPr>
              <a:t> </a:t>
            </a:r>
            <a:r>
              <a:rPr lang="en-GB" dirty="0" err="1">
                <a:solidFill>
                  <a:srgbClr val="FF0000"/>
                </a:solidFill>
              </a:rPr>
              <a:t>asit</a:t>
            </a:r>
            <a:r>
              <a:rPr lang="en-GB" dirty="0">
                <a:solidFill>
                  <a:srgbClr val="FF0000"/>
                </a:solidFill>
              </a:rPr>
              <a:t> </a:t>
            </a:r>
            <a:r>
              <a:rPr lang="en-GB" dirty="0" err="1">
                <a:solidFill>
                  <a:srgbClr val="FF0000"/>
                </a:solidFill>
              </a:rPr>
              <a:t>İdrarda</a:t>
            </a:r>
            <a:r>
              <a:rPr lang="en-GB" dirty="0">
                <a:solidFill>
                  <a:srgbClr val="FF0000"/>
                </a:solidFill>
              </a:rPr>
              <a:t> </a:t>
            </a:r>
            <a:r>
              <a:rPr lang="en-GB" dirty="0" err="1">
                <a:solidFill>
                  <a:srgbClr val="FF0000"/>
                </a:solidFill>
              </a:rPr>
              <a:t>görülen</a:t>
            </a:r>
            <a:r>
              <a:rPr lang="en-GB" dirty="0">
                <a:solidFill>
                  <a:srgbClr val="FF0000"/>
                </a:solidFill>
              </a:rPr>
              <a:t> </a:t>
            </a:r>
            <a:r>
              <a:rPr lang="en-GB" dirty="0" err="1">
                <a:solidFill>
                  <a:srgbClr val="FF0000"/>
                </a:solidFill>
              </a:rPr>
              <a:t>kristallerden</a:t>
            </a:r>
            <a:r>
              <a:rPr lang="en-GB" dirty="0">
                <a:solidFill>
                  <a:srgbClr val="FF0000"/>
                </a:solidFill>
              </a:rPr>
              <a:t> </a:t>
            </a:r>
            <a:r>
              <a:rPr lang="en-GB" dirty="0" err="1">
                <a:solidFill>
                  <a:srgbClr val="FF0000"/>
                </a:solidFill>
              </a:rPr>
              <a:t>değildir</a:t>
            </a:r>
            <a:endParaRPr lang="en-US" dirty="0">
              <a:solidFill>
                <a:srgbClr val="FF0000"/>
              </a:solidFill>
            </a:endParaRPr>
          </a:p>
        </p:txBody>
      </p:sp>
      <p:sp>
        <p:nvSpPr>
          <p:cNvPr id="3" name="Content Placeholder 2">
            <a:extLst>
              <a:ext uri="{FF2B5EF4-FFF2-40B4-BE49-F238E27FC236}">
                <a16:creationId xmlns:a16="http://schemas.microsoft.com/office/drawing/2014/main" id="{84B62964-0E7A-4F2D-97B0-3069E43F41C7}"/>
              </a:ext>
            </a:extLst>
          </p:cNvPr>
          <p:cNvSpPr>
            <a:spLocks noGrp="1"/>
          </p:cNvSpPr>
          <p:nvPr>
            <p:ph idx="1"/>
          </p:nvPr>
        </p:nvSpPr>
        <p:spPr/>
        <p:txBody>
          <a:bodyPr/>
          <a:lstStyle/>
          <a:p>
            <a:pPr marL="514350" indent="-514350" algn="just">
              <a:buFont typeface="+mj-lt"/>
              <a:buAutoNum type="alphaUcPeriod"/>
              <a:defRPr/>
            </a:pPr>
            <a:r>
              <a:rPr lang="tr-TR" sz="2400" dirty="0">
                <a:latin typeface="+mj-lt"/>
              </a:rPr>
              <a:t>Ürik asit</a:t>
            </a:r>
          </a:p>
          <a:p>
            <a:pPr marL="514350" indent="-514350" algn="just">
              <a:buFont typeface="+mj-lt"/>
              <a:buAutoNum type="alphaUcPeriod"/>
              <a:defRPr/>
            </a:pPr>
            <a:r>
              <a:rPr lang="tr-TR" sz="2400" dirty="0">
                <a:latin typeface="+mj-lt"/>
              </a:rPr>
              <a:t>Amorf ürat</a:t>
            </a:r>
          </a:p>
          <a:p>
            <a:pPr marL="514350" indent="-514350" algn="just">
              <a:buFont typeface="+mj-lt"/>
              <a:buAutoNum type="alphaUcPeriod"/>
              <a:defRPr/>
            </a:pPr>
            <a:r>
              <a:rPr lang="tr-TR" sz="2400" dirty="0">
                <a:solidFill>
                  <a:srgbClr val="FF0000"/>
                </a:solidFill>
                <a:latin typeface="+mj-lt"/>
              </a:rPr>
              <a:t>Kalsiyum fosfat</a:t>
            </a:r>
          </a:p>
          <a:p>
            <a:pPr marL="514350" indent="-514350" algn="just">
              <a:buFont typeface="+mj-lt"/>
              <a:buAutoNum type="alphaUcPeriod"/>
              <a:defRPr/>
            </a:pPr>
            <a:r>
              <a:rPr lang="tr-TR" sz="2400" dirty="0" err="1">
                <a:latin typeface="+mj-lt"/>
              </a:rPr>
              <a:t>Bilirubin</a:t>
            </a:r>
            <a:endParaRPr lang="tr-TR" sz="2400" dirty="0">
              <a:latin typeface="+mj-lt"/>
            </a:endParaRPr>
          </a:p>
          <a:p>
            <a:pPr marL="514350" indent="-514350" algn="just">
              <a:buFont typeface="+mj-lt"/>
              <a:buAutoNum type="alphaUcPeriod"/>
              <a:defRPr/>
            </a:pPr>
            <a:r>
              <a:rPr lang="tr-TR" sz="2400" dirty="0">
                <a:latin typeface="+mj-lt"/>
              </a:rPr>
              <a:t>Kalsiyum sülfat</a:t>
            </a:r>
          </a:p>
          <a:p>
            <a:endParaRPr lang="en-US" sz="2400" dirty="0"/>
          </a:p>
        </p:txBody>
      </p:sp>
      <p:sp>
        <p:nvSpPr>
          <p:cNvPr id="4" name="Slide Number Placeholder 3">
            <a:extLst>
              <a:ext uri="{FF2B5EF4-FFF2-40B4-BE49-F238E27FC236}">
                <a16:creationId xmlns:a16="http://schemas.microsoft.com/office/drawing/2014/main" id="{339A7273-80A1-4BC1-B365-1121D3C2D2D6}"/>
              </a:ext>
            </a:extLst>
          </p:cNvPr>
          <p:cNvSpPr>
            <a:spLocks noGrp="1"/>
          </p:cNvSpPr>
          <p:nvPr>
            <p:ph type="sldNum" sz="quarter" idx="12"/>
          </p:nvPr>
        </p:nvSpPr>
        <p:spPr/>
        <p:txBody>
          <a:bodyPr/>
          <a:lstStyle/>
          <a:p>
            <a:fld id="{76D081B7-E981-468F-95C6-7958BF103FA9}" type="slidenum">
              <a:rPr lang="tr-TR" altLang="tr-TR" smtClean="0"/>
              <a:pPr/>
              <a:t>73</a:t>
            </a:fld>
            <a:endParaRPr lang="tr-TR" altLang="tr-TR"/>
          </a:p>
        </p:txBody>
      </p:sp>
    </p:spTree>
    <p:extLst>
      <p:ext uri="{BB962C8B-B14F-4D97-AF65-F5344CB8AC3E}">
        <p14:creationId xmlns:p14="http://schemas.microsoft.com/office/powerpoint/2010/main" val="28729579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1D00E-FB9F-4A73-9AC0-C33BF44BE8BC}"/>
              </a:ext>
            </a:extLst>
          </p:cNvPr>
          <p:cNvSpPr>
            <a:spLocks noGrp="1"/>
          </p:cNvSpPr>
          <p:nvPr>
            <p:ph type="title"/>
          </p:nvPr>
        </p:nvSpPr>
        <p:spPr/>
        <p:txBody>
          <a:bodyPr/>
          <a:lstStyle/>
          <a:p>
            <a:r>
              <a:rPr lang="en-GB" dirty="0">
                <a:solidFill>
                  <a:srgbClr val="FF0000"/>
                </a:solidFill>
              </a:rPr>
              <a:t>5. </a:t>
            </a:r>
            <a:r>
              <a:rPr lang="en-GB" dirty="0" err="1">
                <a:solidFill>
                  <a:srgbClr val="FF0000"/>
                </a:solidFill>
              </a:rPr>
              <a:t>Hangisi</a:t>
            </a:r>
            <a:r>
              <a:rPr lang="en-GB" dirty="0">
                <a:solidFill>
                  <a:srgbClr val="FF0000"/>
                </a:solidFill>
              </a:rPr>
              <a:t> </a:t>
            </a:r>
            <a:r>
              <a:rPr lang="en-GB" dirty="0" err="1">
                <a:solidFill>
                  <a:srgbClr val="FF0000"/>
                </a:solidFill>
              </a:rPr>
              <a:t>bazik</a:t>
            </a:r>
            <a:r>
              <a:rPr lang="en-GB" dirty="0">
                <a:solidFill>
                  <a:srgbClr val="FF0000"/>
                </a:solidFill>
              </a:rPr>
              <a:t> </a:t>
            </a:r>
            <a:r>
              <a:rPr lang="en-GB" dirty="0" err="1">
                <a:solidFill>
                  <a:srgbClr val="FF0000"/>
                </a:solidFill>
              </a:rPr>
              <a:t>İdrarda</a:t>
            </a:r>
            <a:r>
              <a:rPr lang="en-GB" dirty="0">
                <a:solidFill>
                  <a:srgbClr val="FF0000"/>
                </a:solidFill>
              </a:rPr>
              <a:t> </a:t>
            </a:r>
            <a:r>
              <a:rPr lang="en-GB" dirty="0" err="1">
                <a:solidFill>
                  <a:srgbClr val="FF0000"/>
                </a:solidFill>
              </a:rPr>
              <a:t>görülen</a:t>
            </a:r>
            <a:r>
              <a:rPr lang="en-GB" dirty="0">
                <a:solidFill>
                  <a:srgbClr val="FF0000"/>
                </a:solidFill>
              </a:rPr>
              <a:t> </a:t>
            </a:r>
            <a:r>
              <a:rPr lang="en-GB" dirty="0" err="1">
                <a:solidFill>
                  <a:srgbClr val="FF0000"/>
                </a:solidFill>
              </a:rPr>
              <a:t>kristallerden</a:t>
            </a:r>
            <a:r>
              <a:rPr lang="en-GB" dirty="0">
                <a:solidFill>
                  <a:srgbClr val="FF0000"/>
                </a:solidFill>
              </a:rPr>
              <a:t> </a:t>
            </a:r>
            <a:r>
              <a:rPr lang="en-GB" dirty="0" err="1">
                <a:solidFill>
                  <a:srgbClr val="FF0000"/>
                </a:solidFill>
              </a:rPr>
              <a:t>değildir</a:t>
            </a:r>
            <a:endParaRPr lang="en-US" dirty="0">
              <a:solidFill>
                <a:srgbClr val="FF0000"/>
              </a:solidFill>
            </a:endParaRPr>
          </a:p>
        </p:txBody>
      </p:sp>
      <p:sp>
        <p:nvSpPr>
          <p:cNvPr id="3" name="Content Placeholder 2">
            <a:extLst>
              <a:ext uri="{FF2B5EF4-FFF2-40B4-BE49-F238E27FC236}">
                <a16:creationId xmlns:a16="http://schemas.microsoft.com/office/drawing/2014/main" id="{84B62964-0E7A-4F2D-97B0-3069E43F41C7}"/>
              </a:ext>
            </a:extLst>
          </p:cNvPr>
          <p:cNvSpPr>
            <a:spLocks noGrp="1"/>
          </p:cNvSpPr>
          <p:nvPr>
            <p:ph idx="1"/>
          </p:nvPr>
        </p:nvSpPr>
        <p:spPr/>
        <p:txBody>
          <a:bodyPr/>
          <a:lstStyle/>
          <a:p>
            <a:pPr marL="457200" indent="-457200" algn="just">
              <a:buFont typeface="+mj-lt"/>
              <a:buAutoNum type="alphaUcPeriod"/>
              <a:defRPr/>
            </a:pPr>
            <a:r>
              <a:rPr lang="tr-TR" sz="2400" dirty="0">
                <a:latin typeface="+mj-lt"/>
              </a:rPr>
              <a:t>Kalsiyum fosfat</a:t>
            </a:r>
          </a:p>
          <a:p>
            <a:pPr marL="457200" indent="-457200" algn="just">
              <a:buFont typeface="+mj-lt"/>
              <a:buAutoNum type="alphaUcPeriod"/>
              <a:defRPr/>
            </a:pPr>
            <a:r>
              <a:rPr lang="tr-TR" sz="2400" dirty="0" err="1">
                <a:latin typeface="+mj-lt"/>
              </a:rPr>
              <a:t>Triple</a:t>
            </a:r>
            <a:r>
              <a:rPr lang="tr-TR" sz="2400" dirty="0">
                <a:latin typeface="+mj-lt"/>
              </a:rPr>
              <a:t> fosfat</a:t>
            </a:r>
          </a:p>
          <a:p>
            <a:pPr marL="457200" indent="-457200" algn="just">
              <a:buFont typeface="+mj-lt"/>
              <a:buAutoNum type="alphaUcPeriod"/>
              <a:defRPr/>
            </a:pPr>
            <a:r>
              <a:rPr lang="tr-TR" sz="2400" dirty="0">
                <a:latin typeface="+mj-lt"/>
              </a:rPr>
              <a:t>Amonyum fosfat</a:t>
            </a:r>
          </a:p>
          <a:p>
            <a:pPr marL="514350" indent="-514350" algn="just">
              <a:buFont typeface="+mj-lt"/>
              <a:buAutoNum type="alphaUcPeriod"/>
              <a:defRPr/>
            </a:pPr>
            <a:r>
              <a:rPr lang="tr-TR" sz="2400" dirty="0">
                <a:latin typeface="+mj-lt"/>
              </a:rPr>
              <a:t>Amorf ürat</a:t>
            </a:r>
          </a:p>
          <a:p>
            <a:pPr marL="457200" indent="-457200" algn="just">
              <a:buFont typeface="+mj-lt"/>
              <a:buAutoNum type="alphaUcPeriod"/>
              <a:defRPr/>
            </a:pPr>
            <a:r>
              <a:rPr lang="tr-TR" sz="2400" dirty="0">
                <a:latin typeface="+mj-lt"/>
              </a:rPr>
              <a:t>Amonyum </a:t>
            </a:r>
            <a:r>
              <a:rPr lang="tr-TR" sz="2400" dirty="0" err="1">
                <a:latin typeface="+mj-lt"/>
              </a:rPr>
              <a:t>biürat</a:t>
            </a:r>
            <a:endParaRPr lang="tr-TR" sz="2400" dirty="0">
              <a:latin typeface="+mj-lt"/>
            </a:endParaRPr>
          </a:p>
          <a:p>
            <a:endParaRPr lang="en-US" sz="2400" dirty="0"/>
          </a:p>
        </p:txBody>
      </p:sp>
      <p:sp>
        <p:nvSpPr>
          <p:cNvPr id="4" name="Slide Number Placeholder 3">
            <a:extLst>
              <a:ext uri="{FF2B5EF4-FFF2-40B4-BE49-F238E27FC236}">
                <a16:creationId xmlns:a16="http://schemas.microsoft.com/office/drawing/2014/main" id="{339A7273-80A1-4BC1-B365-1121D3C2D2D6}"/>
              </a:ext>
            </a:extLst>
          </p:cNvPr>
          <p:cNvSpPr>
            <a:spLocks noGrp="1"/>
          </p:cNvSpPr>
          <p:nvPr>
            <p:ph type="sldNum" sz="quarter" idx="12"/>
          </p:nvPr>
        </p:nvSpPr>
        <p:spPr/>
        <p:txBody>
          <a:bodyPr/>
          <a:lstStyle/>
          <a:p>
            <a:fld id="{76D081B7-E981-468F-95C6-7958BF103FA9}" type="slidenum">
              <a:rPr lang="tr-TR" altLang="tr-TR" smtClean="0"/>
              <a:pPr/>
              <a:t>74</a:t>
            </a:fld>
            <a:endParaRPr lang="tr-TR" altLang="tr-TR"/>
          </a:p>
        </p:txBody>
      </p:sp>
    </p:spTree>
    <p:extLst>
      <p:ext uri="{BB962C8B-B14F-4D97-AF65-F5344CB8AC3E}">
        <p14:creationId xmlns:p14="http://schemas.microsoft.com/office/powerpoint/2010/main" val="31650615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1D00E-FB9F-4A73-9AC0-C33BF44BE8BC}"/>
              </a:ext>
            </a:extLst>
          </p:cNvPr>
          <p:cNvSpPr>
            <a:spLocks noGrp="1"/>
          </p:cNvSpPr>
          <p:nvPr>
            <p:ph type="title"/>
          </p:nvPr>
        </p:nvSpPr>
        <p:spPr/>
        <p:txBody>
          <a:bodyPr/>
          <a:lstStyle/>
          <a:p>
            <a:r>
              <a:rPr lang="en-GB" dirty="0">
                <a:solidFill>
                  <a:srgbClr val="FF0000"/>
                </a:solidFill>
              </a:rPr>
              <a:t>5. </a:t>
            </a:r>
            <a:r>
              <a:rPr lang="en-GB" dirty="0" err="1">
                <a:solidFill>
                  <a:srgbClr val="FF0000"/>
                </a:solidFill>
              </a:rPr>
              <a:t>Hangisi</a:t>
            </a:r>
            <a:r>
              <a:rPr lang="en-GB" dirty="0">
                <a:solidFill>
                  <a:srgbClr val="FF0000"/>
                </a:solidFill>
              </a:rPr>
              <a:t> </a:t>
            </a:r>
            <a:r>
              <a:rPr lang="en-GB" dirty="0" err="1">
                <a:solidFill>
                  <a:srgbClr val="FF0000"/>
                </a:solidFill>
              </a:rPr>
              <a:t>bazik</a:t>
            </a:r>
            <a:r>
              <a:rPr lang="en-GB" dirty="0">
                <a:solidFill>
                  <a:srgbClr val="FF0000"/>
                </a:solidFill>
              </a:rPr>
              <a:t> </a:t>
            </a:r>
            <a:r>
              <a:rPr lang="en-GB" dirty="0" err="1">
                <a:solidFill>
                  <a:srgbClr val="FF0000"/>
                </a:solidFill>
              </a:rPr>
              <a:t>İdrarda</a:t>
            </a:r>
            <a:r>
              <a:rPr lang="en-GB" dirty="0">
                <a:solidFill>
                  <a:srgbClr val="FF0000"/>
                </a:solidFill>
              </a:rPr>
              <a:t> </a:t>
            </a:r>
            <a:r>
              <a:rPr lang="en-GB" dirty="0" err="1">
                <a:solidFill>
                  <a:srgbClr val="FF0000"/>
                </a:solidFill>
              </a:rPr>
              <a:t>görülen</a:t>
            </a:r>
            <a:r>
              <a:rPr lang="en-GB" dirty="0">
                <a:solidFill>
                  <a:srgbClr val="FF0000"/>
                </a:solidFill>
              </a:rPr>
              <a:t> </a:t>
            </a:r>
            <a:r>
              <a:rPr lang="en-GB" dirty="0" err="1">
                <a:solidFill>
                  <a:srgbClr val="FF0000"/>
                </a:solidFill>
              </a:rPr>
              <a:t>kristallerden</a:t>
            </a:r>
            <a:r>
              <a:rPr lang="en-GB" dirty="0">
                <a:solidFill>
                  <a:srgbClr val="FF0000"/>
                </a:solidFill>
              </a:rPr>
              <a:t> </a:t>
            </a:r>
            <a:r>
              <a:rPr lang="en-GB" dirty="0" err="1">
                <a:solidFill>
                  <a:srgbClr val="FF0000"/>
                </a:solidFill>
              </a:rPr>
              <a:t>değildir</a:t>
            </a:r>
            <a:endParaRPr lang="en-US" dirty="0">
              <a:solidFill>
                <a:srgbClr val="FF0000"/>
              </a:solidFill>
            </a:endParaRPr>
          </a:p>
        </p:txBody>
      </p:sp>
      <p:sp>
        <p:nvSpPr>
          <p:cNvPr id="3" name="Content Placeholder 2">
            <a:extLst>
              <a:ext uri="{FF2B5EF4-FFF2-40B4-BE49-F238E27FC236}">
                <a16:creationId xmlns:a16="http://schemas.microsoft.com/office/drawing/2014/main" id="{84B62964-0E7A-4F2D-97B0-3069E43F41C7}"/>
              </a:ext>
            </a:extLst>
          </p:cNvPr>
          <p:cNvSpPr>
            <a:spLocks noGrp="1"/>
          </p:cNvSpPr>
          <p:nvPr>
            <p:ph idx="1"/>
          </p:nvPr>
        </p:nvSpPr>
        <p:spPr/>
        <p:txBody>
          <a:bodyPr/>
          <a:lstStyle/>
          <a:p>
            <a:pPr marL="457200" indent="-457200" algn="just">
              <a:buFont typeface="+mj-lt"/>
              <a:buAutoNum type="alphaUcPeriod"/>
              <a:defRPr/>
            </a:pPr>
            <a:r>
              <a:rPr lang="tr-TR" sz="2400" dirty="0">
                <a:latin typeface="+mj-lt"/>
              </a:rPr>
              <a:t>Kalsiyum fosfat</a:t>
            </a:r>
          </a:p>
          <a:p>
            <a:pPr marL="457200" indent="-457200" algn="just">
              <a:buFont typeface="+mj-lt"/>
              <a:buAutoNum type="alphaUcPeriod"/>
              <a:defRPr/>
            </a:pPr>
            <a:r>
              <a:rPr lang="tr-TR" sz="2400" dirty="0" err="1">
                <a:latin typeface="+mj-lt"/>
              </a:rPr>
              <a:t>Triple</a:t>
            </a:r>
            <a:r>
              <a:rPr lang="tr-TR" sz="2400" dirty="0">
                <a:latin typeface="+mj-lt"/>
              </a:rPr>
              <a:t> fosfat</a:t>
            </a:r>
          </a:p>
          <a:p>
            <a:pPr marL="457200" indent="-457200" algn="just">
              <a:buFont typeface="+mj-lt"/>
              <a:buAutoNum type="alphaUcPeriod"/>
              <a:defRPr/>
            </a:pPr>
            <a:r>
              <a:rPr lang="tr-TR" sz="2400" dirty="0">
                <a:latin typeface="+mj-lt"/>
              </a:rPr>
              <a:t>Amonyum fosfat</a:t>
            </a:r>
          </a:p>
          <a:p>
            <a:pPr marL="514350" indent="-514350" algn="just">
              <a:buFont typeface="+mj-lt"/>
              <a:buAutoNum type="alphaUcPeriod"/>
              <a:defRPr/>
            </a:pPr>
            <a:r>
              <a:rPr lang="tr-TR" sz="2400" dirty="0">
                <a:solidFill>
                  <a:srgbClr val="FF0000"/>
                </a:solidFill>
                <a:latin typeface="+mj-lt"/>
              </a:rPr>
              <a:t>Amorf ürat</a:t>
            </a:r>
          </a:p>
          <a:p>
            <a:pPr marL="457200" indent="-457200" algn="just">
              <a:buFont typeface="+mj-lt"/>
              <a:buAutoNum type="alphaUcPeriod"/>
              <a:defRPr/>
            </a:pPr>
            <a:r>
              <a:rPr lang="tr-TR" sz="2400" dirty="0">
                <a:latin typeface="+mj-lt"/>
              </a:rPr>
              <a:t>Amonyum </a:t>
            </a:r>
            <a:r>
              <a:rPr lang="tr-TR" sz="2400" dirty="0" err="1">
                <a:latin typeface="+mj-lt"/>
              </a:rPr>
              <a:t>biürat</a:t>
            </a:r>
            <a:endParaRPr lang="tr-TR" sz="2400" dirty="0">
              <a:latin typeface="+mj-lt"/>
            </a:endParaRPr>
          </a:p>
          <a:p>
            <a:endParaRPr lang="en-US" sz="2400" dirty="0"/>
          </a:p>
        </p:txBody>
      </p:sp>
      <p:sp>
        <p:nvSpPr>
          <p:cNvPr id="4" name="Slide Number Placeholder 3">
            <a:extLst>
              <a:ext uri="{FF2B5EF4-FFF2-40B4-BE49-F238E27FC236}">
                <a16:creationId xmlns:a16="http://schemas.microsoft.com/office/drawing/2014/main" id="{339A7273-80A1-4BC1-B365-1121D3C2D2D6}"/>
              </a:ext>
            </a:extLst>
          </p:cNvPr>
          <p:cNvSpPr>
            <a:spLocks noGrp="1"/>
          </p:cNvSpPr>
          <p:nvPr>
            <p:ph type="sldNum" sz="quarter" idx="12"/>
          </p:nvPr>
        </p:nvSpPr>
        <p:spPr/>
        <p:txBody>
          <a:bodyPr/>
          <a:lstStyle/>
          <a:p>
            <a:fld id="{76D081B7-E981-468F-95C6-7958BF103FA9}" type="slidenum">
              <a:rPr lang="tr-TR" altLang="tr-TR" smtClean="0"/>
              <a:pPr/>
              <a:t>75</a:t>
            </a:fld>
            <a:endParaRPr lang="tr-TR" altLang="tr-TR"/>
          </a:p>
        </p:txBody>
      </p:sp>
    </p:spTree>
    <p:extLst>
      <p:ext uri="{BB962C8B-B14F-4D97-AF65-F5344CB8AC3E}">
        <p14:creationId xmlns:p14="http://schemas.microsoft.com/office/powerpoint/2010/main" val="1082229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C00AB5F-FFAF-4D0E-AAB4-7F7A44D1C73F}"/>
              </a:ext>
            </a:extLst>
          </p:cNvPr>
          <p:cNvSpPr>
            <a:spLocks noGrp="1" noChangeArrowheads="1"/>
          </p:cNvSpPr>
          <p:nvPr>
            <p:ph type="title"/>
          </p:nvPr>
        </p:nvSpPr>
        <p:spPr/>
        <p:txBody>
          <a:bodyPr/>
          <a:lstStyle/>
          <a:p>
            <a:pPr algn="just" eaLnBrk="1" hangingPunct="1"/>
            <a:r>
              <a:rPr lang="tr-TR" altLang="tr-TR" sz="3200">
                <a:solidFill>
                  <a:srgbClr val="FF0000"/>
                </a:solidFill>
              </a:rPr>
              <a:t>İdrar miktarının normal değerlerin üstüne çıkması :</a:t>
            </a:r>
            <a:r>
              <a:rPr lang="tr-TR" altLang="tr-TR" sz="3200" b="1">
                <a:solidFill>
                  <a:srgbClr val="FF0000"/>
                </a:solidFill>
              </a:rPr>
              <a:t> POLİÜRİ</a:t>
            </a:r>
            <a:endParaRPr lang="tr-TR" altLang="tr-TR" sz="3200">
              <a:solidFill>
                <a:srgbClr val="FF0000"/>
              </a:solidFill>
            </a:endParaRPr>
          </a:p>
        </p:txBody>
      </p:sp>
      <p:sp>
        <p:nvSpPr>
          <p:cNvPr id="13315" name="Rectangle 3">
            <a:extLst>
              <a:ext uri="{FF2B5EF4-FFF2-40B4-BE49-F238E27FC236}">
                <a16:creationId xmlns:a16="http://schemas.microsoft.com/office/drawing/2014/main" id="{D2DACF42-074F-49FE-BD8C-B64C680C4CDD}"/>
              </a:ext>
            </a:extLst>
          </p:cNvPr>
          <p:cNvSpPr>
            <a:spLocks noGrp="1" noChangeArrowheads="1"/>
          </p:cNvSpPr>
          <p:nvPr>
            <p:ph type="body" idx="1"/>
          </p:nvPr>
        </p:nvSpPr>
        <p:spPr/>
        <p:txBody>
          <a:bodyPr/>
          <a:lstStyle/>
          <a:p>
            <a:pPr algn="just" eaLnBrk="1" hangingPunct="1">
              <a:lnSpc>
                <a:spcPct val="90000"/>
              </a:lnSpc>
            </a:pPr>
            <a:r>
              <a:rPr lang="tr-TR" altLang="tr-TR" sz="2500"/>
              <a:t>Fazla miktarda su ve sulu besinler alınması</a:t>
            </a:r>
          </a:p>
          <a:p>
            <a:pPr algn="just" eaLnBrk="1" hangingPunct="1">
              <a:lnSpc>
                <a:spcPct val="90000"/>
              </a:lnSpc>
            </a:pPr>
            <a:r>
              <a:rPr lang="tr-TR" altLang="tr-TR" sz="2500"/>
              <a:t>Soğuk</a:t>
            </a:r>
          </a:p>
          <a:p>
            <a:pPr algn="just" eaLnBrk="1" hangingPunct="1">
              <a:lnSpc>
                <a:spcPct val="90000"/>
              </a:lnSpc>
            </a:pPr>
            <a:r>
              <a:rPr lang="tr-TR" altLang="tr-TR" sz="2500"/>
              <a:t>Diüretikler</a:t>
            </a:r>
          </a:p>
          <a:p>
            <a:pPr algn="just" eaLnBrk="1" hangingPunct="1">
              <a:lnSpc>
                <a:spcPct val="90000"/>
              </a:lnSpc>
            </a:pPr>
            <a:r>
              <a:rPr lang="tr-TR" altLang="tr-TR" sz="2500"/>
              <a:t>Eksuda ve ödemlerin absorbsiyonu esnasında</a:t>
            </a:r>
          </a:p>
          <a:p>
            <a:pPr algn="just" eaLnBrk="1" hangingPunct="1">
              <a:lnSpc>
                <a:spcPct val="90000"/>
              </a:lnSpc>
            </a:pPr>
            <a:r>
              <a:rPr lang="tr-TR" altLang="tr-TR" sz="2500"/>
              <a:t>Kronik böbrek hastalıkları</a:t>
            </a:r>
          </a:p>
          <a:p>
            <a:pPr algn="just" eaLnBrk="1" hangingPunct="1">
              <a:lnSpc>
                <a:spcPct val="90000"/>
              </a:lnSpc>
            </a:pPr>
            <a:r>
              <a:rPr lang="tr-TR" altLang="tr-TR" sz="2500"/>
              <a:t>Diabetes insipitus</a:t>
            </a:r>
          </a:p>
          <a:p>
            <a:pPr algn="just" eaLnBrk="1" hangingPunct="1">
              <a:lnSpc>
                <a:spcPct val="90000"/>
              </a:lnSpc>
            </a:pPr>
            <a:r>
              <a:rPr lang="tr-TR" altLang="tr-TR" sz="2500"/>
              <a:t>Diabetes mellitus </a:t>
            </a:r>
          </a:p>
          <a:p>
            <a:pPr algn="just" eaLnBrk="1" hangingPunct="1">
              <a:lnSpc>
                <a:spcPct val="90000"/>
              </a:lnSpc>
            </a:pPr>
            <a:r>
              <a:rPr lang="tr-TR" altLang="tr-TR" sz="2500"/>
              <a:t>Hiperparatiroidizm</a:t>
            </a:r>
          </a:p>
        </p:txBody>
      </p:sp>
      <p:sp>
        <p:nvSpPr>
          <p:cNvPr id="13316" name="3 Slayt Numarası Yer Tutucusu">
            <a:extLst>
              <a:ext uri="{FF2B5EF4-FFF2-40B4-BE49-F238E27FC236}">
                <a16:creationId xmlns:a16="http://schemas.microsoft.com/office/drawing/2014/main" id="{A2ADC34A-AF01-48B2-9E77-3E6628885E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DD9ADC15-F2FB-4F68-85AA-64EBBA4DD0C2}" type="slidenum">
              <a:rPr lang="tr-TR" altLang="tr-TR" sz="1200"/>
              <a:pPr>
                <a:spcBef>
                  <a:spcPct val="0"/>
                </a:spcBef>
                <a:buClrTx/>
                <a:buSzTx/>
                <a:buFontTx/>
                <a:buNone/>
              </a:pPr>
              <a:t>8</a:t>
            </a:fld>
            <a:endParaRPr lang="tr-TR" altLang="tr-T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1088B49-66EE-45EB-91C1-92EA145D3C45}"/>
              </a:ext>
            </a:extLst>
          </p:cNvPr>
          <p:cNvSpPr>
            <a:spLocks noGrp="1" noChangeArrowheads="1"/>
          </p:cNvSpPr>
          <p:nvPr>
            <p:ph type="title"/>
          </p:nvPr>
        </p:nvSpPr>
        <p:spPr>
          <a:xfrm>
            <a:off x="1370013" y="414338"/>
            <a:ext cx="7313612" cy="1143000"/>
          </a:xfrm>
        </p:spPr>
        <p:txBody>
          <a:bodyPr/>
          <a:lstStyle/>
          <a:p>
            <a:pPr eaLnBrk="1" hangingPunct="1"/>
            <a:r>
              <a:rPr lang="tr-TR" altLang="tr-TR" sz="3200"/>
              <a:t> </a:t>
            </a:r>
            <a:r>
              <a:rPr lang="tr-TR" altLang="tr-TR" sz="3200">
                <a:solidFill>
                  <a:srgbClr val="FF0000"/>
                </a:solidFill>
              </a:rPr>
              <a:t>İdrar miktarının azalması : </a:t>
            </a:r>
            <a:br>
              <a:rPr lang="tr-TR" altLang="tr-TR" sz="3200">
                <a:solidFill>
                  <a:srgbClr val="FF0000"/>
                </a:solidFill>
              </a:rPr>
            </a:br>
            <a:r>
              <a:rPr lang="tr-TR" altLang="tr-TR" sz="3200">
                <a:solidFill>
                  <a:srgbClr val="FF0000"/>
                </a:solidFill>
                <a:sym typeface="Symbol" panose="05050102010706020507" pitchFamily="18" charset="2"/>
              </a:rPr>
              <a:t></a:t>
            </a:r>
            <a:r>
              <a:rPr lang="tr-TR" altLang="tr-TR" sz="3200">
                <a:solidFill>
                  <a:srgbClr val="FF0000"/>
                </a:solidFill>
              </a:rPr>
              <a:t> 400 ml / 24 saat : </a:t>
            </a:r>
            <a:r>
              <a:rPr lang="tr-TR" altLang="tr-TR" sz="3200" b="1">
                <a:solidFill>
                  <a:srgbClr val="FF0000"/>
                </a:solidFill>
              </a:rPr>
              <a:t>OLİGÜRİ                                                     </a:t>
            </a:r>
            <a:br>
              <a:rPr lang="tr-TR" altLang="tr-TR" sz="3200" b="1">
                <a:solidFill>
                  <a:srgbClr val="FF0000"/>
                </a:solidFill>
              </a:rPr>
            </a:br>
            <a:r>
              <a:rPr lang="tr-TR" altLang="tr-TR" sz="3200">
                <a:solidFill>
                  <a:srgbClr val="FF0000"/>
                </a:solidFill>
                <a:sym typeface="Symbol" panose="05050102010706020507" pitchFamily="18" charset="2"/>
              </a:rPr>
              <a:t></a:t>
            </a:r>
            <a:r>
              <a:rPr lang="tr-TR" altLang="tr-TR" sz="3200">
                <a:solidFill>
                  <a:srgbClr val="FF0000"/>
                </a:solidFill>
              </a:rPr>
              <a:t> 100 ml / 24 saat : </a:t>
            </a:r>
            <a:r>
              <a:rPr lang="tr-TR" altLang="tr-TR" sz="3200" b="1">
                <a:solidFill>
                  <a:srgbClr val="FF0000"/>
                </a:solidFill>
              </a:rPr>
              <a:t>ANÜRİ</a:t>
            </a:r>
          </a:p>
        </p:txBody>
      </p:sp>
      <p:sp>
        <p:nvSpPr>
          <p:cNvPr id="14339" name="Rectangle 3">
            <a:extLst>
              <a:ext uri="{FF2B5EF4-FFF2-40B4-BE49-F238E27FC236}">
                <a16:creationId xmlns:a16="http://schemas.microsoft.com/office/drawing/2014/main" id="{4FA05D05-F46D-4A29-B7CC-6055719ED515}"/>
              </a:ext>
            </a:extLst>
          </p:cNvPr>
          <p:cNvSpPr>
            <a:spLocks noGrp="1" noChangeArrowheads="1"/>
          </p:cNvSpPr>
          <p:nvPr>
            <p:ph type="body" idx="1"/>
          </p:nvPr>
        </p:nvSpPr>
        <p:spPr/>
        <p:txBody>
          <a:bodyPr/>
          <a:lstStyle/>
          <a:p>
            <a:pPr algn="just" eaLnBrk="1" hangingPunct="1"/>
            <a:r>
              <a:rPr lang="tr-TR" altLang="tr-TR" sz="2500"/>
              <a:t>Su alımının azalması veya kaybının artması </a:t>
            </a:r>
          </a:p>
          <a:p>
            <a:pPr algn="just" eaLnBrk="1" hangingPunct="1"/>
            <a:r>
              <a:rPr lang="tr-TR" altLang="tr-TR" sz="2500"/>
              <a:t>Renal yetmezlik </a:t>
            </a:r>
          </a:p>
          <a:p>
            <a:pPr algn="just" eaLnBrk="1" hangingPunct="1"/>
            <a:r>
              <a:rPr lang="tr-TR" altLang="tr-TR" sz="2500"/>
              <a:t>Pyelonefrit</a:t>
            </a:r>
          </a:p>
          <a:p>
            <a:pPr algn="just" eaLnBrk="1" hangingPunct="1"/>
            <a:r>
              <a:rPr lang="tr-TR" altLang="tr-TR" sz="2500"/>
              <a:t>Toksik ajanlar</a:t>
            </a:r>
          </a:p>
          <a:p>
            <a:pPr algn="just" eaLnBrk="1" hangingPunct="1"/>
            <a:r>
              <a:rPr lang="tr-TR" altLang="tr-TR" sz="2500"/>
              <a:t>Kardiyak ve hepatik yetmezlik </a:t>
            </a:r>
          </a:p>
          <a:p>
            <a:pPr algn="just" eaLnBrk="1" hangingPunct="1"/>
            <a:r>
              <a:rPr lang="tr-TR" altLang="tr-TR" sz="2500"/>
              <a:t>Crush sendromu</a:t>
            </a:r>
          </a:p>
          <a:p>
            <a:pPr algn="just" eaLnBrk="1" hangingPunct="1"/>
            <a:r>
              <a:rPr lang="tr-TR" altLang="tr-TR" sz="2500"/>
              <a:t>Yanıklar</a:t>
            </a:r>
          </a:p>
          <a:p>
            <a:pPr algn="just" eaLnBrk="1" hangingPunct="1"/>
            <a:r>
              <a:rPr lang="tr-TR" altLang="tr-TR" sz="2500"/>
              <a:t>Şok</a:t>
            </a:r>
          </a:p>
        </p:txBody>
      </p:sp>
      <p:sp>
        <p:nvSpPr>
          <p:cNvPr id="14340" name="3 Slayt Numarası Yer Tutucusu">
            <a:extLst>
              <a:ext uri="{FF2B5EF4-FFF2-40B4-BE49-F238E27FC236}">
                <a16:creationId xmlns:a16="http://schemas.microsoft.com/office/drawing/2014/main" id="{15D77810-DD80-47CE-BA4F-58482B075E8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8018F297-A859-4E88-9388-50640FFAA5E2}" type="slidenum">
              <a:rPr lang="tr-TR" altLang="tr-TR" sz="1200"/>
              <a:pPr>
                <a:spcBef>
                  <a:spcPct val="0"/>
                </a:spcBef>
                <a:buClrTx/>
                <a:buSzTx/>
                <a:buFontTx/>
                <a:buNone/>
              </a:pPr>
              <a:t>9</a:t>
            </a:fld>
            <a:endParaRPr lang="tr-TR" altLang="tr-TR" sz="1200"/>
          </a:p>
        </p:txBody>
      </p:sp>
    </p:spTree>
  </p:cSld>
  <p:clrMapOvr>
    <a:masterClrMapping/>
  </p:clrMapOvr>
</p:sld>
</file>

<file path=ppt/theme/theme1.xml><?xml version="1.0" encoding="utf-8"?>
<a:theme xmlns:a="http://schemas.openxmlformats.org/drawingml/2006/main" name="Çakışan Küreler">
  <a:themeElements>
    <a:clrScheme name="Çakışan Küreler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Çakışan Küreler">
      <a:majorFont>
        <a:latin typeface="Arial"/>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Çakışan Küreler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Çakışan Küreler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Çakışan Küreler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Çakışan Küreler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Çakışan Küreler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Çakışan Küreler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Çakışan Küreler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Çakışan Küreler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Çakışan Küreler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Çakışan Küreler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615</TotalTime>
  <Words>2601</Words>
  <Application>Microsoft Office PowerPoint</Application>
  <PresentationFormat>On-screen Show (4:3)</PresentationFormat>
  <Paragraphs>397</Paragraphs>
  <Slides>75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75</vt:i4>
      </vt:variant>
    </vt:vector>
  </HeadingPairs>
  <TitlesOfParts>
    <vt:vector size="83" baseType="lpstr">
      <vt:lpstr>Arial</vt:lpstr>
      <vt:lpstr>Calibri</vt:lpstr>
      <vt:lpstr>Comic Sans MS</vt:lpstr>
      <vt:lpstr>Verdana</vt:lpstr>
      <vt:lpstr>Wingdings</vt:lpstr>
      <vt:lpstr>Çakışan Küreler</vt:lpstr>
      <vt:lpstr>Photo Editor Photo</vt:lpstr>
      <vt:lpstr>Photo Editor Fotoğrafı</vt:lpstr>
      <vt:lpstr>İDRARIN FİZİKSEL ve KİMYASAL İNCELENMESİ</vt:lpstr>
      <vt:lpstr>PowerPoint Presentation</vt:lpstr>
      <vt:lpstr>PowerPoint Presentation</vt:lpstr>
      <vt:lpstr>PowerPoint Presentation</vt:lpstr>
      <vt:lpstr>Tam idrar tahlili (TİT)</vt:lpstr>
      <vt:lpstr>İdrarın fiziksel özellikleri </vt:lpstr>
      <vt:lpstr>MİKTAR (hacim):</vt:lpstr>
      <vt:lpstr>İdrar miktarının normal değerlerin üstüne çıkması : POLİÜRİ</vt:lpstr>
      <vt:lpstr> İdrar miktarının azalması :   400 ml / 24 saat : OLİGÜRİ                                                       100 ml / 24 saat : ANÜRİ</vt:lpstr>
      <vt:lpstr>RENK :</vt:lpstr>
      <vt:lpstr>İdrar renginin değiştiği durumlar : </vt:lpstr>
      <vt:lpstr>PowerPoint Presentation</vt:lpstr>
      <vt:lpstr>KOKU :</vt:lpstr>
      <vt:lpstr>GÖRÜNÜM : </vt:lpstr>
      <vt:lpstr>pH :</vt:lpstr>
      <vt:lpstr>DANSİTE (YOĞUNLUK) :</vt:lpstr>
      <vt:lpstr>PowerPoint Presentation</vt:lpstr>
      <vt:lpstr>PowerPoint Presentation</vt:lpstr>
      <vt:lpstr>Sıcaklığa göre dansitenin düzeltilmesi:</vt:lpstr>
      <vt:lpstr>Proteinüri için düzeltme:</vt:lpstr>
      <vt:lpstr>Glukozüri için düzeltme:</vt:lpstr>
      <vt:lpstr>İdrarın kimyasal analizi</vt:lpstr>
      <vt:lpstr>PowerPoint Presentation</vt:lpstr>
      <vt:lpstr>İdrarın kimyasal analizi</vt:lpstr>
      <vt:lpstr>PowerPoint Presentation</vt:lpstr>
      <vt:lpstr>PowerPoint Presentation</vt:lpstr>
      <vt:lpstr>İdrar  saklanması</vt:lpstr>
      <vt:lpstr>İdrar bekletilirse ne olur?</vt:lpstr>
      <vt:lpstr>Strip  kullanarak  idrarın  pratik  incelenmesi </vt:lpstr>
      <vt:lpstr>Strip  kullanarak  idrarın  pratik  incelenmesi (devam ediyor)</vt:lpstr>
      <vt:lpstr>Strip  kullanarak  idrarın  pratik  incelenmesi (devam ediyor)</vt:lpstr>
      <vt:lpstr>Strip  kullanarak  idrarın  pratik  incelenmesi (devam ediyor)</vt:lpstr>
      <vt:lpstr>Strip  kullanarak  idrarın  pratik  incelenmesi (devam ediyor)</vt:lpstr>
      <vt:lpstr>Strip  kullanarak  idrarın  pratik  incelenmesi (devam ediyor)</vt:lpstr>
      <vt:lpstr>Strip  kullanarak  idrarın  pratik  incelenmesi (devam ediyor)</vt:lpstr>
      <vt:lpstr>Strip  kullanarak  idrarın  pratik  incelenmesi (devam ediyor)</vt:lpstr>
      <vt:lpstr>Strip  kullanarak  idrarın  pratik  incelenmesi (devam ediyor)</vt:lpstr>
      <vt:lpstr>Strip  kullanarak  idrarın  pratik  incelenmesi (devam ediyor)</vt:lpstr>
      <vt:lpstr>Strip  kullanarak  idrarın  pratik  incelenmesi (devam ediyor)</vt:lpstr>
      <vt:lpstr>Strip  kullanarak  idrarın  pratik  incelenmesi (devam ediyor)</vt:lpstr>
      <vt:lpstr>İdrarın mikroskobik olarak incelenmesi</vt:lpstr>
      <vt:lpstr>İdrarın mikroskobik olarak incelenmesi</vt:lpstr>
      <vt:lpstr>PowerPoint Presentation</vt:lpstr>
      <vt:lpstr>İdrarın mikroskobik analizinde bakılan parametreler</vt:lpstr>
      <vt:lpstr>Eritrositler</vt:lpstr>
      <vt:lpstr>PowerPoint Presentation</vt:lpstr>
      <vt:lpstr>Lökositler</vt:lpstr>
      <vt:lpstr>Lökositler</vt:lpstr>
      <vt:lpstr>Epitel hücreleri</vt:lpstr>
      <vt:lpstr>Yassı epitel hücreleri</vt:lpstr>
      <vt:lpstr>Transizyonel epitel hücreleri</vt:lpstr>
      <vt:lpstr>Renal Epitel hücresi</vt:lpstr>
      <vt:lpstr>İdrar sedimentinde silendirler</vt:lpstr>
      <vt:lpstr>Silendir aranırken dikkat edilmesi gerekenler; </vt:lpstr>
      <vt:lpstr>Hiyalen silendir</vt:lpstr>
      <vt:lpstr>İdrar sedimentinde görülen kristaller</vt:lpstr>
      <vt:lpstr>Kalsiyum oksalat kristalleri</vt:lpstr>
      <vt:lpstr>Sistin kristali</vt:lpstr>
      <vt:lpstr>Ürik asit kristalleri</vt:lpstr>
      <vt:lpstr>Amorf ürat kristali</vt:lpstr>
      <vt:lpstr>KREATİNİN VE KREATİNİN KLİRENSİ</vt:lpstr>
      <vt:lpstr>PowerPoint Presentation</vt:lpstr>
      <vt:lpstr>PowerPoint Presentation</vt:lpstr>
      <vt:lpstr>PowerPoint Presentation</vt:lpstr>
      <vt:lpstr>Öğrenme Hedefleriyle İlgili Sorular</vt:lpstr>
      <vt:lpstr>1. İdrar bekletilirse aşağıdakilerden hangisi olmaz?</vt:lpstr>
      <vt:lpstr>1. İdrar bekletilirse aşağıdakilerden hangisi olmaz?</vt:lpstr>
      <vt:lpstr>2. Epitel hücreleriyle ilgili hangisi yanlıştır?</vt:lpstr>
      <vt:lpstr>2. Epitel hücreleriyle ilgili hangisi yanlıştır?</vt:lpstr>
      <vt:lpstr>3. Hangsi idrarın mikroskopik analiziyle tespit edilemez?</vt:lpstr>
      <vt:lpstr>3. Hangsi idrarın mikroskopik analiziyle tespit edilemez?</vt:lpstr>
      <vt:lpstr>4. Hangisi asit İdrarda görülen kristallerden değildir</vt:lpstr>
      <vt:lpstr>4. Hangisi asit İdrarda görülen kristallerden değildir</vt:lpstr>
      <vt:lpstr>5. Hangisi bazik İdrarda görülen kristallerden değildir</vt:lpstr>
      <vt:lpstr>5. Hangisi bazik İdrarda görülen kristallerden değildir</vt:lpstr>
    </vt:vector>
  </TitlesOfParts>
  <Company>Ankara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İDRARIN FİZİKSEL İNCELENMESİ</dc:title>
  <dc:creator>Ankara</dc:creator>
  <cp:lastModifiedBy>yasemin isgor</cp:lastModifiedBy>
  <cp:revision>89</cp:revision>
  <dcterms:created xsi:type="dcterms:W3CDTF">2007-05-22T11:31:57Z</dcterms:created>
  <dcterms:modified xsi:type="dcterms:W3CDTF">2021-05-25T23:09:11Z</dcterms:modified>
</cp:coreProperties>
</file>