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853"/>
  </p:normalViewPr>
  <p:slideViewPr>
    <p:cSldViewPr snapToGrid="0" snapToObjects="1">
      <p:cViewPr varScale="1">
        <p:scale>
          <a:sx n="90" d="100"/>
          <a:sy n="90" d="100"/>
        </p:scale>
        <p:origin x="232" y="6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tr-TR"/>
              <a:t>Asıl başlık stilini düzenlemek için tıklayın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7/13/20</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341D2AC3-6A0B-4169-B1EA-E3AE8B351BDD}" type="datetimeFigureOut">
              <a:rPr lang="en-US" dirty="0"/>
              <a:t>7/13/20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D4B9363-8B87-41B7-9F8E-64519CBB8F34}" type="datetimeFigureOut">
              <a:rPr lang="en-US" dirty="0"/>
              <a:t>7/13/20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EAEF5746-5284-4951-9F37-7AE924EDBCB7}" type="datetimeFigureOut">
              <a:rPr lang="en-US" dirty="0"/>
              <a:t>7/13/20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02398B29-7265-4A65-A2A4-6703C057B7C1}" type="datetimeFigureOut">
              <a:rPr lang="en-US" dirty="0"/>
              <a:t>7/13/20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tr-TR"/>
              <a:t>Asıl başlık stilini düzenlemek için tıklayın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28FBA082-94DF-4C4B-A041-6624924AB0A8}" type="datetimeFigureOut">
              <a:rPr lang="en-US" dirty="0"/>
              <a:t>7/13/20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tr-TR"/>
              <a:t>Asıl başlık stilini düzenlemek için tıklayın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B27686C4-3AB5-4E0C-86CA-FB108C350AA9}" type="datetimeFigureOut">
              <a:rPr lang="en-US" dirty="0"/>
              <a:t>7/13/20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tr-TR"/>
              <a:t>Asıl başlık stilini düzenlemek için tıklayın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7/13/20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tr-TR"/>
              <a:t>Asıl başlık stilini düzenlemek için tıklayın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7/13/20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7/13/20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0F7F47CF-67C9-420C-80A5-E2069FF0C2DF}" type="datetimeFigureOut">
              <a:rPr lang="en-US" dirty="0"/>
              <a:t>7/13/20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7/13/20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Content Placeholder 3"/>
          <p:cNvSpPr>
            <a:spLocks noGrp="1"/>
          </p:cNvSpPr>
          <p:nvPr>
            <p:ph sz="quarter" idx="13"/>
          </p:nvPr>
        </p:nvSpPr>
        <p:spPr>
          <a:xfrm>
            <a:off x="685802" y="2861733"/>
            <a:ext cx="5088712" cy="2512852"/>
          </a:xfrm>
        </p:spPr>
        <p:txBody>
          <a:bodyPr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3" name="Content Placeholder 5"/>
          <p:cNvSpPr>
            <a:spLocks noGrp="1"/>
          </p:cNvSpPr>
          <p:nvPr>
            <p:ph sz="quarter" idx="14"/>
          </p:nvPr>
        </p:nvSpPr>
        <p:spPr>
          <a:xfrm>
            <a:off x="5993969" y="2861733"/>
            <a:ext cx="5088713" cy="2512852"/>
          </a:xfrm>
        </p:spPr>
        <p:txBody>
          <a:bodyPr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7/13/20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7/13/20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7/13/20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tr-TR"/>
              <a:t>Asıl başlık stilini düzenlemek için tıklayın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50C3BFE2-83B7-4B0A-B9D3-AB28331082B3}" type="datetimeFigureOut">
              <a:rPr lang="en-US" dirty="0"/>
              <a:t>7/13/20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2EF78E3-FDA3-4D28-AAA2-0B81F349A39D}" type="datetimeFigureOut">
              <a:rPr lang="en-US" dirty="0"/>
              <a:t>7/13/20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7/13/20</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045E35-822A-E746-8B07-E951AE77B4CD}"/>
              </a:ext>
            </a:extLst>
          </p:cNvPr>
          <p:cNvSpPr>
            <a:spLocks noGrp="1"/>
          </p:cNvSpPr>
          <p:nvPr>
            <p:ph type="ctrTitle"/>
          </p:nvPr>
        </p:nvSpPr>
        <p:spPr/>
        <p:txBody>
          <a:bodyPr/>
          <a:lstStyle/>
          <a:p>
            <a:r>
              <a:rPr lang="tr-TR" dirty="0"/>
              <a:t>Tarih-geçmiş</a:t>
            </a:r>
          </a:p>
        </p:txBody>
      </p:sp>
      <p:sp>
        <p:nvSpPr>
          <p:cNvPr id="3" name="Alt Başlık 2">
            <a:extLst>
              <a:ext uri="{FF2B5EF4-FFF2-40B4-BE49-F238E27FC236}">
                <a16:creationId xmlns:a16="http://schemas.microsoft.com/office/drawing/2014/main" id="{6D2C2B8B-76BC-3C4A-B1C4-E9481ED5EF94}"/>
              </a:ext>
            </a:extLst>
          </p:cNvPr>
          <p:cNvSpPr>
            <a:spLocks noGrp="1"/>
          </p:cNvSpPr>
          <p:nvPr>
            <p:ph type="subTitle" idx="1"/>
          </p:nvPr>
        </p:nvSpPr>
        <p:spPr/>
        <p:txBody>
          <a:bodyPr/>
          <a:lstStyle/>
          <a:p>
            <a:endParaRPr lang="tr-TR"/>
          </a:p>
        </p:txBody>
      </p:sp>
    </p:spTree>
    <p:extLst>
      <p:ext uri="{BB962C8B-B14F-4D97-AF65-F5344CB8AC3E}">
        <p14:creationId xmlns:p14="http://schemas.microsoft.com/office/powerpoint/2010/main" val="1343594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60455F2-8629-A045-A014-7478F8C122AE}"/>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C898A4E9-91D7-4C42-837C-09FD472B87A3}"/>
              </a:ext>
            </a:extLst>
          </p:cNvPr>
          <p:cNvSpPr>
            <a:spLocks noGrp="1"/>
          </p:cNvSpPr>
          <p:nvPr>
            <p:ph sz="quarter" idx="13"/>
          </p:nvPr>
        </p:nvSpPr>
        <p:spPr/>
        <p:txBody>
          <a:bodyPr/>
          <a:lstStyle/>
          <a:p>
            <a:r>
              <a:rPr lang="tr-TR" dirty="0"/>
              <a:t>Tarih ve geçmiş aynı anlama mı gelmektedir?</a:t>
            </a:r>
          </a:p>
          <a:p>
            <a:r>
              <a:rPr lang="tr-TR" dirty="0"/>
              <a:t>İkisi de şimdiki zamanın öncesine referans veren bu iki kavram birbirleriyle ilişkili olmakla birlikte aynı değildir.</a:t>
            </a:r>
          </a:p>
        </p:txBody>
      </p:sp>
    </p:spTree>
    <p:extLst>
      <p:ext uri="{BB962C8B-B14F-4D97-AF65-F5344CB8AC3E}">
        <p14:creationId xmlns:p14="http://schemas.microsoft.com/office/powerpoint/2010/main" val="225091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AB8A88-A60F-421C-9564-D5A7639EA5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Rectangle 10">
            <a:extLst>
              <a:ext uri="{FF2B5EF4-FFF2-40B4-BE49-F238E27FC236}">
                <a16:creationId xmlns:a16="http://schemas.microsoft.com/office/drawing/2014/main" id="{832D3A04-3120-4CF3-8F9E-6DCF218BA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4" name="Resim 3" descr="kumaş, kutu içeren bir resim&#10;&#10;Açıklama otomatik olarak oluşturuldu">
            <a:extLst>
              <a:ext uri="{FF2B5EF4-FFF2-40B4-BE49-F238E27FC236}">
                <a16:creationId xmlns:a16="http://schemas.microsoft.com/office/drawing/2014/main" id="{5157EDD8-8874-A94D-B08C-5FB033A539EE}"/>
              </a:ext>
            </a:extLst>
          </p:cNvPr>
          <p:cNvPicPr>
            <a:picLocks noChangeAspect="1"/>
          </p:cNvPicPr>
          <p:nvPr/>
        </p:nvPicPr>
        <p:blipFill>
          <a:blip r:embed="rId4"/>
          <a:stretch>
            <a:fillRect/>
          </a:stretch>
        </p:blipFill>
        <p:spPr>
          <a:xfrm>
            <a:off x="6944365" y="468696"/>
            <a:ext cx="3913585" cy="5458422"/>
          </a:xfrm>
          <a:prstGeom prst="rect">
            <a:avLst/>
          </a:prstGeom>
          <a:ln>
            <a:noFill/>
          </a:ln>
        </p:spPr>
      </p:pic>
      <p:sp>
        <p:nvSpPr>
          <p:cNvPr id="13" name="Freeform 9">
            <a:extLst>
              <a:ext uri="{FF2B5EF4-FFF2-40B4-BE49-F238E27FC236}">
                <a16:creationId xmlns:a16="http://schemas.microsoft.com/office/drawing/2014/main" id="{98D68143-E11F-49D9-A842-E52CB43645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5" name="Rectangle 14">
            <a:extLst>
              <a:ext uri="{FF2B5EF4-FFF2-40B4-BE49-F238E27FC236}">
                <a16:creationId xmlns:a16="http://schemas.microsoft.com/office/drawing/2014/main" id="{70D81F57-CC57-46AD-86A2-54F697BD59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094412"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2" name="Başlık 1">
            <a:extLst>
              <a:ext uri="{FF2B5EF4-FFF2-40B4-BE49-F238E27FC236}">
                <a16:creationId xmlns:a16="http://schemas.microsoft.com/office/drawing/2014/main" id="{927DC100-1226-1B42-96AC-DEF1B4F1D2D4}"/>
              </a:ext>
            </a:extLst>
          </p:cNvPr>
          <p:cNvSpPr>
            <a:spLocks noGrp="1"/>
          </p:cNvSpPr>
          <p:nvPr>
            <p:ph type="title"/>
          </p:nvPr>
        </p:nvSpPr>
        <p:spPr>
          <a:xfrm>
            <a:off x="685799" y="690479"/>
            <a:ext cx="4957275" cy="1146825"/>
          </a:xfrm>
        </p:spPr>
        <p:txBody>
          <a:bodyPr>
            <a:normAutofit/>
          </a:bodyPr>
          <a:lstStyle/>
          <a:p>
            <a:r>
              <a:rPr lang="tr-TR" sz="4400" dirty="0">
                <a:solidFill>
                  <a:schemeClr val="bg1"/>
                </a:solidFill>
              </a:rPr>
              <a:t>Tarih meleği</a:t>
            </a:r>
          </a:p>
        </p:txBody>
      </p:sp>
      <p:sp>
        <p:nvSpPr>
          <p:cNvPr id="3" name="İçerik Yer Tutucusu 2">
            <a:extLst>
              <a:ext uri="{FF2B5EF4-FFF2-40B4-BE49-F238E27FC236}">
                <a16:creationId xmlns:a16="http://schemas.microsoft.com/office/drawing/2014/main" id="{921B831A-904F-904E-B68E-AE5FF330F4BF}"/>
              </a:ext>
            </a:extLst>
          </p:cNvPr>
          <p:cNvSpPr>
            <a:spLocks noGrp="1"/>
          </p:cNvSpPr>
          <p:nvPr>
            <p:ph sz="quarter" idx="13"/>
          </p:nvPr>
        </p:nvSpPr>
        <p:spPr>
          <a:xfrm>
            <a:off x="685800" y="2063395"/>
            <a:ext cx="4957273" cy="3446103"/>
          </a:xfrm>
        </p:spPr>
        <p:txBody>
          <a:bodyPr>
            <a:normAutofit/>
          </a:bodyPr>
          <a:lstStyle/>
          <a:p>
            <a:r>
              <a:rPr lang="tr-TR" sz="1100" dirty="0" err="1">
                <a:solidFill>
                  <a:schemeClr val="bg1"/>
                </a:solidFill>
              </a:rPr>
              <a:t>Klee’nin</a:t>
            </a:r>
            <a:r>
              <a:rPr lang="tr-TR" sz="1100" dirty="0">
                <a:solidFill>
                  <a:schemeClr val="bg1"/>
                </a:solidFill>
              </a:rPr>
              <a:t> </a:t>
            </a:r>
            <a:r>
              <a:rPr lang="tr-TR" sz="1100" dirty="0" err="1">
                <a:solidFill>
                  <a:schemeClr val="bg1"/>
                </a:solidFill>
              </a:rPr>
              <a:t>Angelus</a:t>
            </a:r>
            <a:r>
              <a:rPr lang="tr-TR" sz="1100" dirty="0">
                <a:solidFill>
                  <a:schemeClr val="bg1"/>
                </a:solidFill>
              </a:rPr>
              <a:t> </a:t>
            </a:r>
            <a:r>
              <a:rPr lang="tr-TR" sz="1100" dirty="0" err="1">
                <a:solidFill>
                  <a:schemeClr val="bg1"/>
                </a:solidFill>
              </a:rPr>
              <a:t>Novus</a:t>
            </a:r>
            <a:r>
              <a:rPr lang="tr-TR" sz="1100" dirty="0">
                <a:solidFill>
                  <a:schemeClr val="bg1"/>
                </a:solidFill>
              </a:rPr>
              <a:t> adlı bir resmi vardır. Bir melek betimlenmiştir bu resimde; meleğin görünüşü, sanki bakışlarını dikmiş olduğu bir şeyden uzaklaşmak ister gibidir. Gözleri, ağzı ve kanatları açılmıştır. Tarihin meleği de böyle gözükmelidir. Yüzünü geçmişe çevirmiştir. Bizim bir olaylar zinciri gördüğümüz noktada, o tek bir felaket görür, yıkıntıları birbiri üstüne yığıp, onun ayakları dibine fırlatan bir felaket. Melek, büyük bir olasılıkla orada kalmak, ölüleri diriltmek, parçalanmış olanı yeniden bir araya getirmek ister. Ama cennetten esen bir fırtına kanatlarına dolanmıştır ve bu fırtına öylesine güçlüdür ki, melek artık kanatlarını kapayamaz. Fırtına onu sürekli olarak sırtını dönmüş olduğu geleceğe doğru sürükler; önündeki yıkıntı yığını ise göğe doğru yükselmektedir. Bizim ilerleme diye adlandırdığımız, işte bu fırtınadır. </a:t>
            </a:r>
            <a:br>
              <a:rPr lang="tr-TR" sz="1100" dirty="0">
                <a:solidFill>
                  <a:schemeClr val="bg1"/>
                </a:solidFill>
              </a:rPr>
            </a:br>
            <a:endParaRPr lang="tr-TR" sz="1100" dirty="0">
              <a:solidFill>
                <a:schemeClr val="bg1"/>
              </a:solidFill>
            </a:endParaRPr>
          </a:p>
          <a:p>
            <a:pPr>
              <a:lnSpc>
                <a:spcPct val="110000"/>
              </a:lnSpc>
            </a:pPr>
            <a:r>
              <a:rPr lang="tr-TR" sz="1100" b="1" dirty="0" err="1">
                <a:solidFill>
                  <a:schemeClr val="bg1"/>
                </a:solidFill>
              </a:rPr>
              <a:t>walter</a:t>
            </a:r>
            <a:r>
              <a:rPr lang="tr-TR" sz="1100" b="1" dirty="0">
                <a:solidFill>
                  <a:schemeClr val="bg1"/>
                </a:solidFill>
              </a:rPr>
              <a:t> </a:t>
            </a:r>
            <a:r>
              <a:rPr lang="tr-TR" sz="1100" b="1" dirty="0" err="1">
                <a:solidFill>
                  <a:schemeClr val="bg1"/>
                </a:solidFill>
              </a:rPr>
              <a:t>benjamin</a:t>
            </a:r>
            <a:br>
              <a:rPr lang="tr-TR" sz="1100" dirty="0">
                <a:solidFill>
                  <a:schemeClr val="bg1"/>
                </a:solidFill>
              </a:rPr>
            </a:br>
            <a:r>
              <a:rPr lang="tr-TR" sz="1100" i="1" dirty="0">
                <a:solidFill>
                  <a:schemeClr val="bg1"/>
                </a:solidFill>
              </a:rPr>
              <a:t>Pasajlar, </a:t>
            </a:r>
            <a:r>
              <a:rPr lang="tr-TR" sz="1100" i="1" dirty="0" err="1">
                <a:solidFill>
                  <a:schemeClr val="bg1"/>
                </a:solidFill>
              </a:rPr>
              <a:t>Çev</a:t>
            </a:r>
            <a:r>
              <a:rPr lang="tr-TR" sz="1100" i="1" dirty="0">
                <a:solidFill>
                  <a:schemeClr val="bg1"/>
                </a:solidFill>
              </a:rPr>
              <a:t>: Ahmet Cemal; YKY; İstanbul; 1992; 1.baskı; Sayfa: 37</a:t>
            </a:r>
            <a:endParaRPr lang="tr-TR" sz="1100" dirty="0">
              <a:solidFill>
                <a:schemeClr val="bg1"/>
              </a:solidFill>
            </a:endParaRPr>
          </a:p>
          <a:p>
            <a:pPr>
              <a:lnSpc>
                <a:spcPct val="110000"/>
              </a:lnSpc>
            </a:pPr>
            <a:endParaRPr lang="tr-TR" sz="1100" dirty="0">
              <a:solidFill>
                <a:schemeClr val="bg1"/>
              </a:solidFill>
            </a:endParaRPr>
          </a:p>
        </p:txBody>
      </p:sp>
    </p:spTree>
    <p:extLst>
      <p:ext uri="{BB962C8B-B14F-4D97-AF65-F5344CB8AC3E}">
        <p14:creationId xmlns:p14="http://schemas.microsoft.com/office/powerpoint/2010/main" val="2009305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0A9C49B-76D8-4E9B-B430-D1ADF40F1C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0" name="Rectangle 9">
            <a:extLst>
              <a:ext uri="{FF2B5EF4-FFF2-40B4-BE49-F238E27FC236}">
                <a16:creationId xmlns:a16="http://schemas.microsoft.com/office/drawing/2014/main" id="{F88A5712-2FE0-4DD4-BDC6-099EA378A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9">
            <a:extLst>
              <a:ext uri="{FF2B5EF4-FFF2-40B4-BE49-F238E27FC236}">
                <a16:creationId xmlns:a16="http://schemas.microsoft.com/office/drawing/2014/main" id="{448E5503-E0F8-4B94-81A3-B1FA57623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4" name="Rectangle 13">
            <a:extLst>
              <a:ext uri="{FF2B5EF4-FFF2-40B4-BE49-F238E27FC236}">
                <a16:creationId xmlns:a16="http://schemas.microsoft.com/office/drawing/2014/main" id="{CE54F896-85E7-4403-9E37-1B004731F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54296"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2" name="Başlık 1">
            <a:extLst>
              <a:ext uri="{FF2B5EF4-FFF2-40B4-BE49-F238E27FC236}">
                <a16:creationId xmlns:a16="http://schemas.microsoft.com/office/drawing/2014/main" id="{DD5069ED-C609-9641-B3AD-BE98EA15D8CF}"/>
              </a:ext>
            </a:extLst>
          </p:cNvPr>
          <p:cNvSpPr>
            <a:spLocks noGrp="1"/>
          </p:cNvSpPr>
          <p:nvPr>
            <p:ph type="title"/>
          </p:nvPr>
        </p:nvSpPr>
        <p:spPr>
          <a:xfrm>
            <a:off x="685802" y="685800"/>
            <a:ext cx="3381946" cy="4846967"/>
          </a:xfrm>
        </p:spPr>
        <p:txBody>
          <a:bodyPr>
            <a:normAutofit/>
          </a:bodyPr>
          <a:lstStyle/>
          <a:p>
            <a:endParaRPr lang="tr-TR" sz="4800">
              <a:solidFill>
                <a:srgbClr val="FFFFFF"/>
              </a:solidFill>
            </a:endParaRPr>
          </a:p>
        </p:txBody>
      </p:sp>
      <p:sp>
        <p:nvSpPr>
          <p:cNvPr id="3" name="İçerik Yer Tutucusu 2">
            <a:extLst>
              <a:ext uri="{FF2B5EF4-FFF2-40B4-BE49-F238E27FC236}">
                <a16:creationId xmlns:a16="http://schemas.microsoft.com/office/drawing/2014/main" id="{628E9922-AAD2-0F48-ACFC-8EC0A22E91F6}"/>
              </a:ext>
            </a:extLst>
          </p:cNvPr>
          <p:cNvSpPr>
            <a:spLocks noGrp="1"/>
          </p:cNvSpPr>
          <p:nvPr>
            <p:ph sz="quarter" idx="13"/>
          </p:nvPr>
        </p:nvSpPr>
        <p:spPr>
          <a:xfrm>
            <a:off x="5111886" y="685800"/>
            <a:ext cx="5968621" cy="4688785"/>
          </a:xfrm>
        </p:spPr>
        <p:txBody>
          <a:bodyPr>
            <a:normAutofit/>
          </a:bodyPr>
          <a:lstStyle/>
          <a:p>
            <a:r>
              <a:rPr lang="tr-TR" dirty="0"/>
              <a:t>Tarih modern anlamda kayıtlara yaslanan ve nesnel olarak görülen bir geçmiş yazınıdır.</a:t>
            </a:r>
          </a:p>
          <a:p>
            <a:r>
              <a:rPr lang="tr-TR" dirty="0"/>
              <a:t>Geçmiş ise daha ziyade bireysel ya da toplumsal deneyime dayanan ve kuşaklar arası aktarılan bir bilgi biçimidir</a:t>
            </a:r>
          </a:p>
        </p:txBody>
      </p:sp>
    </p:spTree>
    <p:extLst>
      <p:ext uri="{BB962C8B-B14F-4D97-AF65-F5344CB8AC3E}">
        <p14:creationId xmlns:p14="http://schemas.microsoft.com/office/powerpoint/2010/main" val="1657021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CFC548D-B8EB-9247-B413-FDD07AD5C81A}"/>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1B3C5BC3-B6E7-864A-95D4-379A24748014}"/>
              </a:ext>
            </a:extLst>
          </p:cNvPr>
          <p:cNvSpPr>
            <a:spLocks noGrp="1"/>
          </p:cNvSpPr>
          <p:nvPr>
            <p:ph sz="quarter" idx="13"/>
          </p:nvPr>
        </p:nvSpPr>
        <p:spPr/>
        <p:txBody>
          <a:bodyPr/>
          <a:lstStyle/>
          <a:p>
            <a:r>
              <a:rPr lang="tr-TR" dirty="0"/>
              <a:t>Tarihin yazıya aktarılması ve belgelenmesi gerekir</a:t>
            </a:r>
          </a:p>
          <a:p>
            <a:r>
              <a:rPr lang="tr-TR" dirty="0"/>
              <a:t>Geçmiş ise kuşaklararası bir aktarım ile varlığını sürdürür</a:t>
            </a:r>
          </a:p>
        </p:txBody>
      </p:sp>
    </p:spTree>
    <p:extLst>
      <p:ext uri="{BB962C8B-B14F-4D97-AF65-F5344CB8AC3E}">
        <p14:creationId xmlns:p14="http://schemas.microsoft.com/office/powerpoint/2010/main" val="144461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5440B2-7BFB-DE41-A0C0-218A86013293}"/>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9AF3FBDB-17BB-D048-B1A7-DED506E47A09}"/>
              </a:ext>
            </a:extLst>
          </p:cNvPr>
          <p:cNvSpPr>
            <a:spLocks noGrp="1"/>
          </p:cNvSpPr>
          <p:nvPr>
            <p:ph sz="quarter" idx="13"/>
          </p:nvPr>
        </p:nvSpPr>
        <p:spPr/>
        <p:txBody>
          <a:bodyPr/>
          <a:lstStyle/>
          <a:p>
            <a:r>
              <a:rPr lang="tr-TR" dirty="0"/>
              <a:t>Tarih yazıyla ilişkilidir</a:t>
            </a:r>
          </a:p>
          <a:p>
            <a:r>
              <a:rPr lang="tr-TR" dirty="0"/>
              <a:t>Geçmiş ise toplumsal olarak sözlü kültüre yaslanır</a:t>
            </a:r>
          </a:p>
        </p:txBody>
      </p:sp>
    </p:spTree>
    <p:extLst>
      <p:ext uri="{BB962C8B-B14F-4D97-AF65-F5344CB8AC3E}">
        <p14:creationId xmlns:p14="http://schemas.microsoft.com/office/powerpoint/2010/main" val="366943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3C95EDA-D8D2-0C4E-92FE-92A2057F220C}"/>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394BD6C5-7BE5-9342-B58D-BE01F0F38E56}"/>
              </a:ext>
            </a:extLst>
          </p:cNvPr>
          <p:cNvSpPr>
            <a:spLocks noGrp="1"/>
          </p:cNvSpPr>
          <p:nvPr>
            <p:ph sz="quarter" idx="13"/>
          </p:nvPr>
        </p:nvSpPr>
        <p:spPr/>
        <p:txBody>
          <a:bodyPr/>
          <a:lstStyle/>
          <a:p>
            <a:r>
              <a:rPr lang="tr-TR" dirty="0"/>
              <a:t>Bu bakımdan mitoloji, halk müziği, halk edebiyatı, masallar vb. öğeler geçmişin taşıyıcılarıdır.</a:t>
            </a:r>
          </a:p>
          <a:p>
            <a:r>
              <a:rPr lang="tr-TR" dirty="0"/>
              <a:t>Geçmiş tarih gibi kanıtlara ihtiyaç duymadığından ve toplumsal bir kabule rastlandığından dinamik bir karaktere sahiptir.</a:t>
            </a:r>
          </a:p>
        </p:txBody>
      </p:sp>
    </p:spTree>
    <p:extLst>
      <p:ext uri="{BB962C8B-B14F-4D97-AF65-F5344CB8AC3E}">
        <p14:creationId xmlns:p14="http://schemas.microsoft.com/office/powerpoint/2010/main" val="1804533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7F9F7F-4115-C74C-9A54-DE8E8829C67C}"/>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6B2E7485-9561-D14C-AFD2-A8A603AA3C5B}"/>
              </a:ext>
            </a:extLst>
          </p:cNvPr>
          <p:cNvSpPr>
            <a:spLocks noGrp="1"/>
          </p:cNvSpPr>
          <p:nvPr>
            <p:ph sz="quarter" idx="13"/>
          </p:nvPr>
        </p:nvSpPr>
        <p:spPr/>
        <p:txBody>
          <a:bodyPr/>
          <a:lstStyle/>
          <a:p>
            <a:r>
              <a:rPr lang="tr-TR" dirty="0"/>
              <a:t>Tarih formel bir eğitimle ve ideolojiyle ilişkiliyken geçmiş toplum üyelerine </a:t>
            </a:r>
            <a:r>
              <a:rPr lang="tr-TR" dirty="0" err="1"/>
              <a:t>kültürleme</a:t>
            </a:r>
            <a:r>
              <a:rPr lang="tr-TR" dirty="0"/>
              <a:t> yoluyla aktarılır.</a:t>
            </a:r>
          </a:p>
          <a:p>
            <a:r>
              <a:rPr lang="tr-TR" dirty="0"/>
              <a:t>Ancak bazı bilgileri edinmek için toplum üyelerinin belirli nitelikleri taşıması ya da olgunluğa erişmesi beklenebilir.</a:t>
            </a:r>
          </a:p>
        </p:txBody>
      </p:sp>
    </p:spTree>
    <p:extLst>
      <p:ext uri="{BB962C8B-B14F-4D97-AF65-F5344CB8AC3E}">
        <p14:creationId xmlns:p14="http://schemas.microsoft.com/office/powerpoint/2010/main" val="479842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CF18D9-BBD1-9944-996D-E9D2E7B4D14F}"/>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124EFED5-F185-6948-9AE1-645D72CB7DC8}"/>
              </a:ext>
            </a:extLst>
          </p:cNvPr>
          <p:cNvSpPr>
            <a:spLocks noGrp="1"/>
          </p:cNvSpPr>
          <p:nvPr>
            <p:ph sz="quarter" idx="13"/>
          </p:nvPr>
        </p:nvSpPr>
        <p:spPr/>
        <p:txBody>
          <a:bodyPr/>
          <a:lstStyle/>
          <a:p>
            <a:r>
              <a:rPr lang="tr-TR" dirty="0"/>
              <a:t>Tarih ve geçmiş arasındaki ilişkide geçmişi emik tarihi etik olarak yorumlamak mümkündür.</a:t>
            </a:r>
          </a:p>
          <a:p>
            <a:r>
              <a:rPr lang="tr-TR" dirty="0"/>
              <a:t>Ancak Edward h. </a:t>
            </a:r>
            <a:r>
              <a:rPr lang="tr-TR" dirty="0" err="1"/>
              <a:t>Carr’ın</a:t>
            </a:r>
            <a:r>
              <a:rPr lang="tr-TR" dirty="0"/>
              <a:t> ifade ettiği gibi tarih yorum demektir. Dolayısıyla tarih de tam </a:t>
            </a:r>
            <a:r>
              <a:rPr lang="tr-TR"/>
              <a:t>anlamıyla nesnel değildir.</a:t>
            </a:r>
          </a:p>
        </p:txBody>
      </p:sp>
    </p:spTree>
    <p:extLst>
      <p:ext uri="{BB962C8B-B14F-4D97-AF65-F5344CB8AC3E}">
        <p14:creationId xmlns:p14="http://schemas.microsoft.com/office/powerpoint/2010/main" val="3261002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a Olay">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otalTime>12</TotalTime>
  <Words>337</Words>
  <Application>Microsoft Macintosh PowerPoint</Application>
  <PresentationFormat>Geniş ekran</PresentationFormat>
  <Paragraphs>18</Paragraphs>
  <Slides>9</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9</vt:i4>
      </vt:variant>
    </vt:vector>
  </HeadingPairs>
  <TitlesOfParts>
    <vt:vector size="12" baseType="lpstr">
      <vt:lpstr>Arial</vt:lpstr>
      <vt:lpstr>Impact</vt:lpstr>
      <vt:lpstr>Ana Olay</vt:lpstr>
      <vt:lpstr>Tarih-geçmiş</vt:lpstr>
      <vt:lpstr>PowerPoint Sunusu</vt:lpstr>
      <vt:lpstr>Tarih meleği</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Tarih-geçmiş</dc:title>
  <dc:creator>Zehra Münüsoğlu</dc:creator>
  <cp:lastModifiedBy>Zehra Münüsoğlu</cp:lastModifiedBy>
  <cp:revision>2</cp:revision>
  <dcterms:created xsi:type="dcterms:W3CDTF">2020-07-13T07:17:43Z</dcterms:created>
  <dcterms:modified xsi:type="dcterms:W3CDTF">2020-07-13T07:30:04Z</dcterms:modified>
</cp:coreProperties>
</file>