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2"/>
  </p:notesMasterIdLst>
  <p:sldIdLst>
    <p:sldId id="256" r:id="rId2"/>
    <p:sldId id="271" r:id="rId3"/>
    <p:sldId id="285" r:id="rId4"/>
    <p:sldId id="287" r:id="rId5"/>
    <p:sldId id="286" r:id="rId6"/>
    <p:sldId id="266" r:id="rId7"/>
    <p:sldId id="267" r:id="rId8"/>
    <p:sldId id="268" r:id="rId9"/>
    <p:sldId id="263" r:id="rId10"/>
    <p:sldId id="26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BE0FC-5919-42AE-8804-8BC195F22B95}" type="datetimeFigureOut">
              <a:rPr lang="tr-TR" smtClean="0"/>
              <a:t>28.10.2019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FEA33D-B3D4-439C-8800-A93EA6FD269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72077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141E08-0BC2-4EAE-B62B-ACBCD2266A38}" type="datetime1">
              <a:rPr lang="tr-TR" smtClean="0"/>
              <a:t>28.10.2019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0A786-AA29-4F4A-AC8B-A323C3DFC64E}" type="datetime1">
              <a:rPr lang="tr-TR" smtClean="0"/>
              <a:t>28.10.2019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099B2-9682-47E7-8638-4D63CA298147}" type="datetime1">
              <a:rPr lang="tr-TR" smtClean="0"/>
              <a:t>28.10.2019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D6A9F-ED3F-41E9-A753-518B7D7D7570}" type="datetime1">
              <a:rPr lang="tr-TR" smtClean="0"/>
              <a:t>28.10.2019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0E352-8C7E-477A-9451-2286381B53A1}" type="datetime1">
              <a:rPr lang="tr-TR" smtClean="0"/>
              <a:t>28.10.2019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4EA43-0C73-4F15-B2C5-6AAF8E84DC10}" type="datetime1">
              <a:rPr lang="tr-TR" smtClean="0"/>
              <a:t>28.10.2019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9F591-2CC4-47A6-BCCE-3B4CB00ABBEE}" type="datetime1">
              <a:rPr lang="tr-TR" smtClean="0"/>
              <a:t>28.10.2019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CB708C-E506-418B-BEA8-AA0CA5399142}" type="datetime1">
              <a:rPr lang="tr-TR" smtClean="0"/>
              <a:t>28.10.2019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E8A95-8A46-4FE8-9583-D1DCA1806643}" type="datetime1">
              <a:rPr lang="tr-TR" smtClean="0"/>
              <a:t>28.10.2019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07EDB-79B1-4B55-9228-F20B3E142D1F}" type="datetime1">
              <a:rPr lang="tr-TR" smtClean="0"/>
              <a:t>28.10.2019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9B649-0E64-46DF-9DEA-9B27FF7301A8}" type="datetime1">
              <a:rPr lang="tr-TR" smtClean="0"/>
              <a:t>28.10.2019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9833F005-1C40-4E49-8155-067959179CF2}" type="datetime1">
              <a:rPr lang="tr-TR" smtClean="0"/>
              <a:t>28.10.2019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YAŞAM KÜLTÜRÜ OLARAK TİYATRO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smtClean="0"/>
              <a:t>KÖY VE KENTLERDE GELİŞEN TİYATRO GELENEĞİMİZ</a:t>
            </a:r>
          </a:p>
          <a:p>
            <a:r>
              <a:rPr lang="tr-TR" dirty="0" smtClean="0"/>
              <a:t>	KÖY SEYİRLİK OYUNLARI</a:t>
            </a:r>
          </a:p>
          <a:p>
            <a:r>
              <a:rPr lang="tr-TR" dirty="0" smtClean="0"/>
              <a:t>	KARAGÖZ ORTAOYUNU MEDDAH</a:t>
            </a:r>
            <a:endParaRPr lang="tr-TR" dirty="0"/>
          </a:p>
        </p:txBody>
      </p:sp>
      <p:pic>
        <p:nvPicPr>
          <p:cNvPr id="4" name="Picture 4" descr="MCEN00343_0000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-99392"/>
            <a:ext cx="8136904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73040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1200" dirty="0" smtClean="0"/>
              <a:t>Kaynaklar</a:t>
            </a:r>
          </a:p>
          <a:p>
            <a:endParaRPr lang="tr-TR" sz="1200" dirty="0"/>
          </a:p>
          <a:p>
            <a:r>
              <a:rPr lang="tr-TR" sz="1200" dirty="0" smtClean="0"/>
              <a:t>AOF Türk </a:t>
            </a:r>
            <a:r>
              <a:rPr lang="tr-TR" sz="1200" dirty="0"/>
              <a:t>Tiyatro Tarihi T.C. ANADOLU </a:t>
            </a:r>
            <a:r>
              <a:rPr lang="tr-TR" sz="1200" dirty="0" smtClean="0"/>
              <a:t>ÜNİVERSİTESİ </a:t>
            </a:r>
            <a:r>
              <a:rPr lang="tr-TR" sz="1200" dirty="0"/>
              <a:t>YAYINI NO: 2455  </a:t>
            </a:r>
            <a:r>
              <a:rPr lang="tr-TR" sz="1200" dirty="0" smtClean="0"/>
              <a:t>AÇIKÖĞRETİM FAKÜLTESİ </a:t>
            </a:r>
            <a:r>
              <a:rPr lang="tr-TR" sz="1200" dirty="0"/>
              <a:t>YAYINI NO: 1427</a:t>
            </a:r>
          </a:p>
          <a:p>
            <a:endParaRPr lang="tr-TR" sz="1200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DD104-9691-4834-B305-A676119C0B65}" type="datetime1">
              <a:rPr lang="tr-TR" smtClean="0"/>
              <a:t>28.10.2019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5333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smtClean="0"/>
              <a:t>KENTLERDE GELİŞEN TİYATRO GELENEĞİMİZ</a:t>
            </a:r>
            <a:br>
              <a:rPr lang="tr-TR" sz="2800" dirty="0" smtClean="0"/>
            </a:br>
            <a:r>
              <a:rPr lang="tr-TR" sz="2800" dirty="0" smtClean="0"/>
              <a:t>KARAGÖZ, ORTAOYUNU, MEDDAH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Cumhuriyet Dönemi Türk Tiyatrosu’nun </a:t>
            </a:r>
            <a:r>
              <a:rPr lang="tr-TR" dirty="0" smtClean="0"/>
              <a:t>belleğini oluşturan kaynaklardan </a:t>
            </a:r>
            <a:r>
              <a:rPr lang="tr-TR" dirty="0"/>
              <a:t>biri de </a:t>
            </a:r>
            <a:r>
              <a:rPr lang="tr-TR" dirty="0" smtClean="0"/>
              <a:t>halk tarafından sevilen kentlerde </a:t>
            </a:r>
            <a:r>
              <a:rPr lang="tr-TR" b="1" i="1" dirty="0" smtClean="0">
                <a:solidFill>
                  <a:schemeClr val="accent2">
                    <a:lumMod val="75000"/>
                  </a:schemeClr>
                </a:solidFill>
              </a:rPr>
              <a:t>Meddah</a:t>
            </a:r>
            <a:r>
              <a:rPr lang="tr-TR" b="1" i="1" dirty="0">
                <a:solidFill>
                  <a:schemeClr val="accent2">
                    <a:lumMod val="75000"/>
                  </a:schemeClr>
                </a:solidFill>
              </a:rPr>
              <a:t>, Karagöz, Ortaoyunudur.</a:t>
            </a:r>
            <a:r>
              <a:rPr lang="tr-TR" dirty="0"/>
              <a:t> 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b="1" i="1" dirty="0" smtClean="0">
                <a:solidFill>
                  <a:schemeClr val="accent2">
                    <a:lumMod val="75000"/>
                  </a:schemeClr>
                </a:solidFill>
              </a:rPr>
              <a:t>Meddah</a:t>
            </a:r>
            <a:r>
              <a:rPr lang="tr-TR" b="1" i="1" dirty="0">
                <a:solidFill>
                  <a:schemeClr val="accent2">
                    <a:lumMod val="75000"/>
                  </a:schemeClr>
                </a:solidFill>
              </a:rPr>
              <a:t>, Karagöz ve Ortaoyu</a:t>
            </a:r>
            <a:r>
              <a:rPr lang="tr-TR" dirty="0"/>
              <a:t>nu </a:t>
            </a:r>
            <a:r>
              <a:rPr lang="tr-TR" dirty="0" smtClean="0"/>
              <a:t>Osmanlı </a:t>
            </a:r>
            <a:r>
              <a:rPr lang="tr-TR" dirty="0"/>
              <a:t>Dönemi’nde Bursa, Edirne</a:t>
            </a:r>
            <a:r>
              <a:rPr lang="tr-TR" dirty="0" smtClean="0"/>
              <a:t>, İstanbul </a:t>
            </a:r>
            <a:r>
              <a:rPr lang="tr-TR" dirty="0"/>
              <a:t>gibi </a:t>
            </a:r>
            <a:r>
              <a:rPr lang="tr-TR" dirty="0" smtClean="0"/>
              <a:t>başkentlerde gelişmiş türlerimizdendir</a:t>
            </a:r>
            <a:r>
              <a:rPr lang="tr-TR" dirty="0"/>
              <a:t>. 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E693B2-2C4D-4D40-80EF-A8F52D15A404}" type="datetime1">
              <a:rPr lang="tr-TR" smtClean="0"/>
              <a:t>28.10.2019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236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solidFill>
                  <a:srgbClr val="675E47"/>
                </a:solidFill>
              </a:rPr>
              <a:t>KENTLERDE GELİŞEN TİYATRO GELENEĞİMİZ</a:t>
            </a:r>
            <a:br>
              <a:rPr lang="tr-TR" sz="2800" dirty="0">
                <a:solidFill>
                  <a:srgbClr val="675E47"/>
                </a:solidFill>
              </a:rPr>
            </a:br>
            <a:r>
              <a:rPr lang="tr-TR" sz="2800" dirty="0" smtClean="0">
                <a:solidFill>
                  <a:srgbClr val="675E47"/>
                </a:solidFill>
              </a:rPr>
              <a:t>KARAGÖZ, ORTAOYUNU, </a:t>
            </a:r>
            <a:r>
              <a:rPr lang="tr-TR" sz="2800" dirty="0">
                <a:solidFill>
                  <a:srgbClr val="675E47"/>
                </a:solidFill>
              </a:rPr>
              <a:t>MEDDAH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Karagöz bir Karagöz </a:t>
            </a:r>
            <a:r>
              <a:rPr lang="tr-TR" dirty="0" err="1" smtClean="0"/>
              <a:t>Oynatıcısı’nın</a:t>
            </a:r>
            <a:r>
              <a:rPr lang="tr-TR" dirty="0"/>
              <a:t>, çubuklara </a:t>
            </a:r>
            <a:r>
              <a:rPr lang="tr-TR" dirty="0" smtClean="0"/>
              <a:t>takılmış çeşitli </a:t>
            </a:r>
            <a:r>
              <a:rPr lang="tr-TR" dirty="0"/>
              <a:t>tipleri simgeleyen tasvirleri, </a:t>
            </a:r>
            <a:r>
              <a:rPr lang="tr-TR" dirty="0" smtClean="0"/>
              <a:t>arkasından ışık </a:t>
            </a:r>
            <a:r>
              <a:rPr lang="tr-TR" dirty="0"/>
              <a:t>verilerek, hayal perdesi denilen perde üzerinde </a:t>
            </a:r>
            <a:r>
              <a:rPr lang="tr-TR" dirty="0" smtClean="0"/>
              <a:t>oynattığı </a:t>
            </a:r>
            <a:r>
              <a:rPr lang="tr-TR" dirty="0"/>
              <a:t>bir gölge oyunudur. 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 smtClean="0"/>
              <a:t>17</a:t>
            </a:r>
            <a:r>
              <a:rPr lang="tr-TR" dirty="0"/>
              <a:t>. </a:t>
            </a:r>
            <a:r>
              <a:rPr lang="tr-TR" dirty="0" smtClean="0"/>
              <a:t>yüzyılda </a:t>
            </a:r>
            <a:r>
              <a:rPr lang="tr-TR" dirty="0"/>
              <a:t>son halini </a:t>
            </a:r>
            <a:r>
              <a:rPr lang="tr-TR" dirty="0" smtClean="0"/>
              <a:t>aldığı </a:t>
            </a:r>
            <a:r>
              <a:rPr lang="tr-TR" dirty="0"/>
              <a:t>ileri sürülen Karagöz, imparatorluk </a:t>
            </a:r>
            <a:r>
              <a:rPr lang="tr-TR" dirty="0" smtClean="0"/>
              <a:t>çatısı altında yaşayan çeşitli toplumsal sınıfları </a:t>
            </a:r>
            <a:r>
              <a:rPr lang="tr-TR" dirty="0"/>
              <a:t>ve kültürleri simgeleyen tiplerin </a:t>
            </a:r>
            <a:r>
              <a:rPr lang="tr-TR" dirty="0" smtClean="0"/>
              <a:t>ilişkilerinin perdeye yansıtıldığ</a:t>
            </a:r>
            <a:r>
              <a:rPr lang="tr-TR" dirty="0"/>
              <a:t>ı</a:t>
            </a:r>
            <a:r>
              <a:rPr lang="tr-TR" dirty="0" smtClean="0"/>
              <a:t> </a:t>
            </a:r>
            <a:r>
              <a:rPr lang="tr-TR" dirty="0"/>
              <a:t>bir geleneksel gösteridir. 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D6A9F-ED3F-41E9-A753-518B7D7D7570}" type="datetime1">
              <a:rPr lang="tr-TR" smtClean="0"/>
              <a:t>28.10.2019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98795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Karagöz oyunlarının temel işlevi seyirciyi güldürmektir. “Safdillik, </a:t>
            </a:r>
            <a:r>
              <a:rPr lang="tr-TR" dirty="0" err="1"/>
              <a:t>ukalâlık</a:t>
            </a:r>
            <a:r>
              <a:rPr lang="tr-TR" dirty="0"/>
              <a:t>, dalkavukluk, hasislik, kurnazlık, sahte kahramanlık, apaşlık, menfaat düşkünlüğü vb. gibi, büyük insanlık </a:t>
            </a:r>
            <a:r>
              <a:rPr lang="tr-TR" dirty="0" err="1"/>
              <a:t>komedisi’nde</a:t>
            </a:r>
            <a:r>
              <a:rPr lang="tr-TR" dirty="0"/>
              <a:t> devamlı gülünç sahneler yaratan her insan hâli, Karagöz perdesinin de renkler, şekiller, ışıklar ve gölgeler içinde resmettiği hayat çizgileridir” (Sevilen, 1990: </a:t>
            </a:r>
            <a:r>
              <a:rPr lang="tr-TR" dirty="0" smtClean="0"/>
              <a:t>6, </a:t>
            </a:r>
            <a:r>
              <a:rPr lang="tr-TR" dirty="0" err="1" smtClean="0"/>
              <a:t>akt</a:t>
            </a:r>
            <a:r>
              <a:rPr lang="tr-TR" dirty="0" smtClean="0"/>
              <a:t>, Koçak, 2002).</a:t>
            </a:r>
          </a:p>
          <a:p>
            <a:pPr marL="114300" indent="0" algn="just">
              <a:lnSpc>
                <a:spcPct val="150000"/>
              </a:lnSpc>
              <a:buNone/>
            </a:pPr>
            <a:endParaRPr lang="tr-TR" sz="1200" dirty="0" smtClean="0"/>
          </a:p>
          <a:p>
            <a:pPr marL="114300" indent="0" algn="just">
              <a:lnSpc>
                <a:spcPct val="150000"/>
              </a:lnSpc>
              <a:buNone/>
            </a:pPr>
            <a:r>
              <a:rPr lang="tr-TR" sz="1200" dirty="0" smtClean="0"/>
              <a:t>Kaynak</a:t>
            </a:r>
            <a:r>
              <a:rPr lang="tr-TR" sz="1200" dirty="0"/>
              <a:t>: Aynur </a:t>
            </a:r>
            <a:r>
              <a:rPr lang="tr-TR" sz="1200" dirty="0" smtClean="0"/>
              <a:t>Koçak Karagöz </a:t>
            </a:r>
            <a:r>
              <a:rPr lang="tr-TR" sz="1200" dirty="0"/>
              <a:t>Oyunlarında Zeybek Tipi. </a:t>
            </a:r>
            <a:r>
              <a:rPr lang="tr-TR" sz="1200" dirty="0" smtClean="0"/>
              <a:t>Kocaeli </a:t>
            </a:r>
            <a:r>
              <a:rPr lang="tr-TR" sz="1200" dirty="0"/>
              <a:t>Üniversitesi Sosyal Bilimler Enstitüsü Dergisi (4) 2002/2: 141-152 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D6A9F-ED3F-41E9-A753-518B7D7D7570}" type="datetime1">
              <a:rPr lang="tr-TR" smtClean="0"/>
              <a:t>28.10.2019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9794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solidFill>
                  <a:srgbClr val="675E47"/>
                </a:solidFill>
              </a:rPr>
              <a:t>KENTLERDE GELİŞEN TİYATRO GELENEĞİMİZ</a:t>
            </a:r>
            <a:br>
              <a:rPr lang="tr-TR" sz="2800" dirty="0">
                <a:solidFill>
                  <a:srgbClr val="675E47"/>
                </a:solidFill>
              </a:rPr>
            </a:br>
            <a:r>
              <a:rPr lang="tr-TR" sz="2800" dirty="0">
                <a:solidFill>
                  <a:srgbClr val="675E47"/>
                </a:solidFill>
              </a:rPr>
              <a:t>KARAGÖZ ORTAOYUNU MEDDAH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/>
              <a:t>Karagöz </a:t>
            </a:r>
            <a:r>
              <a:rPr lang="tr-TR" dirty="0" smtClean="0"/>
              <a:t>Osmanlı </a:t>
            </a:r>
            <a:r>
              <a:rPr lang="tr-TR" dirty="0"/>
              <a:t>Dönemi’nde ortaya </a:t>
            </a:r>
            <a:r>
              <a:rPr lang="tr-TR" dirty="0" smtClean="0"/>
              <a:t>çıkmış, </a:t>
            </a:r>
            <a:r>
              <a:rPr lang="tr-TR" dirty="0"/>
              <a:t>sevilen bir gölge oyunudur. Gölge </a:t>
            </a:r>
            <a:r>
              <a:rPr lang="tr-TR" dirty="0" err="1"/>
              <a:t>Oyunu’nun</a:t>
            </a:r>
            <a:r>
              <a:rPr lang="tr-TR" dirty="0"/>
              <a:t> ise </a:t>
            </a:r>
            <a:r>
              <a:rPr lang="tr-TR" dirty="0" err="1"/>
              <a:t>Cava’dan</a:t>
            </a:r>
            <a:r>
              <a:rPr lang="tr-TR" dirty="0"/>
              <a:t>, Hindistan’dan ya da Çin’den </a:t>
            </a:r>
            <a:r>
              <a:rPr lang="tr-TR" dirty="0" smtClean="0"/>
              <a:t>çıktığına dair görüşler vardır</a:t>
            </a:r>
            <a:r>
              <a:rPr lang="tr-TR" dirty="0"/>
              <a:t>.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D6A9F-ED3F-41E9-A753-518B7D7D7570}" type="datetime1">
              <a:rPr lang="tr-TR" smtClean="0"/>
              <a:t>28.10.2019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4936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solidFill>
                  <a:srgbClr val="675E47"/>
                </a:solidFill>
              </a:rPr>
              <a:t>KENTLERDE GELİŞEN TİYATRO GELENEĞİMİZ</a:t>
            </a:r>
            <a:br>
              <a:rPr lang="tr-TR" sz="2800" dirty="0">
                <a:solidFill>
                  <a:srgbClr val="675E47"/>
                </a:solidFill>
              </a:rPr>
            </a:br>
            <a:r>
              <a:rPr lang="tr-TR" sz="2800" dirty="0">
                <a:solidFill>
                  <a:srgbClr val="675E47"/>
                </a:solidFill>
              </a:rPr>
              <a:t>KARAGÖZ ORTAOYUNU MEDDAH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 </a:t>
            </a:r>
            <a:r>
              <a:rPr lang="tr-TR" dirty="0" err="1"/>
              <a:t>Ortaoyunu’nun</a:t>
            </a:r>
            <a:r>
              <a:rPr lang="tr-TR" dirty="0"/>
              <a:t> orta </a:t>
            </a:r>
            <a:r>
              <a:rPr lang="tr-TR" dirty="0" smtClean="0"/>
              <a:t>sözcüğünden </a:t>
            </a:r>
            <a:r>
              <a:rPr lang="tr-TR" dirty="0"/>
              <a:t>yola </a:t>
            </a:r>
            <a:r>
              <a:rPr lang="tr-TR" dirty="0" smtClean="0"/>
              <a:t>çıkılarak</a:t>
            </a:r>
            <a:r>
              <a:rPr lang="tr-TR" dirty="0"/>
              <a:t>, </a:t>
            </a:r>
            <a:r>
              <a:rPr lang="tr-TR" dirty="0" smtClean="0"/>
              <a:t>İspanya’dan </a:t>
            </a:r>
            <a:r>
              <a:rPr lang="tr-TR" dirty="0"/>
              <a:t>Yahudilerin </a:t>
            </a:r>
            <a:r>
              <a:rPr lang="tr-TR" dirty="0" smtClean="0"/>
              <a:t>getirdiği </a:t>
            </a:r>
            <a:r>
              <a:rPr lang="tr-TR" dirty="0" err="1"/>
              <a:t>auto</a:t>
            </a:r>
            <a:r>
              <a:rPr lang="tr-TR" dirty="0"/>
              <a:t> </a:t>
            </a:r>
            <a:r>
              <a:rPr lang="tr-TR" dirty="0" smtClean="0"/>
              <a:t>oyunları </a:t>
            </a:r>
            <a:r>
              <a:rPr lang="tr-TR" dirty="0"/>
              <a:t>ve yeniçeri </a:t>
            </a:r>
            <a:r>
              <a:rPr lang="tr-TR" dirty="0" smtClean="0"/>
              <a:t>ortaları arasında ilişki kurulur </a:t>
            </a:r>
            <a:r>
              <a:rPr lang="tr-TR" dirty="0"/>
              <a:t>(</a:t>
            </a:r>
            <a:r>
              <a:rPr lang="tr-TR" dirty="0" err="1"/>
              <a:t>And</a:t>
            </a:r>
            <a:r>
              <a:rPr lang="tr-TR" dirty="0"/>
              <a:t>, 1969: 179- 181). </a:t>
            </a:r>
            <a:r>
              <a:rPr lang="tr-TR" dirty="0" smtClean="0"/>
              <a:t>Metin </a:t>
            </a:r>
            <a:r>
              <a:rPr lang="tr-TR" dirty="0" err="1"/>
              <a:t>And</a:t>
            </a:r>
            <a:r>
              <a:rPr lang="tr-TR" dirty="0"/>
              <a:t> bütün bu </a:t>
            </a:r>
            <a:r>
              <a:rPr lang="tr-TR" dirty="0" smtClean="0"/>
              <a:t>varsayımları </a:t>
            </a:r>
            <a:r>
              <a:rPr lang="tr-TR" dirty="0"/>
              <a:t>sentezleyerek, </a:t>
            </a:r>
            <a:r>
              <a:rPr lang="tr-TR" dirty="0" err="1" smtClean="0"/>
              <a:t>Ortaoyunu’nun</a:t>
            </a:r>
            <a:r>
              <a:rPr lang="tr-TR" dirty="0" smtClean="0"/>
              <a:t> </a:t>
            </a:r>
            <a:r>
              <a:rPr lang="tr-TR" dirty="0"/>
              <a:t>“orta yerde oynanan oyun” olarak kabul edilmesi </a:t>
            </a:r>
            <a:r>
              <a:rPr lang="tr-TR" dirty="0" smtClean="0"/>
              <a:t>gerektiğini </a:t>
            </a:r>
            <a:r>
              <a:rPr lang="tr-TR" dirty="0"/>
              <a:t>belirtir (</a:t>
            </a:r>
            <a:r>
              <a:rPr lang="tr-TR" dirty="0" err="1"/>
              <a:t>And</a:t>
            </a:r>
            <a:r>
              <a:rPr lang="tr-TR" dirty="0"/>
              <a:t>, 1969: 194). </a:t>
            </a:r>
            <a:endParaRPr lang="tr-TR" dirty="0" smtClean="0"/>
          </a:p>
          <a:p>
            <a:pPr marL="114300" indent="0" algn="just">
              <a:lnSpc>
                <a:spcPct val="150000"/>
              </a:lnSpc>
              <a:buNone/>
            </a:pP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/>
              <a:t>Ortaoyunu, </a:t>
            </a:r>
            <a:r>
              <a:rPr lang="tr-TR" dirty="0" smtClean="0"/>
              <a:t>canlı </a:t>
            </a:r>
            <a:r>
              <a:rPr lang="tr-TR" dirty="0"/>
              <a:t>oyuncularla, </a:t>
            </a:r>
            <a:r>
              <a:rPr lang="tr-TR" u="sng" dirty="0"/>
              <a:t>Palanga</a:t>
            </a:r>
            <a:r>
              <a:rPr lang="tr-TR" dirty="0"/>
              <a:t> denilen ortada bir oyun </a:t>
            </a:r>
            <a:r>
              <a:rPr lang="tr-TR" dirty="0" smtClean="0"/>
              <a:t>alanında </a:t>
            </a:r>
            <a:r>
              <a:rPr lang="tr-TR" dirty="0"/>
              <a:t>sergilenir.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9BC572-49D1-4C1B-961A-3E8B9D9C92B2}" type="datetime1">
              <a:rPr lang="tr-TR" smtClean="0"/>
              <a:t>28.10.2019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/>
              <a:t>Dr. Pınar KIZILHAN</a:t>
            </a:r>
            <a:endParaRPr lang="tr-TR" dirty="0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6677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solidFill>
                  <a:srgbClr val="675E47"/>
                </a:solidFill>
              </a:rPr>
              <a:t>KENTLERDE GELİŞEN TİYATRO GELENEĞİMİZ</a:t>
            </a:r>
            <a:br>
              <a:rPr lang="tr-TR" sz="2800" dirty="0">
                <a:solidFill>
                  <a:srgbClr val="675E47"/>
                </a:solidFill>
              </a:rPr>
            </a:br>
            <a:r>
              <a:rPr lang="tr-TR" sz="2800" dirty="0">
                <a:solidFill>
                  <a:srgbClr val="675E47"/>
                </a:solidFill>
              </a:rPr>
              <a:t>KARAGÖZ ORTAOYUNU MEDDAH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Hikâye anlatma </a:t>
            </a:r>
            <a:r>
              <a:rPr lang="tr-TR" dirty="0" smtClean="0"/>
              <a:t>sanatının Osmanlı </a:t>
            </a:r>
            <a:r>
              <a:rPr lang="tr-TR" dirty="0"/>
              <a:t>Dönemi’ndeki </a:t>
            </a:r>
            <a:r>
              <a:rPr lang="tr-TR" dirty="0" smtClean="0"/>
              <a:t>yansıması </a:t>
            </a:r>
            <a:r>
              <a:rPr lang="tr-TR" dirty="0"/>
              <a:t>olan Meddah ve </a:t>
            </a:r>
            <a:r>
              <a:rPr lang="tr-TR" dirty="0" smtClean="0"/>
              <a:t>Meddahlık geleneği de Bursa</a:t>
            </a:r>
            <a:r>
              <a:rPr lang="tr-TR" dirty="0"/>
              <a:t>, Edirne, </a:t>
            </a:r>
            <a:r>
              <a:rPr lang="tr-TR" dirty="0" smtClean="0"/>
              <a:t>İstanbul </a:t>
            </a:r>
            <a:r>
              <a:rPr lang="tr-TR" dirty="0"/>
              <a:t>gibi </a:t>
            </a:r>
            <a:r>
              <a:rPr lang="tr-TR" dirty="0" smtClean="0"/>
              <a:t>başkentlerde yaygınlaşmıştır </a:t>
            </a:r>
            <a:r>
              <a:rPr lang="tr-TR" dirty="0"/>
              <a:t>(Nutku, 1995: 99). </a:t>
            </a:r>
            <a:r>
              <a:rPr lang="tr-TR" dirty="0" smtClean="0"/>
              <a:t>Osmanlı’da </a:t>
            </a:r>
            <a:r>
              <a:rPr lang="tr-TR" dirty="0"/>
              <a:t>Meddah isminin 17. </a:t>
            </a:r>
            <a:r>
              <a:rPr lang="tr-TR" dirty="0" smtClean="0"/>
              <a:t>yüzyıldan </a:t>
            </a:r>
            <a:r>
              <a:rPr lang="tr-TR" dirty="0"/>
              <a:t>itibaren </a:t>
            </a:r>
            <a:r>
              <a:rPr lang="tr-TR" dirty="0" smtClean="0"/>
              <a:t>kullanılmaya başlandığı belirtilir</a:t>
            </a:r>
            <a:r>
              <a:rPr lang="tr-TR" dirty="0"/>
              <a:t>. 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/>
              <a:t>Karagöz, Ortaoyunu ve Meddah </a:t>
            </a:r>
            <a:r>
              <a:rPr lang="tr-TR" dirty="0" smtClean="0"/>
              <a:t>senaryolarında kişileştirme </a:t>
            </a:r>
            <a:r>
              <a:rPr lang="tr-TR" dirty="0"/>
              <a:t>tip </a:t>
            </a:r>
            <a:r>
              <a:rPr lang="tr-TR" dirty="0" smtClean="0"/>
              <a:t>boyutundadır</a:t>
            </a:r>
            <a:r>
              <a:rPr lang="tr-TR" dirty="0"/>
              <a:t>. 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FE41A-0B23-4AC3-B2F0-72C84401878E}" type="datetime1">
              <a:rPr lang="tr-TR" smtClean="0"/>
              <a:t>28.10.2019</a:t>
            </a:fld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53330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>
                <a:solidFill>
                  <a:srgbClr val="675E47"/>
                </a:solidFill>
              </a:rPr>
              <a:t>KENTLERDE GELİŞEN TİYATRO GELENEĞİMİZ</a:t>
            </a:r>
            <a:br>
              <a:rPr lang="tr-TR" sz="2800" dirty="0">
                <a:solidFill>
                  <a:srgbClr val="675E47"/>
                </a:solidFill>
              </a:rPr>
            </a:br>
            <a:r>
              <a:rPr lang="tr-TR" sz="2800" dirty="0">
                <a:solidFill>
                  <a:srgbClr val="675E47"/>
                </a:solidFill>
              </a:rPr>
              <a:t>KARAGÖZ ORTAOYUNU MEDDAH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/>
              <a:t>Meddah ise, en </a:t>
            </a:r>
            <a:r>
              <a:rPr lang="tr-TR" dirty="0" smtClean="0"/>
              <a:t>yalın </a:t>
            </a:r>
            <a:r>
              <a:rPr lang="tr-TR" dirty="0"/>
              <a:t>ifadesiyle hikâye anlatma </a:t>
            </a:r>
            <a:r>
              <a:rPr lang="tr-TR" dirty="0" smtClean="0"/>
              <a:t>sanatıdır</a:t>
            </a:r>
            <a:r>
              <a:rPr lang="tr-TR" dirty="0"/>
              <a:t>. Güncel </a:t>
            </a:r>
            <a:r>
              <a:rPr lang="tr-TR" dirty="0" smtClean="0"/>
              <a:t>olanı içerdiği </a:t>
            </a:r>
            <a:r>
              <a:rPr lang="tr-TR" dirty="0"/>
              <a:t>ve </a:t>
            </a:r>
            <a:r>
              <a:rPr lang="tr-TR" dirty="0" smtClean="0"/>
              <a:t>meddahın </a:t>
            </a:r>
            <a:r>
              <a:rPr lang="tr-TR" dirty="0"/>
              <a:t>hüneriyle </a:t>
            </a:r>
            <a:r>
              <a:rPr lang="tr-TR" dirty="0" smtClean="0"/>
              <a:t>orantılı </a:t>
            </a:r>
            <a:r>
              <a:rPr lang="tr-TR" dirty="0"/>
              <a:t>olarak taklitlerle </a:t>
            </a:r>
            <a:r>
              <a:rPr lang="tr-TR" dirty="0" smtClean="0"/>
              <a:t>renklendirildiği </a:t>
            </a:r>
            <a:r>
              <a:rPr lang="tr-TR" dirty="0"/>
              <a:t>için tek oyuncunun gösterisine dayanan bir geleneksel türdür. </a:t>
            </a:r>
            <a:endParaRPr lang="tr-TR" dirty="0" smtClean="0"/>
          </a:p>
          <a:p>
            <a:pPr algn="just">
              <a:lnSpc>
                <a:spcPct val="150000"/>
              </a:lnSpc>
            </a:pPr>
            <a:endParaRPr lang="tr-TR" dirty="0"/>
          </a:p>
          <a:p>
            <a:pPr algn="just">
              <a:lnSpc>
                <a:spcPct val="150000"/>
              </a:lnSpc>
            </a:pPr>
            <a:r>
              <a:rPr lang="tr-TR" dirty="0" smtClean="0"/>
              <a:t>Merak duygusu uyandırır.</a:t>
            </a:r>
          </a:p>
          <a:p>
            <a:pPr marL="114300" indent="0" algn="just">
              <a:lnSpc>
                <a:spcPct val="150000"/>
              </a:lnSpc>
              <a:buNone/>
            </a:pP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34E0A-2230-46F0-BD03-20366700DB6B}" type="datetime1">
              <a:rPr lang="tr-TR" smtClean="0"/>
              <a:t>28.10.2019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1236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dirty="0" smtClean="0"/>
              <a:t>Karagöz ve Ortaoyununda 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</a:pPr>
            <a:r>
              <a:rPr lang="tr-TR" dirty="0" smtClean="0"/>
              <a:t>Kişileştirme tip boyutundadır</a:t>
            </a:r>
            <a:r>
              <a:rPr lang="tr-TR" dirty="0"/>
              <a:t>. Her bir tip, </a:t>
            </a:r>
            <a:r>
              <a:rPr lang="tr-TR" dirty="0" smtClean="0"/>
              <a:t>Osmanlı </a:t>
            </a:r>
            <a:r>
              <a:rPr lang="tr-TR" dirty="0"/>
              <a:t>toplumundaki </a:t>
            </a:r>
            <a:r>
              <a:rPr lang="tr-TR" dirty="0" smtClean="0"/>
              <a:t>farklı </a:t>
            </a:r>
            <a:r>
              <a:rPr lang="tr-TR" dirty="0"/>
              <a:t>kültürleri ve </a:t>
            </a:r>
            <a:r>
              <a:rPr lang="tr-TR" dirty="0" smtClean="0"/>
              <a:t>sınıfları </a:t>
            </a:r>
            <a:r>
              <a:rPr lang="tr-TR" dirty="0"/>
              <a:t>temsil eden toplumsal </a:t>
            </a:r>
            <a:r>
              <a:rPr lang="tr-TR" dirty="0" smtClean="0"/>
              <a:t>tavırlarıyla </a:t>
            </a:r>
            <a:r>
              <a:rPr lang="tr-TR" dirty="0"/>
              <a:t>perdede ve oyun </a:t>
            </a:r>
            <a:r>
              <a:rPr lang="tr-TR" dirty="0" smtClean="0"/>
              <a:t>alanında </a:t>
            </a:r>
            <a:r>
              <a:rPr lang="tr-TR" dirty="0"/>
              <a:t>ya da hikâyede yerini alan tiplerdir. </a:t>
            </a:r>
            <a:r>
              <a:rPr lang="tr-TR" dirty="0" smtClean="0"/>
              <a:t>Bu </a:t>
            </a:r>
            <a:r>
              <a:rPr lang="tr-TR" dirty="0"/>
              <a:t>tiplerin </a:t>
            </a:r>
            <a:r>
              <a:rPr lang="tr-TR" dirty="0" smtClean="0"/>
              <a:t>Açık </a:t>
            </a:r>
            <a:r>
              <a:rPr lang="tr-TR" dirty="0"/>
              <a:t>Biçim-Göstermeci Tiyatro üslubunda </a:t>
            </a:r>
            <a:r>
              <a:rPr lang="tr-TR" dirty="0" smtClean="0"/>
              <a:t>olduğu </a:t>
            </a:r>
            <a:r>
              <a:rPr lang="tr-TR" dirty="0"/>
              <a:t>gibi toplumsal </a:t>
            </a:r>
            <a:r>
              <a:rPr lang="tr-TR" dirty="0" err="1" smtClean="0"/>
              <a:t>gestusları</a:t>
            </a:r>
            <a:r>
              <a:rPr lang="tr-TR" dirty="0" smtClean="0"/>
              <a:t> vardır</a:t>
            </a:r>
            <a:r>
              <a:rPr lang="tr-TR" dirty="0"/>
              <a:t>. </a:t>
            </a:r>
            <a:r>
              <a:rPr lang="tr-TR" dirty="0" err="1"/>
              <a:t>Gestus</a:t>
            </a:r>
            <a:r>
              <a:rPr lang="tr-TR" dirty="0"/>
              <a:t>, bir toplumsal kimliği ifade edebileceği gibi tamamen kişisel de olabilir. </a:t>
            </a:r>
            <a:endParaRPr lang="tr-TR" dirty="0" smtClean="0"/>
          </a:p>
          <a:p>
            <a:pPr algn="just">
              <a:lnSpc>
                <a:spcPct val="160000"/>
              </a:lnSpc>
            </a:pPr>
            <a:endParaRPr lang="tr-TR" dirty="0" smtClean="0"/>
          </a:p>
          <a:p>
            <a:pPr algn="just">
              <a:lnSpc>
                <a:spcPct val="160000"/>
              </a:lnSpc>
            </a:pPr>
            <a:r>
              <a:rPr lang="tr-TR" dirty="0" smtClean="0"/>
              <a:t>Karagöz-Kavuklu </a:t>
            </a:r>
            <a:r>
              <a:rPr lang="tr-TR" dirty="0"/>
              <a:t>Anadolu </a:t>
            </a:r>
            <a:r>
              <a:rPr lang="tr-TR" dirty="0" smtClean="0"/>
              <a:t>halkını </a:t>
            </a:r>
            <a:r>
              <a:rPr lang="tr-TR" dirty="0"/>
              <a:t>ya da yeni </a:t>
            </a:r>
            <a:r>
              <a:rPr lang="tr-TR" dirty="0" smtClean="0"/>
              <a:t>olanı </a:t>
            </a:r>
            <a:r>
              <a:rPr lang="tr-TR" dirty="0"/>
              <a:t>simgeleyen saf, cahil </a:t>
            </a:r>
            <a:r>
              <a:rPr lang="tr-TR" dirty="0" smtClean="0"/>
              <a:t>aynı </a:t>
            </a:r>
            <a:r>
              <a:rPr lang="tr-TR" dirty="0"/>
              <a:t>zamanda </a:t>
            </a:r>
            <a:r>
              <a:rPr lang="tr-TR" dirty="0" smtClean="0"/>
              <a:t>fırsatçı </a:t>
            </a:r>
            <a:r>
              <a:rPr lang="tr-TR" dirty="0"/>
              <a:t>ve kurnaz bir tiptir. </a:t>
            </a:r>
            <a:endParaRPr lang="tr-TR" dirty="0" smtClean="0"/>
          </a:p>
          <a:p>
            <a:pPr algn="just">
              <a:lnSpc>
                <a:spcPct val="160000"/>
              </a:lnSpc>
            </a:pPr>
            <a:endParaRPr lang="tr-TR" dirty="0"/>
          </a:p>
          <a:p>
            <a:pPr algn="just">
              <a:lnSpc>
                <a:spcPct val="160000"/>
              </a:lnSpc>
            </a:pPr>
            <a:r>
              <a:rPr lang="tr-TR" dirty="0" smtClean="0"/>
              <a:t>Hacivat-Pişekâr </a:t>
            </a:r>
            <a:r>
              <a:rPr lang="tr-TR" dirty="0"/>
              <a:t>ise devletten yana, </a:t>
            </a:r>
            <a:r>
              <a:rPr lang="tr-TR" dirty="0" smtClean="0"/>
              <a:t>eğitim görmüş ama </a:t>
            </a:r>
            <a:r>
              <a:rPr lang="tr-TR" dirty="0"/>
              <a:t>çok </a:t>
            </a:r>
            <a:r>
              <a:rPr lang="tr-TR" dirty="0" smtClean="0"/>
              <a:t>bilmiş, </a:t>
            </a:r>
            <a:r>
              <a:rPr lang="tr-TR" dirty="0"/>
              <a:t>yukardan bakan bir tiptir. </a:t>
            </a:r>
            <a:r>
              <a:rPr lang="tr-TR" dirty="0" smtClean="0"/>
              <a:t>İstanbul’daki </a:t>
            </a:r>
            <a:r>
              <a:rPr lang="tr-TR" dirty="0"/>
              <a:t>ve </a:t>
            </a:r>
            <a:r>
              <a:rPr lang="tr-TR" dirty="0" smtClean="0"/>
              <a:t>İstanbul dışındaki Anadolulu diğer </a:t>
            </a:r>
            <a:r>
              <a:rPr lang="tr-TR" dirty="0"/>
              <a:t>tipler de, kendi kültürlerinin renklerini ve </a:t>
            </a:r>
            <a:r>
              <a:rPr lang="tr-TR" dirty="0" smtClean="0"/>
              <a:t>tavırlarını taşıyan kişilerdir.  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7CFCD-2AE5-4B6E-952F-1F78E01D7AC4}" type="datetime1">
              <a:rPr lang="tr-TR" smtClean="0"/>
              <a:t>28.10.2019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Dr. Pınar KIZILHAN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66773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itişiklik">
  <a:themeElements>
    <a:clrScheme name="Bitişiklik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is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itişiklik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201</TotalTime>
  <Words>514</Words>
  <Application>Microsoft Office PowerPoint</Application>
  <PresentationFormat>Ekran Gösterisi (4:3)</PresentationFormat>
  <Paragraphs>65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Cambria</vt:lpstr>
      <vt:lpstr>Bitişiklik</vt:lpstr>
      <vt:lpstr>YAŞAM KÜLTÜRÜ OLARAK TİYATRO</vt:lpstr>
      <vt:lpstr>KENTLERDE GELİŞEN TİYATRO GELENEĞİMİZ KARAGÖZ, ORTAOYUNU, MEDDAH</vt:lpstr>
      <vt:lpstr>KENTLERDE GELİŞEN TİYATRO GELENEĞİMİZ KARAGÖZ, ORTAOYUNU, MEDDAH</vt:lpstr>
      <vt:lpstr>PowerPoint Sunusu</vt:lpstr>
      <vt:lpstr>KENTLERDE GELİŞEN TİYATRO GELENEĞİMİZ KARAGÖZ ORTAOYUNU MEDDAH</vt:lpstr>
      <vt:lpstr>KENTLERDE GELİŞEN TİYATRO GELENEĞİMİZ KARAGÖZ ORTAOYUNU MEDDAH</vt:lpstr>
      <vt:lpstr>KENTLERDE GELİŞEN TİYATRO GELENEĞİMİZ KARAGÖZ ORTAOYUNU MEDDAH</vt:lpstr>
      <vt:lpstr>KENTLERDE GELİŞEN TİYATRO GELENEĞİMİZ KARAGÖZ ORTAOYUNU MEDDAH</vt:lpstr>
      <vt:lpstr>Karagöz ve Ortaoyununda 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YAŞAM KÜLTÜRÜ OLARAK TİYATRO</dc:title>
  <dc:creator>packardbellpc</dc:creator>
  <cp:lastModifiedBy>packardbellpc</cp:lastModifiedBy>
  <cp:revision>37</cp:revision>
  <dcterms:created xsi:type="dcterms:W3CDTF">2016-10-06T18:18:27Z</dcterms:created>
  <dcterms:modified xsi:type="dcterms:W3CDTF">2019-10-28T17:51:27Z</dcterms:modified>
</cp:coreProperties>
</file>